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Arial" charset="0"/>
        <a:ea typeface="新細明體" charset="-120"/>
        <a:cs typeface="Helvetica" pitchFamily="34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4820-57B0-453C-9453-3B578A9D199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大標題文字"/>
          <p:cNvSpPr txBox="1"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>
                <a:sym typeface="Arial" charset="0"/>
              </a:rPr>
              <a:t>大標題文字</a:t>
            </a:r>
          </a:p>
        </p:txBody>
      </p:sp>
      <p:sp>
        <p:nvSpPr>
          <p:cNvPr id="1027" name="內文層級一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>
                <a:sym typeface="Arial" charset="0"/>
              </a:rPr>
              <a:t>內文層級一</a:t>
            </a:r>
          </a:p>
          <a:p>
            <a:pPr lvl="1"/>
            <a:r>
              <a:rPr lang="zh-TW" smtClean="0">
                <a:sym typeface="Arial" charset="0"/>
              </a:rPr>
              <a:t>內文層級二</a:t>
            </a:r>
          </a:p>
          <a:p>
            <a:pPr lvl="2"/>
            <a:r>
              <a:rPr lang="zh-TW" smtClean="0">
                <a:sym typeface="Arial" charset="0"/>
              </a:rPr>
              <a:t>內文層級三</a:t>
            </a:r>
          </a:p>
          <a:p>
            <a:pPr lvl="3"/>
            <a:r>
              <a:rPr lang="zh-TW" smtClean="0">
                <a:sym typeface="Arial" charset="0"/>
              </a:rPr>
              <a:t>內文層級四</a:t>
            </a:r>
          </a:p>
          <a:p>
            <a:pPr lvl="4"/>
            <a:r>
              <a:rPr lang="zh-TW" smtClean="0">
                <a:sym typeface="Arial" charset="0"/>
              </a:rP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385175" y="6245225"/>
            <a:ext cx="301625" cy="288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kumimoji="0" sz="1400"/>
            </a:lvl1pPr>
          </a:lstStyle>
          <a:p>
            <a:pPr>
              <a:defRPr/>
            </a:pPr>
            <a:fld id="{55C72E47-C675-4FC2-9FCA-A24C6E8B6FC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97" descr="7上公民第5單元-南一"/>
          <p:cNvPicPr>
            <a:picLocks noChangeAspect="1" noChangeArrowheads="1"/>
          </p:cNvPicPr>
          <p:nvPr/>
        </p:nvPicPr>
        <p:blipFill>
          <a:blip r:embed="rId2"/>
          <a:srcRect t="2234" b="4224"/>
          <a:stretch>
            <a:fillRect/>
          </a:stretch>
        </p:blipFill>
        <p:spPr bwMode="auto">
          <a:xfrm>
            <a:off x="0" y="333375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學生…"/>
          <p:cNvSpPr txBox="1">
            <a:spLocks noChangeArrowheads="1"/>
          </p:cNvSpPr>
          <p:nvPr/>
        </p:nvSpPr>
        <p:spPr bwMode="auto">
          <a:xfrm>
            <a:off x="5886450" y="2492375"/>
            <a:ext cx="7016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sym typeface="新細明體" charset="-120"/>
              </a:rPr>
              <a:t>學生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sym typeface="新細明體" charset="-120"/>
              </a:rPr>
              <a:t>校園權利</a:t>
            </a:r>
          </a:p>
        </p:txBody>
      </p:sp>
      <p:sp>
        <p:nvSpPr>
          <p:cNvPr id="4099" name="尊重他人學習權利"/>
          <p:cNvSpPr txBox="1">
            <a:spLocks noChangeArrowheads="1"/>
          </p:cNvSpPr>
          <p:nvPr/>
        </p:nvSpPr>
        <p:spPr bwMode="auto">
          <a:xfrm>
            <a:off x="7640638" y="1068388"/>
            <a:ext cx="1036637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尊重他人學習權利 </a:t>
            </a:r>
          </a:p>
        </p:txBody>
      </p:sp>
      <p:sp>
        <p:nvSpPr>
          <p:cNvPr id="4100" name="同學"/>
          <p:cNvSpPr txBox="1">
            <a:spLocks noChangeArrowheads="1"/>
          </p:cNvSpPr>
          <p:nvPr/>
        </p:nvSpPr>
        <p:spPr bwMode="auto">
          <a:xfrm>
            <a:off x="7246938" y="1112838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4101" name="適性發展"/>
          <p:cNvSpPr txBox="1">
            <a:spLocks noChangeArrowheads="1"/>
          </p:cNvSpPr>
          <p:nvPr/>
        </p:nvSpPr>
        <p:spPr bwMode="auto">
          <a:xfrm>
            <a:off x="7797800" y="85090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適性發展</a:t>
            </a:r>
          </a:p>
        </p:txBody>
      </p:sp>
      <p:sp>
        <p:nvSpPr>
          <p:cNvPr id="4102" name="教師"/>
          <p:cNvSpPr txBox="1">
            <a:spLocks noChangeArrowheads="1"/>
          </p:cNvSpPr>
          <p:nvPr/>
        </p:nvSpPr>
        <p:spPr bwMode="auto">
          <a:xfrm>
            <a:off x="7240588" y="88106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4103" name="學習新知"/>
          <p:cNvSpPr txBox="1">
            <a:spLocks noChangeArrowheads="1"/>
          </p:cNvSpPr>
          <p:nvPr/>
        </p:nvSpPr>
        <p:spPr bwMode="auto">
          <a:xfrm>
            <a:off x="7804150" y="63976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學習新知</a:t>
            </a:r>
          </a:p>
        </p:txBody>
      </p:sp>
      <p:sp>
        <p:nvSpPr>
          <p:cNvPr id="4104" name="接受教育"/>
          <p:cNvSpPr txBox="1">
            <a:spLocks noChangeArrowheads="1"/>
          </p:cNvSpPr>
          <p:nvPr/>
        </p:nvSpPr>
        <p:spPr bwMode="auto">
          <a:xfrm>
            <a:off x="7092950" y="67945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接受教育</a:t>
            </a:r>
          </a:p>
        </p:txBody>
      </p:sp>
      <p:sp>
        <p:nvSpPr>
          <p:cNvPr id="4105" name="學習"/>
          <p:cNvSpPr txBox="1">
            <a:spLocks noChangeArrowheads="1"/>
          </p:cNvSpPr>
          <p:nvPr/>
        </p:nvSpPr>
        <p:spPr bwMode="auto">
          <a:xfrm>
            <a:off x="6673850" y="8382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sym typeface="新細明體" charset="-120"/>
              </a:rPr>
              <a:t>學習</a:t>
            </a:r>
          </a:p>
        </p:txBody>
      </p:sp>
      <p:sp>
        <p:nvSpPr>
          <p:cNvPr id="4106" name="身體…"/>
          <p:cNvSpPr txBox="1">
            <a:spLocks noChangeArrowheads="1"/>
          </p:cNvSpPr>
          <p:nvPr/>
        </p:nvSpPr>
        <p:spPr bwMode="auto">
          <a:xfrm>
            <a:off x="6704013" y="1566863"/>
            <a:ext cx="346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身體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自主</a:t>
            </a:r>
          </a:p>
        </p:txBody>
      </p:sp>
      <p:sp>
        <p:nvSpPr>
          <p:cNvPr id="4107" name="性騷擾"/>
          <p:cNvSpPr txBox="1">
            <a:spLocks noChangeArrowheads="1"/>
          </p:cNvSpPr>
          <p:nvPr/>
        </p:nvSpPr>
        <p:spPr bwMode="auto">
          <a:xfrm>
            <a:off x="8031163" y="2192338"/>
            <a:ext cx="4349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性騷擾</a:t>
            </a:r>
          </a:p>
        </p:txBody>
      </p:sp>
      <p:sp>
        <p:nvSpPr>
          <p:cNvPr id="4108" name="校園霸凌"/>
          <p:cNvSpPr txBox="1">
            <a:spLocks noChangeArrowheads="1"/>
          </p:cNvSpPr>
          <p:nvPr/>
        </p:nvSpPr>
        <p:spPr bwMode="auto">
          <a:xfrm>
            <a:off x="7986713" y="197961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校園霸凌</a:t>
            </a:r>
          </a:p>
        </p:txBody>
      </p:sp>
      <p:sp>
        <p:nvSpPr>
          <p:cNvPr id="4109" name="不可"/>
          <p:cNvSpPr txBox="1">
            <a:spLocks noChangeArrowheads="1"/>
          </p:cNvSpPr>
          <p:nvPr/>
        </p:nvSpPr>
        <p:spPr bwMode="auto">
          <a:xfrm>
            <a:off x="7646988" y="2076450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不可</a:t>
            </a:r>
          </a:p>
        </p:txBody>
      </p:sp>
      <p:sp>
        <p:nvSpPr>
          <p:cNvPr id="4110" name="同學"/>
          <p:cNvSpPr txBox="1">
            <a:spLocks noChangeArrowheads="1"/>
          </p:cNvSpPr>
          <p:nvPr/>
        </p:nvSpPr>
        <p:spPr bwMode="auto">
          <a:xfrm>
            <a:off x="7170738" y="1981200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4111" name="體罰"/>
          <p:cNvSpPr txBox="1">
            <a:spLocks noChangeArrowheads="1"/>
          </p:cNvSpPr>
          <p:nvPr/>
        </p:nvSpPr>
        <p:spPr bwMode="auto">
          <a:xfrm>
            <a:off x="8067675" y="168751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體罰</a:t>
            </a:r>
          </a:p>
        </p:txBody>
      </p:sp>
      <p:sp>
        <p:nvSpPr>
          <p:cNvPr id="4112" name="不得"/>
          <p:cNvSpPr txBox="1">
            <a:spLocks noChangeArrowheads="1"/>
          </p:cNvSpPr>
          <p:nvPr/>
        </p:nvSpPr>
        <p:spPr bwMode="auto">
          <a:xfrm>
            <a:off x="7646988" y="175736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不得</a:t>
            </a:r>
          </a:p>
        </p:txBody>
      </p:sp>
      <p:sp>
        <p:nvSpPr>
          <p:cNvPr id="4113" name="教師"/>
          <p:cNvSpPr txBox="1">
            <a:spLocks noChangeArrowheads="1"/>
          </p:cNvSpPr>
          <p:nvPr/>
        </p:nvSpPr>
        <p:spPr bwMode="auto">
          <a:xfrm>
            <a:off x="7178675" y="170656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4114" name="侵犯"/>
          <p:cNvSpPr txBox="1">
            <a:spLocks noChangeArrowheads="1"/>
          </p:cNvSpPr>
          <p:nvPr/>
        </p:nvSpPr>
        <p:spPr bwMode="auto">
          <a:xfrm>
            <a:off x="8283575" y="148431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侵犯</a:t>
            </a:r>
          </a:p>
        </p:txBody>
      </p:sp>
      <p:sp>
        <p:nvSpPr>
          <p:cNvPr id="4115" name="觸碰"/>
          <p:cNvSpPr txBox="1">
            <a:spLocks noChangeArrowheads="1"/>
          </p:cNvSpPr>
          <p:nvPr/>
        </p:nvSpPr>
        <p:spPr bwMode="auto">
          <a:xfrm>
            <a:off x="8283575" y="126841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觸碰</a:t>
            </a:r>
          </a:p>
        </p:txBody>
      </p:sp>
      <p:sp>
        <p:nvSpPr>
          <p:cNvPr id="4116" name="任何人不得"/>
          <p:cNvSpPr txBox="1">
            <a:spLocks noChangeArrowheads="1"/>
          </p:cNvSpPr>
          <p:nvPr/>
        </p:nvSpPr>
        <p:spPr bwMode="auto">
          <a:xfrm>
            <a:off x="7634288" y="1365250"/>
            <a:ext cx="6635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cs typeface="Arial" charset="0"/>
              </a:rPr>
              <a:t>任何人不得</a:t>
            </a:r>
          </a:p>
        </p:txBody>
      </p:sp>
      <p:sp>
        <p:nvSpPr>
          <p:cNvPr id="4117" name="自己身體"/>
          <p:cNvSpPr txBox="1">
            <a:spLocks noChangeArrowheads="1"/>
          </p:cNvSpPr>
          <p:nvPr/>
        </p:nvSpPr>
        <p:spPr bwMode="auto">
          <a:xfrm>
            <a:off x="7102475" y="1411288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自己身體</a:t>
            </a:r>
          </a:p>
        </p:txBody>
      </p:sp>
      <p:sp>
        <p:nvSpPr>
          <p:cNvPr id="4118" name="名譽及…"/>
          <p:cNvSpPr txBox="1">
            <a:spLocks noChangeArrowheads="1"/>
          </p:cNvSpPr>
          <p:nvPr/>
        </p:nvSpPr>
        <p:spPr bwMode="auto">
          <a:xfrm>
            <a:off x="6665913" y="2516188"/>
            <a:ext cx="473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名譽及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隱私</a:t>
            </a:r>
          </a:p>
        </p:txBody>
      </p:sp>
      <p:sp>
        <p:nvSpPr>
          <p:cNvPr id="4119" name="點閱同學手機"/>
          <p:cNvSpPr txBox="1">
            <a:spLocks noChangeArrowheads="1"/>
          </p:cNvSpPr>
          <p:nvPr/>
        </p:nvSpPr>
        <p:spPr bwMode="auto">
          <a:xfrm>
            <a:off x="8197850" y="3128963"/>
            <a:ext cx="7778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點閱同學手機</a:t>
            </a:r>
          </a:p>
        </p:txBody>
      </p:sp>
      <p:sp>
        <p:nvSpPr>
          <p:cNvPr id="4120" name="未經許可"/>
          <p:cNvSpPr txBox="1">
            <a:spLocks noChangeArrowheads="1"/>
          </p:cNvSpPr>
          <p:nvPr/>
        </p:nvSpPr>
        <p:spPr bwMode="auto">
          <a:xfrm>
            <a:off x="7651750" y="3068638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未經許可</a:t>
            </a:r>
          </a:p>
        </p:txBody>
      </p:sp>
      <p:sp>
        <p:nvSpPr>
          <p:cNvPr id="4121" name="言語霸凌"/>
          <p:cNvSpPr txBox="1">
            <a:spLocks noChangeArrowheads="1"/>
          </p:cNvSpPr>
          <p:nvPr/>
        </p:nvSpPr>
        <p:spPr bwMode="auto">
          <a:xfrm>
            <a:off x="7661275" y="2827338"/>
            <a:ext cx="561975" cy="255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言語霸凌</a:t>
            </a:r>
          </a:p>
        </p:txBody>
      </p:sp>
      <p:sp>
        <p:nvSpPr>
          <p:cNvPr id="4122" name="公開辱罵"/>
          <p:cNvSpPr txBox="1">
            <a:spLocks noChangeArrowheads="1"/>
          </p:cNvSpPr>
          <p:nvPr/>
        </p:nvSpPr>
        <p:spPr bwMode="auto">
          <a:xfrm>
            <a:off x="7666038" y="2613025"/>
            <a:ext cx="560387" cy="255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公開辱罵</a:t>
            </a:r>
          </a:p>
        </p:txBody>
      </p:sp>
      <p:sp>
        <p:nvSpPr>
          <p:cNvPr id="4123" name="不宜"/>
          <p:cNvSpPr txBox="1">
            <a:spLocks noChangeArrowheads="1"/>
          </p:cNvSpPr>
          <p:nvPr/>
        </p:nvSpPr>
        <p:spPr bwMode="auto">
          <a:xfrm>
            <a:off x="7204075" y="2840038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不宜</a:t>
            </a:r>
          </a:p>
        </p:txBody>
      </p:sp>
      <p:sp>
        <p:nvSpPr>
          <p:cNvPr id="4124" name="保有隱私"/>
          <p:cNvSpPr txBox="1">
            <a:spLocks noChangeArrowheads="1"/>
          </p:cNvSpPr>
          <p:nvPr/>
        </p:nvSpPr>
        <p:spPr bwMode="auto">
          <a:xfrm>
            <a:off x="7667625" y="2408238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保有隱私</a:t>
            </a:r>
          </a:p>
        </p:txBody>
      </p:sp>
      <p:sp>
        <p:nvSpPr>
          <p:cNvPr id="4125" name="維護名譽"/>
          <p:cNvSpPr txBox="1">
            <a:spLocks noChangeArrowheads="1"/>
          </p:cNvSpPr>
          <p:nvPr/>
        </p:nvSpPr>
        <p:spPr bwMode="auto">
          <a:xfrm>
            <a:off x="7092950" y="245110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維護名譽</a:t>
            </a:r>
          </a:p>
        </p:txBody>
      </p:sp>
      <p:sp>
        <p:nvSpPr>
          <p:cNvPr id="4126" name="財產"/>
          <p:cNvSpPr txBox="1">
            <a:spLocks noChangeArrowheads="1"/>
          </p:cNvSpPr>
          <p:nvPr/>
        </p:nvSpPr>
        <p:spPr bwMode="auto">
          <a:xfrm>
            <a:off x="6673850" y="3789363"/>
            <a:ext cx="3587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sym typeface="新細明體" charset="-120"/>
              </a:rPr>
              <a:t>財產</a:t>
            </a:r>
          </a:p>
        </p:txBody>
      </p:sp>
      <p:sp>
        <p:nvSpPr>
          <p:cNvPr id="4127" name="學生申訴評議委員會"/>
          <p:cNvSpPr txBox="1">
            <a:spLocks noChangeArrowheads="1"/>
          </p:cNvSpPr>
          <p:nvPr/>
        </p:nvSpPr>
        <p:spPr bwMode="auto">
          <a:xfrm>
            <a:off x="7483475" y="4640263"/>
            <a:ext cx="1095375" cy="257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cs typeface="Arial" charset="0"/>
              </a:rPr>
              <a:t>學生申訴評議委員會 </a:t>
            </a:r>
          </a:p>
        </p:txBody>
      </p:sp>
      <p:sp>
        <p:nvSpPr>
          <p:cNvPr id="4128" name="學校不當獎懲"/>
          <p:cNvSpPr txBox="1">
            <a:spLocks noChangeArrowheads="1"/>
          </p:cNvSpPr>
          <p:nvPr/>
        </p:nvSpPr>
        <p:spPr bwMode="auto">
          <a:xfrm>
            <a:off x="6615113" y="4551363"/>
            <a:ext cx="866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sym typeface="新細明體" charset="-120"/>
              </a:rPr>
              <a:t>學校不當獎懲</a:t>
            </a:r>
          </a:p>
        </p:txBody>
      </p:sp>
      <p:sp>
        <p:nvSpPr>
          <p:cNvPr id="4129" name="擅用他人財物"/>
          <p:cNvSpPr txBox="1">
            <a:spLocks noChangeArrowheads="1"/>
          </p:cNvSpPr>
          <p:nvPr/>
        </p:nvSpPr>
        <p:spPr bwMode="auto">
          <a:xfrm>
            <a:off x="8243888" y="4198938"/>
            <a:ext cx="7778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擅用他人財物</a:t>
            </a:r>
          </a:p>
        </p:txBody>
      </p:sp>
      <p:sp>
        <p:nvSpPr>
          <p:cNvPr id="4130" name="避免未經同意"/>
          <p:cNvSpPr txBox="1">
            <a:spLocks noChangeArrowheads="1"/>
          </p:cNvSpPr>
          <p:nvPr/>
        </p:nvSpPr>
        <p:spPr bwMode="auto">
          <a:xfrm>
            <a:off x="7491413" y="4230688"/>
            <a:ext cx="735012" cy="257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cs typeface="Arial" charset="0"/>
              </a:rPr>
              <a:t>避免未經同意</a:t>
            </a:r>
          </a:p>
        </p:txBody>
      </p:sp>
      <p:sp>
        <p:nvSpPr>
          <p:cNvPr id="4131" name="同學"/>
          <p:cNvSpPr txBox="1">
            <a:spLocks noChangeArrowheads="1"/>
          </p:cNvSpPr>
          <p:nvPr/>
        </p:nvSpPr>
        <p:spPr bwMode="auto">
          <a:xfrm>
            <a:off x="7131050" y="4156075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4132" name="干擾學習"/>
          <p:cNvSpPr txBox="1">
            <a:spLocks noChangeArrowheads="1"/>
          </p:cNvSpPr>
          <p:nvPr/>
        </p:nvSpPr>
        <p:spPr bwMode="auto">
          <a:xfrm>
            <a:off x="8027988" y="399256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干擾學習</a:t>
            </a:r>
          </a:p>
        </p:txBody>
      </p:sp>
      <p:sp>
        <p:nvSpPr>
          <p:cNvPr id="4133" name="妨害教學"/>
          <p:cNvSpPr txBox="1">
            <a:spLocks noChangeArrowheads="1"/>
          </p:cNvSpPr>
          <p:nvPr/>
        </p:nvSpPr>
        <p:spPr bwMode="auto">
          <a:xfrm>
            <a:off x="8040688" y="378301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妨害教學</a:t>
            </a:r>
          </a:p>
        </p:txBody>
      </p:sp>
      <p:sp>
        <p:nvSpPr>
          <p:cNvPr id="4134" name="毒品"/>
          <p:cNvSpPr txBox="1">
            <a:spLocks noChangeArrowheads="1"/>
          </p:cNvSpPr>
          <p:nvPr/>
        </p:nvSpPr>
        <p:spPr bwMode="auto">
          <a:xfrm>
            <a:off x="8572500" y="3622675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毒品</a:t>
            </a:r>
          </a:p>
        </p:txBody>
      </p:sp>
      <p:sp>
        <p:nvSpPr>
          <p:cNvPr id="4135" name="法定違禁品"/>
          <p:cNvSpPr txBox="1">
            <a:spLocks noChangeArrowheads="1"/>
          </p:cNvSpPr>
          <p:nvPr/>
        </p:nvSpPr>
        <p:spPr bwMode="auto">
          <a:xfrm>
            <a:off x="7966075" y="3573463"/>
            <a:ext cx="6635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法定違禁品</a:t>
            </a:r>
          </a:p>
        </p:txBody>
      </p:sp>
      <p:sp>
        <p:nvSpPr>
          <p:cNvPr id="4136" name="沒收保管"/>
          <p:cNvSpPr txBox="1">
            <a:spLocks noChangeArrowheads="1"/>
          </p:cNvSpPr>
          <p:nvPr/>
        </p:nvSpPr>
        <p:spPr bwMode="auto">
          <a:xfrm>
            <a:off x="7464425" y="3754438"/>
            <a:ext cx="561975" cy="257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沒收保管</a:t>
            </a:r>
          </a:p>
        </p:txBody>
      </p:sp>
      <p:sp>
        <p:nvSpPr>
          <p:cNvPr id="4137" name="教師"/>
          <p:cNvSpPr txBox="1">
            <a:spLocks noChangeArrowheads="1"/>
          </p:cNvSpPr>
          <p:nvPr/>
        </p:nvSpPr>
        <p:spPr bwMode="auto">
          <a:xfrm>
            <a:off x="7131050" y="378936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4138" name="如何使用"/>
          <p:cNvSpPr txBox="1">
            <a:spLocks noChangeArrowheads="1"/>
          </p:cNvSpPr>
          <p:nvPr/>
        </p:nvSpPr>
        <p:spPr bwMode="auto">
          <a:xfrm>
            <a:off x="7612063" y="334486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如何使用</a:t>
            </a:r>
          </a:p>
        </p:txBody>
      </p:sp>
      <p:sp>
        <p:nvSpPr>
          <p:cNvPr id="4139" name="自己決定"/>
          <p:cNvSpPr txBox="1">
            <a:spLocks noChangeArrowheads="1"/>
          </p:cNvSpPr>
          <p:nvPr/>
        </p:nvSpPr>
        <p:spPr bwMode="auto">
          <a:xfrm>
            <a:off x="7102475" y="342900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自己決定</a:t>
            </a:r>
          </a:p>
        </p:txBody>
      </p:sp>
      <p:sp>
        <p:nvSpPr>
          <p:cNvPr id="4140" name="解決生活…"/>
          <p:cNvSpPr txBox="1">
            <a:spLocks noChangeArrowheads="1"/>
          </p:cNvSpPr>
          <p:nvPr/>
        </p:nvSpPr>
        <p:spPr bwMode="auto">
          <a:xfrm>
            <a:off x="4356100" y="4221163"/>
            <a:ext cx="10064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sym typeface="新細明體" charset="-120"/>
              </a:rPr>
              <a:t>解決生活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sym typeface="新細明體" charset="-120"/>
              </a:rPr>
              <a:t>公共事務爭議</a:t>
            </a:r>
          </a:p>
        </p:txBody>
      </p:sp>
      <p:sp>
        <p:nvSpPr>
          <p:cNvPr id="4141" name="親友、師長、輔導機關"/>
          <p:cNvSpPr txBox="1">
            <a:spLocks noChangeArrowheads="1"/>
          </p:cNvSpPr>
          <p:nvPr/>
        </p:nvSpPr>
        <p:spPr bwMode="auto">
          <a:xfrm>
            <a:off x="5580063" y="6021388"/>
            <a:ext cx="1265237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cs typeface="Arial" charset="0"/>
              </a:rPr>
              <a:t>親友、師長、輔導機關 </a:t>
            </a:r>
          </a:p>
        </p:txBody>
      </p:sp>
      <p:sp>
        <p:nvSpPr>
          <p:cNvPr id="4142" name="諮商協助"/>
          <p:cNvSpPr txBox="1">
            <a:spLocks noChangeArrowheads="1"/>
          </p:cNvSpPr>
          <p:nvPr/>
        </p:nvSpPr>
        <p:spPr bwMode="auto">
          <a:xfrm>
            <a:off x="5030788" y="594995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諮商協助</a:t>
            </a:r>
          </a:p>
        </p:txBody>
      </p:sp>
      <p:sp>
        <p:nvSpPr>
          <p:cNvPr id="4143" name="尋求…"/>
          <p:cNvSpPr txBox="1">
            <a:spLocks noChangeArrowheads="1"/>
          </p:cNvSpPr>
          <p:nvPr/>
        </p:nvSpPr>
        <p:spPr bwMode="auto">
          <a:xfrm>
            <a:off x="6084888" y="5516563"/>
            <a:ext cx="549275" cy="311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尋求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解決方法</a:t>
            </a:r>
          </a:p>
        </p:txBody>
      </p:sp>
      <p:sp>
        <p:nvSpPr>
          <p:cNvPr id="4144" name="溝通"/>
          <p:cNvSpPr txBox="1">
            <a:spLocks noChangeArrowheads="1"/>
          </p:cNvSpPr>
          <p:nvPr/>
        </p:nvSpPr>
        <p:spPr bwMode="auto">
          <a:xfrm>
            <a:off x="5619750" y="5734050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溝通</a:t>
            </a:r>
          </a:p>
        </p:txBody>
      </p:sp>
      <p:sp>
        <p:nvSpPr>
          <p:cNvPr id="4145" name="試一試"/>
          <p:cNvSpPr txBox="1">
            <a:spLocks noChangeArrowheads="1"/>
          </p:cNvSpPr>
          <p:nvPr/>
        </p:nvSpPr>
        <p:spPr bwMode="auto">
          <a:xfrm>
            <a:off x="5076825" y="5721350"/>
            <a:ext cx="4349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試一試</a:t>
            </a:r>
          </a:p>
        </p:txBody>
      </p:sp>
      <p:sp>
        <p:nvSpPr>
          <p:cNvPr id="4146" name="同理心"/>
          <p:cNvSpPr txBox="1">
            <a:spLocks noChangeArrowheads="1"/>
          </p:cNvSpPr>
          <p:nvPr/>
        </p:nvSpPr>
        <p:spPr bwMode="auto">
          <a:xfrm>
            <a:off x="5614988" y="5505450"/>
            <a:ext cx="4349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同理心</a:t>
            </a:r>
          </a:p>
        </p:txBody>
      </p:sp>
      <p:sp>
        <p:nvSpPr>
          <p:cNvPr id="4147" name="想一想"/>
          <p:cNvSpPr txBox="1">
            <a:spLocks noChangeArrowheads="1"/>
          </p:cNvSpPr>
          <p:nvPr/>
        </p:nvSpPr>
        <p:spPr bwMode="auto">
          <a:xfrm>
            <a:off x="5076825" y="5441950"/>
            <a:ext cx="4349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想一想</a:t>
            </a:r>
          </a:p>
        </p:txBody>
      </p:sp>
      <p:sp>
        <p:nvSpPr>
          <p:cNvPr id="4148" name="離開現場"/>
          <p:cNvSpPr txBox="1">
            <a:spLocks noChangeArrowheads="1"/>
          </p:cNvSpPr>
          <p:nvPr/>
        </p:nvSpPr>
        <p:spPr bwMode="auto">
          <a:xfrm>
            <a:off x="5894388" y="5229225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離開現場</a:t>
            </a:r>
          </a:p>
        </p:txBody>
      </p:sp>
      <p:sp>
        <p:nvSpPr>
          <p:cNvPr id="4149" name="冷靜"/>
          <p:cNvSpPr txBox="1">
            <a:spLocks noChangeArrowheads="1"/>
          </p:cNvSpPr>
          <p:nvPr/>
        </p:nvSpPr>
        <p:spPr bwMode="auto">
          <a:xfrm>
            <a:off x="5614988" y="5257800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冷靜</a:t>
            </a:r>
          </a:p>
        </p:txBody>
      </p:sp>
      <p:sp>
        <p:nvSpPr>
          <p:cNvPr id="4150" name="停一停"/>
          <p:cNvSpPr txBox="1">
            <a:spLocks noChangeArrowheads="1"/>
          </p:cNvSpPr>
          <p:nvPr/>
        </p:nvSpPr>
        <p:spPr bwMode="auto">
          <a:xfrm>
            <a:off x="5083175" y="5184775"/>
            <a:ext cx="446088" cy="257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停一停</a:t>
            </a:r>
          </a:p>
        </p:txBody>
      </p:sp>
      <p:sp>
        <p:nvSpPr>
          <p:cNvPr id="4151" name="身心傷害"/>
          <p:cNvSpPr txBox="1">
            <a:spLocks noChangeArrowheads="1"/>
          </p:cNvSpPr>
          <p:nvPr/>
        </p:nvSpPr>
        <p:spPr bwMode="auto">
          <a:xfrm>
            <a:off x="5651500" y="5000625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身心傷害</a:t>
            </a:r>
          </a:p>
        </p:txBody>
      </p:sp>
      <p:sp>
        <p:nvSpPr>
          <p:cNvPr id="4152" name="關係惡化"/>
          <p:cNvSpPr txBox="1">
            <a:spLocks noChangeArrowheads="1"/>
          </p:cNvSpPr>
          <p:nvPr/>
        </p:nvSpPr>
        <p:spPr bwMode="auto">
          <a:xfrm>
            <a:off x="5651500" y="478790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關係惡化</a:t>
            </a:r>
          </a:p>
        </p:txBody>
      </p:sp>
      <p:sp>
        <p:nvSpPr>
          <p:cNvPr id="4153" name="暴力處理"/>
          <p:cNvSpPr txBox="1">
            <a:spLocks noChangeArrowheads="1"/>
          </p:cNvSpPr>
          <p:nvPr/>
        </p:nvSpPr>
        <p:spPr bwMode="auto">
          <a:xfrm>
            <a:off x="5041900" y="4886325"/>
            <a:ext cx="560388" cy="255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暴力處理</a:t>
            </a:r>
          </a:p>
        </p:txBody>
      </p:sp>
      <p:sp>
        <p:nvSpPr>
          <p:cNvPr id="4154" name="校園…"/>
          <p:cNvSpPr txBox="1">
            <a:spLocks noChangeArrowheads="1"/>
          </p:cNvSpPr>
          <p:nvPr/>
        </p:nvSpPr>
        <p:spPr bwMode="auto">
          <a:xfrm>
            <a:off x="4460875" y="5286375"/>
            <a:ext cx="600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校園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人際衝突</a:t>
            </a:r>
          </a:p>
        </p:txBody>
      </p:sp>
      <p:sp>
        <p:nvSpPr>
          <p:cNvPr id="4155" name="校園公共…"/>
          <p:cNvSpPr txBox="1">
            <a:spLocks noChangeArrowheads="1"/>
          </p:cNvSpPr>
          <p:nvPr/>
        </p:nvSpPr>
        <p:spPr bwMode="auto">
          <a:xfrm>
            <a:off x="3851275" y="4941888"/>
            <a:ext cx="600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校園公共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sym typeface="新細明體" charset="-120"/>
              </a:rPr>
              <a:t>事務爭議</a:t>
            </a:r>
          </a:p>
        </p:txBody>
      </p:sp>
      <p:sp>
        <p:nvSpPr>
          <p:cNvPr id="4156" name="議題表決"/>
          <p:cNvSpPr txBox="1">
            <a:spLocks noChangeArrowheads="1"/>
          </p:cNvSpPr>
          <p:nvPr/>
        </p:nvSpPr>
        <p:spPr bwMode="auto">
          <a:xfrm>
            <a:off x="2365375" y="5610225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議題表決</a:t>
            </a:r>
          </a:p>
        </p:txBody>
      </p:sp>
      <p:sp>
        <p:nvSpPr>
          <p:cNvPr id="4157" name="投票"/>
          <p:cNvSpPr txBox="1">
            <a:spLocks noChangeArrowheads="1"/>
          </p:cNvSpPr>
          <p:nvPr/>
        </p:nvSpPr>
        <p:spPr bwMode="auto">
          <a:xfrm>
            <a:off x="2955925" y="5551488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投票</a:t>
            </a:r>
          </a:p>
        </p:txBody>
      </p:sp>
      <p:sp>
        <p:nvSpPr>
          <p:cNvPr id="4158" name="凝聚共識"/>
          <p:cNvSpPr txBox="1">
            <a:spLocks noChangeArrowheads="1"/>
          </p:cNvSpPr>
          <p:nvPr/>
        </p:nvSpPr>
        <p:spPr bwMode="auto">
          <a:xfrm>
            <a:off x="2293938" y="523240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凝聚共識</a:t>
            </a:r>
          </a:p>
        </p:txBody>
      </p:sp>
      <p:sp>
        <p:nvSpPr>
          <p:cNvPr id="4159" name="討論"/>
          <p:cNvSpPr txBox="1">
            <a:spLocks noChangeArrowheads="1"/>
          </p:cNvSpPr>
          <p:nvPr/>
        </p:nvSpPr>
        <p:spPr bwMode="auto">
          <a:xfrm>
            <a:off x="2943225" y="5343525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討論</a:t>
            </a:r>
          </a:p>
        </p:txBody>
      </p:sp>
      <p:sp>
        <p:nvSpPr>
          <p:cNvPr id="4160" name="協商"/>
          <p:cNvSpPr txBox="1">
            <a:spLocks noChangeArrowheads="1"/>
          </p:cNvSpPr>
          <p:nvPr/>
        </p:nvSpPr>
        <p:spPr bwMode="auto">
          <a:xfrm>
            <a:off x="2943225" y="5114925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協商</a:t>
            </a:r>
          </a:p>
        </p:txBody>
      </p:sp>
      <p:sp>
        <p:nvSpPr>
          <p:cNvPr id="4161" name="非暴力…"/>
          <p:cNvSpPr txBox="1">
            <a:spLocks noChangeArrowheads="1"/>
          </p:cNvSpPr>
          <p:nvPr/>
        </p:nvSpPr>
        <p:spPr bwMode="auto">
          <a:xfrm>
            <a:off x="3302000" y="5200650"/>
            <a:ext cx="549275" cy="311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非暴力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民主程序</a:t>
            </a:r>
          </a:p>
        </p:txBody>
      </p:sp>
      <p:sp>
        <p:nvSpPr>
          <p:cNvPr id="4162" name="依相關規範"/>
          <p:cNvSpPr txBox="1">
            <a:spLocks noChangeArrowheads="1"/>
          </p:cNvSpPr>
          <p:nvPr/>
        </p:nvSpPr>
        <p:spPr bwMode="auto">
          <a:xfrm>
            <a:off x="3044825" y="4797425"/>
            <a:ext cx="6635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依相關規範</a:t>
            </a:r>
          </a:p>
        </p:txBody>
      </p:sp>
      <p:sp>
        <p:nvSpPr>
          <p:cNvPr id="4163" name="學生參與…"/>
          <p:cNvSpPr txBox="1">
            <a:spLocks noChangeArrowheads="1"/>
          </p:cNvSpPr>
          <p:nvPr/>
        </p:nvSpPr>
        <p:spPr bwMode="auto">
          <a:xfrm>
            <a:off x="2628900" y="1844675"/>
            <a:ext cx="10064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sym typeface="新細明體" charset="-120"/>
              </a:rPr>
              <a:t>學生參與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sym typeface="新細明體" charset="-120"/>
              </a:rPr>
              <a:t>校園公共事務</a:t>
            </a:r>
          </a:p>
        </p:txBody>
      </p:sp>
      <p:sp>
        <p:nvSpPr>
          <p:cNvPr id="4164" name="學校規定"/>
          <p:cNvSpPr txBox="1">
            <a:spLocks noChangeArrowheads="1"/>
          </p:cNvSpPr>
          <p:nvPr/>
        </p:nvSpPr>
        <p:spPr bwMode="auto">
          <a:xfrm>
            <a:off x="781050" y="1831975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學校規定</a:t>
            </a:r>
          </a:p>
        </p:txBody>
      </p:sp>
      <p:sp>
        <p:nvSpPr>
          <p:cNvPr id="4165" name="社會規範"/>
          <p:cNvSpPr txBox="1">
            <a:spLocks noChangeArrowheads="1"/>
          </p:cNvSpPr>
          <p:nvPr/>
        </p:nvSpPr>
        <p:spPr bwMode="auto">
          <a:xfrm>
            <a:off x="787400" y="1609725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社會規範</a:t>
            </a:r>
          </a:p>
        </p:txBody>
      </p:sp>
      <p:sp>
        <p:nvSpPr>
          <p:cNvPr id="4166" name="政府法令"/>
          <p:cNvSpPr txBox="1">
            <a:spLocks noChangeArrowheads="1"/>
          </p:cNvSpPr>
          <p:nvPr/>
        </p:nvSpPr>
        <p:spPr bwMode="auto">
          <a:xfrm>
            <a:off x="787400" y="1390650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政府法令</a:t>
            </a:r>
          </a:p>
        </p:txBody>
      </p:sp>
      <p:sp>
        <p:nvSpPr>
          <p:cNvPr id="4167" name="先決條件"/>
          <p:cNvSpPr txBox="1">
            <a:spLocks noChangeArrowheads="1"/>
          </p:cNvSpPr>
          <p:nvPr/>
        </p:nvSpPr>
        <p:spPr bwMode="auto">
          <a:xfrm>
            <a:off x="1466850" y="159861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先決條件</a:t>
            </a:r>
          </a:p>
        </p:txBody>
      </p:sp>
      <p:sp>
        <p:nvSpPr>
          <p:cNvPr id="4168" name="管理公眾事務"/>
          <p:cNvSpPr txBox="1">
            <a:spLocks noChangeArrowheads="1"/>
          </p:cNvSpPr>
          <p:nvPr/>
        </p:nvSpPr>
        <p:spPr bwMode="auto">
          <a:xfrm>
            <a:off x="666750" y="1184275"/>
            <a:ext cx="777875" cy="201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管理公眾事務</a:t>
            </a:r>
          </a:p>
        </p:txBody>
      </p:sp>
      <p:sp>
        <p:nvSpPr>
          <p:cNvPr id="4169" name="訂定規範"/>
          <p:cNvSpPr txBox="1">
            <a:spLocks noChangeArrowheads="1"/>
          </p:cNvSpPr>
          <p:nvPr/>
        </p:nvSpPr>
        <p:spPr bwMode="auto">
          <a:xfrm>
            <a:off x="1466850" y="1189038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訂定規範</a:t>
            </a:r>
          </a:p>
        </p:txBody>
      </p:sp>
      <p:sp>
        <p:nvSpPr>
          <p:cNvPr id="4170" name="學生會"/>
          <p:cNvSpPr txBox="1">
            <a:spLocks noChangeArrowheads="1"/>
          </p:cNvSpPr>
          <p:nvPr/>
        </p:nvSpPr>
        <p:spPr bwMode="auto">
          <a:xfrm>
            <a:off x="611188" y="879475"/>
            <a:ext cx="4349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學生會</a:t>
            </a:r>
          </a:p>
        </p:txBody>
      </p:sp>
      <p:sp>
        <p:nvSpPr>
          <p:cNvPr id="4171" name="班聯會"/>
          <p:cNvSpPr txBox="1">
            <a:spLocks noChangeArrowheads="1"/>
          </p:cNvSpPr>
          <p:nvPr/>
        </p:nvSpPr>
        <p:spPr bwMode="auto">
          <a:xfrm>
            <a:off x="1042988" y="823913"/>
            <a:ext cx="434975" cy="2016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班聯會</a:t>
            </a:r>
          </a:p>
        </p:txBody>
      </p:sp>
      <p:sp>
        <p:nvSpPr>
          <p:cNvPr id="4172" name="組織"/>
          <p:cNvSpPr txBox="1">
            <a:spLocks noChangeArrowheads="1"/>
          </p:cNvSpPr>
          <p:nvPr/>
        </p:nvSpPr>
        <p:spPr bwMode="auto">
          <a:xfrm>
            <a:off x="1581150" y="896938"/>
            <a:ext cx="320675" cy="2016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組織</a:t>
            </a:r>
          </a:p>
        </p:txBody>
      </p:sp>
      <p:sp>
        <p:nvSpPr>
          <p:cNvPr id="4173" name="學生自治"/>
          <p:cNvSpPr txBox="1">
            <a:spLocks noChangeArrowheads="1"/>
          </p:cNvSpPr>
          <p:nvPr/>
        </p:nvSpPr>
        <p:spPr bwMode="auto">
          <a:xfrm>
            <a:off x="2027238" y="11699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sym typeface="新細明體" charset="-120"/>
              </a:rPr>
              <a:t>學生自治</a:t>
            </a:r>
          </a:p>
        </p:txBody>
      </p:sp>
      <p:sp>
        <p:nvSpPr>
          <p:cNvPr id="4174" name="班會活動"/>
          <p:cNvSpPr txBox="1">
            <a:spLocks noChangeArrowheads="1"/>
          </p:cNvSpPr>
          <p:nvPr/>
        </p:nvSpPr>
        <p:spPr bwMode="auto">
          <a:xfrm>
            <a:off x="2027238" y="28971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sym typeface="新細明體" charset="-120"/>
              </a:rPr>
              <a:t>班會活動</a:t>
            </a:r>
          </a:p>
        </p:txBody>
      </p:sp>
      <p:sp>
        <p:nvSpPr>
          <p:cNvPr id="4175" name="服從"/>
          <p:cNvSpPr txBox="1">
            <a:spLocks noChangeArrowheads="1"/>
          </p:cNvSpPr>
          <p:nvPr/>
        </p:nvSpPr>
        <p:spPr bwMode="auto">
          <a:xfrm>
            <a:off x="1123950" y="3271838"/>
            <a:ext cx="320675" cy="2016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服從</a:t>
            </a:r>
          </a:p>
        </p:txBody>
      </p:sp>
      <p:sp>
        <p:nvSpPr>
          <p:cNvPr id="4176" name="尊重"/>
          <p:cNvSpPr txBox="1">
            <a:spLocks noChangeArrowheads="1"/>
          </p:cNvSpPr>
          <p:nvPr/>
        </p:nvSpPr>
        <p:spPr bwMode="auto">
          <a:xfrm>
            <a:off x="1116013" y="3036888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尊重</a:t>
            </a:r>
          </a:p>
        </p:txBody>
      </p:sp>
      <p:sp>
        <p:nvSpPr>
          <p:cNvPr id="4177" name="遵守"/>
          <p:cNvSpPr txBox="1">
            <a:spLocks noChangeArrowheads="1"/>
          </p:cNvSpPr>
          <p:nvPr/>
        </p:nvSpPr>
        <p:spPr bwMode="auto">
          <a:xfrm>
            <a:off x="1123950" y="2841625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遵守</a:t>
            </a:r>
          </a:p>
        </p:txBody>
      </p:sp>
      <p:sp>
        <p:nvSpPr>
          <p:cNvPr id="4178" name="具拘束力"/>
          <p:cNvSpPr txBox="1">
            <a:spLocks noChangeArrowheads="1"/>
          </p:cNvSpPr>
          <p:nvPr/>
        </p:nvSpPr>
        <p:spPr bwMode="auto">
          <a:xfrm>
            <a:off x="1009650" y="2620963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具拘束力</a:t>
            </a:r>
          </a:p>
        </p:txBody>
      </p:sp>
      <p:sp>
        <p:nvSpPr>
          <p:cNvPr id="4179" name="決議"/>
          <p:cNvSpPr txBox="1">
            <a:spLocks noChangeArrowheads="1"/>
          </p:cNvSpPr>
          <p:nvPr/>
        </p:nvSpPr>
        <p:spPr bwMode="auto">
          <a:xfrm>
            <a:off x="1668463" y="293211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決議</a:t>
            </a:r>
          </a:p>
        </p:txBody>
      </p:sp>
      <p:sp>
        <p:nvSpPr>
          <p:cNvPr id="4180" name="達成共識"/>
          <p:cNvSpPr txBox="1">
            <a:spLocks noChangeArrowheads="1"/>
          </p:cNvSpPr>
          <p:nvPr/>
        </p:nvSpPr>
        <p:spPr bwMode="auto">
          <a:xfrm>
            <a:off x="417513" y="2336800"/>
            <a:ext cx="549275" cy="201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900">
                <a:latin typeface="新細明體" charset="-120"/>
                <a:sym typeface="新細明體" charset="-120"/>
              </a:rPr>
              <a:t>達成共識</a:t>
            </a:r>
          </a:p>
        </p:txBody>
      </p:sp>
      <p:sp>
        <p:nvSpPr>
          <p:cNvPr id="4181" name="表達意見"/>
          <p:cNvSpPr txBox="1">
            <a:spLocks noChangeArrowheads="1"/>
          </p:cNvSpPr>
          <p:nvPr/>
        </p:nvSpPr>
        <p:spPr bwMode="auto">
          <a:xfrm>
            <a:off x="1042988" y="2376488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表達意見</a:t>
            </a:r>
          </a:p>
        </p:txBody>
      </p:sp>
      <p:sp>
        <p:nvSpPr>
          <p:cNvPr id="4182" name="目的"/>
          <p:cNvSpPr txBox="1">
            <a:spLocks noChangeArrowheads="1"/>
          </p:cNvSpPr>
          <p:nvPr/>
        </p:nvSpPr>
        <p:spPr bwMode="auto">
          <a:xfrm>
            <a:off x="1655763" y="2443163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目的</a:t>
            </a:r>
          </a:p>
        </p:txBody>
      </p:sp>
      <p:sp>
        <p:nvSpPr>
          <p:cNvPr id="4183" name="會議規範"/>
          <p:cNvSpPr txBox="1">
            <a:spLocks noChangeArrowheads="1"/>
          </p:cNvSpPr>
          <p:nvPr/>
        </p:nvSpPr>
        <p:spPr bwMode="auto">
          <a:xfrm>
            <a:off x="1035050" y="2122488"/>
            <a:ext cx="5492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會議規範</a:t>
            </a:r>
          </a:p>
        </p:txBody>
      </p:sp>
      <p:sp>
        <p:nvSpPr>
          <p:cNvPr id="4184" name="內政部"/>
          <p:cNvSpPr txBox="1">
            <a:spLocks noChangeArrowheads="1"/>
          </p:cNvSpPr>
          <p:nvPr/>
        </p:nvSpPr>
        <p:spPr bwMode="auto">
          <a:xfrm>
            <a:off x="1611313" y="2185988"/>
            <a:ext cx="4349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內政部</a:t>
            </a:r>
          </a:p>
        </p:txBody>
      </p:sp>
      <p:sp>
        <p:nvSpPr>
          <p:cNvPr id="4185" name="步驟"/>
          <p:cNvSpPr txBox="1">
            <a:spLocks noChangeArrowheads="1"/>
          </p:cNvSpPr>
          <p:nvPr/>
        </p:nvSpPr>
        <p:spPr bwMode="auto">
          <a:xfrm>
            <a:off x="1668463" y="3416300"/>
            <a:ext cx="3206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900">
                <a:latin typeface="新細明體" charset="-120"/>
                <a:sym typeface="新細明體" charset="-120"/>
              </a:rPr>
              <a:t>步驟</a:t>
            </a:r>
          </a:p>
        </p:txBody>
      </p:sp>
      <p:sp>
        <p:nvSpPr>
          <p:cNvPr id="4186" name="5.散會"/>
          <p:cNvSpPr txBox="1">
            <a:spLocks noChangeArrowheads="1"/>
          </p:cNvSpPr>
          <p:nvPr/>
        </p:nvSpPr>
        <p:spPr bwMode="auto">
          <a:xfrm>
            <a:off x="149225" y="5734050"/>
            <a:ext cx="446088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900"/>
              <a:t>5.</a:t>
            </a:r>
            <a:r>
              <a:rPr kumimoji="0" lang="zh-TW" altLang="en-US" sz="900">
                <a:latin typeface="新細明體" charset="-120"/>
                <a:sym typeface="新細明體" charset="-120"/>
              </a:rPr>
              <a:t>散會 </a:t>
            </a:r>
          </a:p>
        </p:txBody>
      </p:sp>
      <p:sp>
        <p:nvSpPr>
          <p:cNvPr id="110" name="4.討論事項…"/>
          <p:cNvSpPr txBox="1"/>
          <p:nvPr/>
        </p:nvSpPr>
        <p:spPr>
          <a:xfrm>
            <a:off x="155575" y="4337050"/>
            <a:ext cx="1463675" cy="12969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討論事項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提案：會議前書面呈現，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           一人以上</a:t>
            </a:r>
            <a:r>
              <a:rPr kumimoji="0" sz="900" kern="0" spc="-99">
                <a:solidFill>
                  <a:srgbClr val="FF3300"/>
                </a:solidFill>
                <a:latin typeface="新細明體"/>
                <a:ea typeface="新細明體"/>
                <a:cs typeface="新細明體"/>
                <a:sym typeface="新細明體"/>
              </a:rPr>
              <a:t>附署</a:t>
            </a: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。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動議：會議中口頭提出，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           一人以上</a:t>
            </a:r>
            <a:r>
              <a:rPr kumimoji="0" sz="900" kern="0" spc="-99">
                <a:solidFill>
                  <a:srgbClr val="FF3300"/>
                </a:solidFill>
                <a:latin typeface="新細明體"/>
                <a:ea typeface="新細明體"/>
                <a:cs typeface="新細明體"/>
                <a:sym typeface="新細明體"/>
              </a:rPr>
              <a:t>附議</a:t>
            </a: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。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討論：須先徵求主席同意。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表決：先提議</a:t>
            </a:r>
            <a:r>
              <a:rPr kumimoji="0" sz="900" kern="0" spc="-99"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名</a:t>
            </a:r>
            <a:r>
              <a:rPr kumimoji="0" sz="900" kern="0" spc="-99">
                <a:latin typeface="Arial"/>
                <a:ea typeface="Arial"/>
                <a:cs typeface="Arial"/>
                <a:sym typeface="Arial"/>
              </a:rPr>
              <a:t>)</a:t>
            </a: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先表決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           投票、舉手、起立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           對兩方進行表決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kumimoji="0" sz="900" kern="0" spc="-99">
                <a:solidFill>
                  <a:srgbClr val="FF3300"/>
                </a:solidFill>
                <a:latin typeface="新細明體"/>
                <a:ea typeface="新細明體"/>
                <a:cs typeface="新細明體"/>
                <a:sym typeface="新細明體"/>
              </a:rPr>
              <a:t>多數決</a:t>
            </a: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原則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900" spc="-99"/>
            </a:pPr>
            <a:r>
              <a:rPr kumimoji="0" sz="900" kern="0" spc="-99">
                <a:latin typeface="新細明體"/>
                <a:ea typeface="新細明體"/>
                <a:cs typeface="新細明體"/>
                <a:sym typeface="新細明體"/>
              </a:rPr>
              <a:t>臨時動議</a:t>
            </a:r>
          </a:p>
        </p:txBody>
      </p:sp>
      <p:sp>
        <p:nvSpPr>
          <p:cNvPr id="4188" name="3.報告事項"/>
          <p:cNvSpPr txBox="1">
            <a:spLocks noChangeArrowheads="1"/>
          </p:cNvSpPr>
          <p:nvPr/>
        </p:nvSpPr>
        <p:spPr bwMode="auto">
          <a:xfrm>
            <a:off x="139700" y="4011613"/>
            <a:ext cx="64452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900"/>
              <a:t>3.</a:t>
            </a:r>
            <a:r>
              <a:rPr kumimoji="0" lang="zh-TW" altLang="en-US" sz="900">
                <a:latin typeface="新細明體" charset="-120"/>
                <a:sym typeface="新細明體" charset="-120"/>
              </a:rPr>
              <a:t>報告事項</a:t>
            </a:r>
          </a:p>
        </p:txBody>
      </p:sp>
      <p:sp>
        <p:nvSpPr>
          <p:cNvPr id="4189" name="2.宣布開會"/>
          <p:cNvSpPr txBox="1">
            <a:spLocks noChangeArrowheads="1"/>
          </p:cNvSpPr>
          <p:nvPr/>
        </p:nvSpPr>
        <p:spPr bwMode="auto">
          <a:xfrm>
            <a:off x="139700" y="3752850"/>
            <a:ext cx="64452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900"/>
              <a:t>2.</a:t>
            </a:r>
            <a:r>
              <a:rPr kumimoji="0" lang="zh-TW" altLang="en-US" sz="900">
                <a:latin typeface="新細明體" charset="-120"/>
                <a:sym typeface="新細明體" charset="-120"/>
              </a:rPr>
              <a:t>宣布開會</a:t>
            </a:r>
          </a:p>
        </p:txBody>
      </p:sp>
      <p:sp>
        <p:nvSpPr>
          <p:cNvPr id="113" name="1.選出主席、司儀、紀錄"/>
          <p:cNvSpPr txBox="1"/>
          <p:nvPr/>
        </p:nvSpPr>
        <p:spPr>
          <a:xfrm>
            <a:off x="144463" y="3489325"/>
            <a:ext cx="1330325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900" spc="-53"/>
            </a:pPr>
            <a:r>
              <a:rPr kumimoji="0" sz="900" kern="0" spc="-53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kumimoji="0" sz="900" kern="0" spc="-53">
                <a:latin typeface="新細明體"/>
                <a:ea typeface="新細明體"/>
                <a:cs typeface="新細明體"/>
                <a:sym typeface="新細明體"/>
              </a:rPr>
              <a:t>選出主席、司儀、紀錄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10-02.jpg" descr="10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188" y="328613"/>
            <a:ext cx="9144001" cy="6200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314" name="學校規定"/>
          <p:cNvSpPr txBox="1">
            <a:spLocks noChangeArrowheads="1"/>
          </p:cNvSpPr>
          <p:nvPr/>
        </p:nvSpPr>
        <p:spPr bwMode="auto">
          <a:xfrm>
            <a:off x="1333500" y="5445125"/>
            <a:ext cx="1627188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學校規定</a:t>
            </a:r>
          </a:p>
        </p:txBody>
      </p:sp>
      <p:sp>
        <p:nvSpPr>
          <p:cNvPr id="13315" name="社會規範"/>
          <p:cNvSpPr txBox="1">
            <a:spLocks noChangeArrowheads="1"/>
          </p:cNvSpPr>
          <p:nvPr/>
        </p:nvSpPr>
        <p:spPr bwMode="auto">
          <a:xfrm>
            <a:off x="1333500" y="4468813"/>
            <a:ext cx="1627188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社會規範</a:t>
            </a:r>
          </a:p>
        </p:txBody>
      </p:sp>
      <p:sp>
        <p:nvSpPr>
          <p:cNvPr id="13316" name="政府法令"/>
          <p:cNvSpPr txBox="1">
            <a:spLocks noChangeArrowheads="1"/>
          </p:cNvSpPr>
          <p:nvPr/>
        </p:nvSpPr>
        <p:spPr bwMode="auto">
          <a:xfrm>
            <a:off x="1333500" y="3492500"/>
            <a:ext cx="1627188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政府法令</a:t>
            </a:r>
          </a:p>
        </p:txBody>
      </p:sp>
      <p:sp>
        <p:nvSpPr>
          <p:cNvPr id="13317" name="先決條件"/>
          <p:cNvSpPr txBox="1">
            <a:spLocks noChangeArrowheads="1"/>
          </p:cNvSpPr>
          <p:nvPr/>
        </p:nvSpPr>
        <p:spPr bwMode="auto">
          <a:xfrm>
            <a:off x="4284663" y="4468813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先決條件</a:t>
            </a:r>
          </a:p>
        </p:txBody>
      </p:sp>
      <p:sp>
        <p:nvSpPr>
          <p:cNvPr id="13318" name="管理公眾事務"/>
          <p:cNvSpPr txBox="1">
            <a:spLocks noChangeArrowheads="1"/>
          </p:cNvSpPr>
          <p:nvPr/>
        </p:nvSpPr>
        <p:spPr bwMode="auto">
          <a:xfrm>
            <a:off x="1054100" y="2355850"/>
            <a:ext cx="2390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管理公眾事務</a:t>
            </a:r>
          </a:p>
        </p:txBody>
      </p:sp>
      <p:sp>
        <p:nvSpPr>
          <p:cNvPr id="13319" name="訂定規範"/>
          <p:cNvSpPr txBox="1">
            <a:spLocks noChangeArrowheads="1"/>
          </p:cNvSpPr>
          <p:nvPr/>
        </p:nvSpPr>
        <p:spPr bwMode="auto">
          <a:xfrm>
            <a:off x="4284663" y="2671763"/>
            <a:ext cx="1628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訂定規範</a:t>
            </a:r>
          </a:p>
        </p:txBody>
      </p:sp>
      <p:sp>
        <p:nvSpPr>
          <p:cNvPr id="13320" name="學生會"/>
          <p:cNvSpPr txBox="1">
            <a:spLocks noChangeArrowheads="1"/>
          </p:cNvSpPr>
          <p:nvPr/>
        </p:nvSpPr>
        <p:spPr bwMode="auto">
          <a:xfrm>
            <a:off x="652463" y="1093788"/>
            <a:ext cx="1247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學生會</a:t>
            </a:r>
          </a:p>
        </p:txBody>
      </p:sp>
      <p:sp>
        <p:nvSpPr>
          <p:cNvPr id="13321" name="班聯會"/>
          <p:cNvSpPr txBox="1">
            <a:spLocks noChangeArrowheads="1"/>
          </p:cNvSpPr>
          <p:nvPr/>
        </p:nvSpPr>
        <p:spPr bwMode="auto">
          <a:xfrm>
            <a:off x="2422525" y="814388"/>
            <a:ext cx="1246188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班聯會</a:t>
            </a:r>
          </a:p>
        </p:txBody>
      </p:sp>
      <p:sp>
        <p:nvSpPr>
          <p:cNvPr id="13322" name="組織"/>
          <p:cNvSpPr txBox="1">
            <a:spLocks noChangeArrowheads="1"/>
          </p:cNvSpPr>
          <p:nvPr/>
        </p:nvSpPr>
        <p:spPr bwMode="auto">
          <a:xfrm>
            <a:off x="4640263" y="1093788"/>
            <a:ext cx="866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組織</a:t>
            </a:r>
          </a:p>
        </p:txBody>
      </p:sp>
      <p:sp>
        <p:nvSpPr>
          <p:cNvPr id="13323" name="學生自治"/>
          <p:cNvSpPr txBox="1">
            <a:spLocks noChangeArrowheads="1"/>
          </p:cNvSpPr>
          <p:nvPr/>
        </p:nvSpPr>
        <p:spPr bwMode="auto">
          <a:xfrm>
            <a:off x="6754813" y="2576513"/>
            <a:ext cx="1647825" cy="663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200">
                <a:cs typeface="Arial" charset="0"/>
              </a:rPr>
              <a:t>學生自治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1-02.jpg" descr="11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0"/>
            <a:ext cx="854392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338" name="班會活動"/>
          <p:cNvSpPr txBox="1">
            <a:spLocks noChangeArrowheads="1"/>
          </p:cNvSpPr>
          <p:nvPr/>
        </p:nvSpPr>
        <p:spPr bwMode="auto">
          <a:xfrm>
            <a:off x="6977063" y="4564063"/>
            <a:ext cx="1647825" cy="663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200">
                <a:cs typeface="Arial" charset="0"/>
              </a:rPr>
              <a:t>班會活動</a:t>
            </a:r>
          </a:p>
        </p:txBody>
      </p:sp>
      <p:sp>
        <p:nvSpPr>
          <p:cNvPr id="14339" name="服從"/>
          <p:cNvSpPr txBox="1">
            <a:spLocks noChangeArrowheads="1"/>
          </p:cNvSpPr>
          <p:nvPr/>
        </p:nvSpPr>
        <p:spPr bwMode="auto">
          <a:xfrm>
            <a:off x="3046413" y="5913438"/>
            <a:ext cx="866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服從</a:t>
            </a:r>
          </a:p>
        </p:txBody>
      </p:sp>
      <p:sp>
        <p:nvSpPr>
          <p:cNvPr id="14340" name="尊重"/>
          <p:cNvSpPr txBox="1">
            <a:spLocks noChangeArrowheads="1"/>
          </p:cNvSpPr>
          <p:nvPr/>
        </p:nvSpPr>
        <p:spPr bwMode="auto">
          <a:xfrm>
            <a:off x="3046413" y="5067300"/>
            <a:ext cx="866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尊重</a:t>
            </a:r>
          </a:p>
        </p:txBody>
      </p:sp>
      <p:sp>
        <p:nvSpPr>
          <p:cNvPr id="14341" name="遵守"/>
          <p:cNvSpPr txBox="1">
            <a:spLocks noChangeArrowheads="1"/>
          </p:cNvSpPr>
          <p:nvPr/>
        </p:nvSpPr>
        <p:spPr bwMode="auto">
          <a:xfrm>
            <a:off x="3046413" y="4221163"/>
            <a:ext cx="866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遵守</a:t>
            </a:r>
          </a:p>
        </p:txBody>
      </p:sp>
      <p:sp>
        <p:nvSpPr>
          <p:cNvPr id="14342" name="具拘束力"/>
          <p:cNvSpPr txBox="1">
            <a:spLocks noChangeArrowheads="1"/>
          </p:cNvSpPr>
          <p:nvPr/>
        </p:nvSpPr>
        <p:spPr bwMode="auto">
          <a:xfrm>
            <a:off x="2665413" y="3349625"/>
            <a:ext cx="1628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具拘束力</a:t>
            </a:r>
          </a:p>
        </p:txBody>
      </p:sp>
      <p:sp>
        <p:nvSpPr>
          <p:cNvPr id="14343" name="決議"/>
          <p:cNvSpPr txBox="1">
            <a:spLocks noChangeArrowheads="1"/>
          </p:cNvSpPr>
          <p:nvPr/>
        </p:nvSpPr>
        <p:spPr bwMode="auto">
          <a:xfrm>
            <a:off x="5194300" y="4583113"/>
            <a:ext cx="866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決議</a:t>
            </a:r>
          </a:p>
        </p:txBody>
      </p:sp>
      <p:sp>
        <p:nvSpPr>
          <p:cNvPr id="14344" name="達成共識"/>
          <p:cNvSpPr txBox="1">
            <a:spLocks noChangeArrowheads="1"/>
          </p:cNvSpPr>
          <p:nvPr/>
        </p:nvSpPr>
        <p:spPr bwMode="auto">
          <a:xfrm>
            <a:off x="490538" y="2089150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達成共識</a:t>
            </a:r>
          </a:p>
        </p:txBody>
      </p:sp>
      <p:sp>
        <p:nvSpPr>
          <p:cNvPr id="14345" name="表達意見"/>
          <p:cNvSpPr txBox="1">
            <a:spLocks noChangeArrowheads="1"/>
          </p:cNvSpPr>
          <p:nvPr/>
        </p:nvSpPr>
        <p:spPr bwMode="auto">
          <a:xfrm>
            <a:off x="2665413" y="2349500"/>
            <a:ext cx="1628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表達意見</a:t>
            </a:r>
          </a:p>
        </p:txBody>
      </p:sp>
      <p:sp>
        <p:nvSpPr>
          <p:cNvPr id="14346" name="目的"/>
          <p:cNvSpPr txBox="1">
            <a:spLocks noChangeArrowheads="1"/>
          </p:cNvSpPr>
          <p:nvPr/>
        </p:nvSpPr>
        <p:spPr bwMode="auto">
          <a:xfrm>
            <a:off x="5194300" y="2636838"/>
            <a:ext cx="866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目的</a:t>
            </a:r>
          </a:p>
        </p:txBody>
      </p:sp>
      <p:sp>
        <p:nvSpPr>
          <p:cNvPr id="14347" name="會議規範"/>
          <p:cNvSpPr txBox="1">
            <a:spLocks noChangeArrowheads="1"/>
          </p:cNvSpPr>
          <p:nvPr/>
        </p:nvSpPr>
        <p:spPr bwMode="auto">
          <a:xfrm>
            <a:off x="2665413" y="1279525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會議規範</a:t>
            </a:r>
          </a:p>
        </p:txBody>
      </p:sp>
      <p:sp>
        <p:nvSpPr>
          <p:cNvPr id="14348" name="內政部"/>
          <p:cNvSpPr txBox="1">
            <a:spLocks noChangeArrowheads="1"/>
          </p:cNvSpPr>
          <p:nvPr/>
        </p:nvSpPr>
        <p:spPr bwMode="auto">
          <a:xfrm>
            <a:off x="5003800" y="1560513"/>
            <a:ext cx="1247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latin typeface="新細明體" charset="-120"/>
                <a:sym typeface="新細明體" charset="-120"/>
              </a:rPr>
              <a:t>內政部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2-02.jpg" descr="12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735638" cy="6597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362" name="步驟"/>
          <p:cNvSpPr txBox="1">
            <a:spLocks noChangeArrowheads="1"/>
          </p:cNvSpPr>
          <p:nvPr/>
        </p:nvSpPr>
        <p:spPr bwMode="auto">
          <a:xfrm>
            <a:off x="5137150" y="630238"/>
            <a:ext cx="8032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步驟</a:t>
            </a:r>
          </a:p>
        </p:txBody>
      </p:sp>
      <p:sp>
        <p:nvSpPr>
          <p:cNvPr id="15363" name="5.散會"/>
          <p:cNvSpPr txBox="1">
            <a:spLocks noChangeArrowheads="1"/>
          </p:cNvSpPr>
          <p:nvPr/>
        </p:nvSpPr>
        <p:spPr bwMode="auto">
          <a:xfrm>
            <a:off x="1995488" y="6040438"/>
            <a:ext cx="917575" cy="412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2100"/>
              <a:t>5.</a:t>
            </a:r>
            <a:r>
              <a:rPr kumimoji="0" lang="zh-TW" altLang="en-US" sz="2100">
                <a:latin typeface="新細明體" charset="-120"/>
                <a:sym typeface="新細明體" charset="-120"/>
              </a:rPr>
              <a:t>散會 </a:t>
            </a:r>
          </a:p>
        </p:txBody>
      </p:sp>
      <p:sp>
        <p:nvSpPr>
          <p:cNvPr id="15364" name="4.討論事項…"/>
          <p:cNvSpPr txBox="1">
            <a:spLocks noChangeArrowheads="1"/>
          </p:cNvSpPr>
          <p:nvPr/>
        </p:nvSpPr>
        <p:spPr bwMode="auto">
          <a:xfrm>
            <a:off x="2009775" y="2708275"/>
            <a:ext cx="2987675" cy="3113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95000"/>
              </a:lnSpc>
            </a:pPr>
            <a:r>
              <a:rPr kumimoji="0" lang="en-US" altLang="zh-TW" sz="1900"/>
              <a:t>4.</a:t>
            </a:r>
            <a:r>
              <a:rPr kumimoji="0" lang="zh-TW" altLang="en-US" sz="1900">
                <a:latin typeface="新細明體" charset="-120"/>
                <a:sym typeface="新細明體" charset="-120"/>
              </a:rPr>
              <a:t>討論事項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提案：會議前書面呈現，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           一人以上</a:t>
            </a:r>
            <a:r>
              <a:rPr kumimoji="0" lang="zh-TW" altLang="en-US" sz="1900">
                <a:solidFill>
                  <a:srgbClr val="FF3300"/>
                </a:solidFill>
                <a:latin typeface="新細明體" charset="-120"/>
                <a:sym typeface="新細明體" charset="-120"/>
              </a:rPr>
              <a:t>附署</a:t>
            </a:r>
            <a:r>
              <a:rPr kumimoji="0" lang="zh-TW" altLang="en-US" sz="1900">
                <a:latin typeface="新細明體" charset="-120"/>
                <a:sym typeface="新細明體" charset="-120"/>
              </a:rPr>
              <a:t>。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動議：會議中口頭提出，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           一人以上</a:t>
            </a:r>
            <a:r>
              <a:rPr kumimoji="0" lang="zh-TW" altLang="en-US" sz="1900">
                <a:solidFill>
                  <a:srgbClr val="FF3300"/>
                </a:solidFill>
                <a:latin typeface="新細明體" charset="-120"/>
                <a:sym typeface="新細明體" charset="-120"/>
              </a:rPr>
              <a:t>附議</a:t>
            </a:r>
            <a:r>
              <a:rPr kumimoji="0" lang="zh-TW" altLang="en-US" sz="1900">
                <a:latin typeface="新細明體" charset="-120"/>
                <a:sym typeface="新細明體" charset="-120"/>
              </a:rPr>
              <a:t>。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討論：須先徵求主席同意。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表決：先提議</a:t>
            </a:r>
            <a:r>
              <a:rPr kumimoji="0" lang="en-US" altLang="zh-TW" sz="1900"/>
              <a:t>(</a:t>
            </a:r>
            <a:r>
              <a:rPr kumimoji="0" lang="zh-TW" altLang="en-US" sz="1900">
                <a:latin typeface="新細明體" charset="-120"/>
                <a:sym typeface="新細明體" charset="-120"/>
              </a:rPr>
              <a:t>名</a:t>
            </a:r>
            <a:r>
              <a:rPr kumimoji="0" lang="en-US" altLang="zh-TW" sz="1900"/>
              <a:t>)</a:t>
            </a:r>
            <a:r>
              <a:rPr kumimoji="0" lang="zh-TW" altLang="en-US" sz="1900">
                <a:latin typeface="新細明體" charset="-120"/>
                <a:sym typeface="新細明體" charset="-120"/>
              </a:rPr>
              <a:t>先表決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           投票、舉手、起立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           對兩方進行表決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/>
              <a:t>           </a:t>
            </a:r>
            <a:r>
              <a:rPr kumimoji="0" lang="zh-TW" altLang="en-US" sz="1900">
                <a:solidFill>
                  <a:srgbClr val="FF3300"/>
                </a:solidFill>
                <a:latin typeface="新細明體" charset="-120"/>
                <a:sym typeface="新細明體" charset="-120"/>
              </a:rPr>
              <a:t>多數決</a:t>
            </a:r>
            <a:r>
              <a:rPr kumimoji="0" lang="zh-TW" altLang="en-US" sz="1900">
                <a:latin typeface="新細明體" charset="-120"/>
                <a:sym typeface="新細明體" charset="-120"/>
              </a:rPr>
              <a:t>原則</a:t>
            </a:r>
          </a:p>
          <a:p>
            <a:pPr hangingPunct="0">
              <a:lnSpc>
                <a:spcPct val="95000"/>
              </a:lnSpc>
            </a:pPr>
            <a:r>
              <a:rPr kumimoji="0" lang="zh-TW" altLang="en-US" sz="1900">
                <a:latin typeface="新細明體" charset="-120"/>
                <a:sym typeface="新細明體" charset="-120"/>
              </a:rPr>
              <a:t>臨時動議</a:t>
            </a:r>
          </a:p>
        </p:txBody>
      </p:sp>
      <p:sp>
        <p:nvSpPr>
          <p:cNvPr id="15365" name="3.報告事項"/>
          <p:cNvSpPr txBox="1">
            <a:spLocks noChangeArrowheads="1"/>
          </p:cNvSpPr>
          <p:nvPr/>
        </p:nvSpPr>
        <p:spPr bwMode="auto">
          <a:xfrm>
            <a:off x="2036763" y="2060575"/>
            <a:ext cx="1381125" cy="412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2100"/>
              <a:t>3.</a:t>
            </a:r>
            <a:r>
              <a:rPr kumimoji="0" lang="zh-TW" altLang="en-US" sz="2100">
                <a:latin typeface="新細明體" charset="-120"/>
                <a:sym typeface="新細明體" charset="-120"/>
              </a:rPr>
              <a:t>報告事項</a:t>
            </a:r>
          </a:p>
        </p:txBody>
      </p:sp>
      <p:sp>
        <p:nvSpPr>
          <p:cNvPr id="15366" name="2.宣布開會"/>
          <p:cNvSpPr txBox="1">
            <a:spLocks noChangeArrowheads="1"/>
          </p:cNvSpPr>
          <p:nvPr/>
        </p:nvSpPr>
        <p:spPr bwMode="auto">
          <a:xfrm>
            <a:off x="2036763" y="1503363"/>
            <a:ext cx="1381125" cy="412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2100"/>
              <a:t>2.</a:t>
            </a:r>
            <a:r>
              <a:rPr kumimoji="0" lang="zh-TW" altLang="en-US" sz="2100">
                <a:latin typeface="新細明體" charset="-120"/>
                <a:sym typeface="新細明體" charset="-120"/>
              </a:rPr>
              <a:t>宣布開會</a:t>
            </a:r>
          </a:p>
        </p:txBody>
      </p:sp>
      <p:sp>
        <p:nvSpPr>
          <p:cNvPr id="330" name="1.選出主席、司儀、紀錄"/>
          <p:cNvSpPr txBox="1"/>
          <p:nvPr/>
        </p:nvSpPr>
        <p:spPr>
          <a:xfrm>
            <a:off x="1979613" y="979488"/>
            <a:ext cx="2981325" cy="4127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100" spc="-231"/>
            </a:pPr>
            <a:r>
              <a:rPr kumimoji="0" sz="2100" kern="0" spc="-231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kumimoji="0" sz="2100" kern="0" spc="-231">
                <a:latin typeface="新細明體"/>
                <a:ea typeface="新細明體"/>
                <a:cs typeface="新細明體"/>
                <a:sym typeface="新細明體"/>
              </a:rPr>
              <a:t>選出主席、司儀、紀錄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02-02.jpg" descr="02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0"/>
            <a:ext cx="693737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122" name="學生…"/>
          <p:cNvSpPr txBox="1">
            <a:spLocks noChangeArrowheads="1"/>
          </p:cNvSpPr>
          <p:nvPr/>
        </p:nvSpPr>
        <p:spPr bwMode="auto">
          <a:xfrm>
            <a:off x="5910263" y="2560638"/>
            <a:ext cx="8159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sym typeface="新細明體" charset="-120"/>
              </a:rPr>
              <a:t>學生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sym typeface="新細明體" charset="-120"/>
              </a:rPr>
              <a:t>校園權利</a:t>
            </a:r>
          </a:p>
        </p:txBody>
      </p:sp>
      <p:sp>
        <p:nvSpPr>
          <p:cNvPr id="5123" name="學習"/>
          <p:cNvSpPr txBox="1">
            <a:spLocks noChangeArrowheads="1"/>
          </p:cNvSpPr>
          <p:nvPr/>
        </p:nvSpPr>
        <p:spPr bwMode="auto">
          <a:xfrm>
            <a:off x="6958013" y="81756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sym typeface="新細明體" charset="-120"/>
              </a:rPr>
              <a:t>學習</a:t>
            </a:r>
          </a:p>
        </p:txBody>
      </p:sp>
      <p:sp>
        <p:nvSpPr>
          <p:cNvPr id="5124" name="身體…"/>
          <p:cNvSpPr txBox="1">
            <a:spLocks noChangeArrowheads="1"/>
          </p:cNvSpPr>
          <p:nvPr/>
        </p:nvSpPr>
        <p:spPr bwMode="auto">
          <a:xfrm>
            <a:off x="6940550" y="1736725"/>
            <a:ext cx="3968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身體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自主</a:t>
            </a:r>
          </a:p>
        </p:txBody>
      </p:sp>
      <p:sp>
        <p:nvSpPr>
          <p:cNvPr id="5125" name="名譽及…"/>
          <p:cNvSpPr txBox="1">
            <a:spLocks noChangeArrowheads="1"/>
          </p:cNvSpPr>
          <p:nvPr/>
        </p:nvSpPr>
        <p:spPr bwMode="auto">
          <a:xfrm>
            <a:off x="6877050" y="2805113"/>
            <a:ext cx="5492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名譽及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隱私</a:t>
            </a:r>
          </a:p>
        </p:txBody>
      </p:sp>
      <p:sp>
        <p:nvSpPr>
          <p:cNvPr id="5126" name="財產"/>
          <p:cNvSpPr txBox="1">
            <a:spLocks noChangeArrowheads="1"/>
          </p:cNvSpPr>
          <p:nvPr/>
        </p:nvSpPr>
        <p:spPr bwMode="auto">
          <a:xfrm>
            <a:off x="6958013" y="4349750"/>
            <a:ext cx="4095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sym typeface="新細明體" charset="-120"/>
              </a:rPr>
              <a:t>財產</a:t>
            </a:r>
          </a:p>
        </p:txBody>
      </p:sp>
      <p:sp>
        <p:nvSpPr>
          <p:cNvPr id="5127" name="學校不當獎懲"/>
          <p:cNvSpPr txBox="1">
            <a:spLocks noChangeArrowheads="1"/>
          </p:cNvSpPr>
          <p:nvPr/>
        </p:nvSpPr>
        <p:spPr bwMode="auto">
          <a:xfrm>
            <a:off x="6880225" y="5245100"/>
            <a:ext cx="10175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sym typeface="新細明體" charset="-120"/>
              </a:rPr>
              <a:t>學校不當獎懲</a:t>
            </a:r>
          </a:p>
        </p:txBody>
      </p:sp>
      <p:sp>
        <p:nvSpPr>
          <p:cNvPr id="5128" name="解決生活…"/>
          <p:cNvSpPr txBox="1">
            <a:spLocks noChangeArrowheads="1"/>
          </p:cNvSpPr>
          <p:nvPr/>
        </p:nvSpPr>
        <p:spPr bwMode="auto">
          <a:xfrm>
            <a:off x="4164013" y="4835525"/>
            <a:ext cx="11715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sym typeface="新細明體" charset="-120"/>
              </a:rPr>
              <a:t>解決生活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sym typeface="新細明體" charset="-120"/>
              </a:rPr>
              <a:t>公共事務爭議</a:t>
            </a:r>
          </a:p>
        </p:txBody>
      </p:sp>
      <p:sp>
        <p:nvSpPr>
          <p:cNvPr id="5129" name="校園…"/>
          <p:cNvSpPr txBox="1">
            <a:spLocks noChangeArrowheads="1"/>
          </p:cNvSpPr>
          <p:nvPr/>
        </p:nvSpPr>
        <p:spPr bwMode="auto">
          <a:xfrm>
            <a:off x="4230688" y="6213475"/>
            <a:ext cx="7016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校園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人際衝突</a:t>
            </a:r>
          </a:p>
        </p:txBody>
      </p:sp>
      <p:sp>
        <p:nvSpPr>
          <p:cNvPr id="5130" name="校園公共…"/>
          <p:cNvSpPr txBox="1">
            <a:spLocks noChangeArrowheads="1"/>
          </p:cNvSpPr>
          <p:nvPr/>
        </p:nvSpPr>
        <p:spPr bwMode="auto">
          <a:xfrm>
            <a:off x="3444875" y="5764213"/>
            <a:ext cx="7016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校園公共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sym typeface="新細明體" charset="-120"/>
              </a:rPr>
              <a:t>事務爭議</a:t>
            </a:r>
          </a:p>
        </p:txBody>
      </p:sp>
      <p:sp>
        <p:nvSpPr>
          <p:cNvPr id="5131" name="學生參與…"/>
          <p:cNvSpPr txBox="1">
            <a:spLocks noChangeArrowheads="1"/>
          </p:cNvSpPr>
          <p:nvPr/>
        </p:nvSpPr>
        <p:spPr bwMode="auto">
          <a:xfrm>
            <a:off x="2027238" y="1905000"/>
            <a:ext cx="11715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sym typeface="新細明體" charset="-120"/>
              </a:rPr>
              <a:t>學生參與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sym typeface="新細明體" charset="-120"/>
              </a:rPr>
              <a:t>校園公共事務</a:t>
            </a:r>
          </a:p>
        </p:txBody>
      </p:sp>
      <p:sp>
        <p:nvSpPr>
          <p:cNvPr id="5132" name="學生自治"/>
          <p:cNvSpPr txBox="1">
            <a:spLocks noChangeArrowheads="1"/>
          </p:cNvSpPr>
          <p:nvPr/>
        </p:nvSpPr>
        <p:spPr bwMode="auto">
          <a:xfrm>
            <a:off x="1241425" y="1196975"/>
            <a:ext cx="7143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sym typeface="新細明體" charset="-120"/>
              </a:rPr>
              <a:t>學生自治</a:t>
            </a:r>
          </a:p>
        </p:txBody>
      </p:sp>
      <p:sp>
        <p:nvSpPr>
          <p:cNvPr id="5133" name="班會活動"/>
          <p:cNvSpPr txBox="1">
            <a:spLocks noChangeArrowheads="1"/>
          </p:cNvSpPr>
          <p:nvPr/>
        </p:nvSpPr>
        <p:spPr bwMode="auto">
          <a:xfrm>
            <a:off x="1241425" y="3275013"/>
            <a:ext cx="7143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sym typeface="新細明體" charset="-120"/>
              </a:rPr>
              <a:t>班會活動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03-02.jpg" descr="03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-68263"/>
            <a:ext cx="4902200" cy="699452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146" name="學生…"/>
          <p:cNvSpPr txBox="1">
            <a:spLocks noChangeArrowheads="1"/>
          </p:cNvSpPr>
          <p:nvPr/>
        </p:nvSpPr>
        <p:spPr bwMode="auto">
          <a:xfrm>
            <a:off x="2290763" y="2944813"/>
            <a:ext cx="1057275" cy="555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900" b="1">
                <a:latin typeface="新細明體" charset="-120"/>
                <a:sym typeface="新細明體" charset="-120"/>
              </a:rPr>
              <a:t>學生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900" b="1">
                <a:latin typeface="新細明體" charset="-120"/>
                <a:sym typeface="新細明體" charset="-120"/>
              </a:rPr>
              <a:t>校園權利</a:t>
            </a:r>
          </a:p>
        </p:txBody>
      </p:sp>
      <p:sp>
        <p:nvSpPr>
          <p:cNvPr id="6147" name="尊重他人學習權利"/>
          <p:cNvSpPr txBox="1">
            <a:spLocks noChangeArrowheads="1"/>
          </p:cNvSpPr>
          <p:nvPr/>
        </p:nvSpPr>
        <p:spPr bwMode="auto">
          <a:xfrm>
            <a:off x="4953000" y="936625"/>
            <a:ext cx="147002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尊重他人學習權利 </a:t>
            </a:r>
          </a:p>
        </p:txBody>
      </p:sp>
      <p:sp>
        <p:nvSpPr>
          <p:cNvPr id="6148" name="同學"/>
          <p:cNvSpPr txBox="1">
            <a:spLocks noChangeArrowheads="1"/>
          </p:cNvSpPr>
          <p:nvPr/>
        </p:nvSpPr>
        <p:spPr bwMode="auto">
          <a:xfrm>
            <a:off x="4324350" y="993775"/>
            <a:ext cx="4349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6149" name="適性發展"/>
          <p:cNvSpPr txBox="1">
            <a:spLocks noChangeArrowheads="1"/>
          </p:cNvSpPr>
          <p:nvPr/>
        </p:nvSpPr>
        <p:spPr bwMode="auto">
          <a:xfrm>
            <a:off x="5165725" y="603250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適性發展</a:t>
            </a:r>
          </a:p>
        </p:txBody>
      </p:sp>
      <p:sp>
        <p:nvSpPr>
          <p:cNvPr id="6150" name="教師"/>
          <p:cNvSpPr txBox="1">
            <a:spLocks noChangeArrowheads="1"/>
          </p:cNvSpPr>
          <p:nvPr/>
        </p:nvSpPr>
        <p:spPr bwMode="auto">
          <a:xfrm>
            <a:off x="4324350" y="666750"/>
            <a:ext cx="4349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6151" name="學習新知"/>
          <p:cNvSpPr txBox="1">
            <a:spLocks noChangeArrowheads="1"/>
          </p:cNvSpPr>
          <p:nvPr/>
        </p:nvSpPr>
        <p:spPr bwMode="auto">
          <a:xfrm>
            <a:off x="5165725" y="284163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學習新知</a:t>
            </a:r>
          </a:p>
        </p:txBody>
      </p:sp>
      <p:sp>
        <p:nvSpPr>
          <p:cNvPr id="6152" name="接受教育"/>
          <p:cNvSpPr txBox="1">
            <a:spLocks noChangeArrowheads="1"/>
          </p:cNvSpPr>
          <p:nvPr/>
        </p:nvSpPr>
        <p:spPr bwMode="auto">
          <a:xfrm>
            <a:off x="4189413" y="338138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接受教育</a:t>
            </a:r>
          </a:p>
        </p:txBody>
      </p:sp>
      <p:sp>
        <p:nvSpPr>
          <p:cNvPr id="6153" name="學習"/>
          <p:cNvSpPr txBox="1">
            <a:spLocks noChangeArrowheads="1"/>
          </p:cNvSpPr>
          <p:nvPr/>
        </p:nvSpPr>
        <p:spPr bwMode="auto">
          <a:xfrm>
            <a:off x="3548063" y="641350"/>
            <a:ext cx="458787" cy="344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sym typeface="新細明體" charset="-120"/>
              </a:rPr>
              <a:t>學習</a:t>
            </a:r>
          </a:p>
        </p:txBody>
      </p:sp>
      <p:sp>
        <p:nvSpPr>
          <p:cNvPr id="6154" name="身體…"/>
          <p:cNvSpPr txBox="1">
            <a:spLocks noChangeArrowheads="1"/>
          </p:cNvSpPr>
          <p:nvPr/>
        </p:nvSpPr>
        <p:spPr bwMode="auto">
          <a:xfrm>
            <a:off x="3522663" y="1800225"/>
            <a:ext cx="447675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>
                <a:latin typeface="新細明體" charset="-120"/>
                <a:sym typeface="新細明體" charset="-120"/>
              </a:rPr>
              <a:t>身體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>
                <a:latin typeface="新細明體" charset="-120"/>
                <a:sym typeface="新細明體" charset="-120"/>
              </a:rPr>
              <a:t>自主</a:t>
            </a:r>
          </a:p>
        </p:txBody>
      </p:sp>
      <p:sp>
        <p:nvSpPr>
          <p:cNvPr id="6155" name="性騷擾"/>
          <p:cNvSpPr txBox="1">
            <a:spLocks noChangeArrowheads="1"/>
          </p:cNvSpPr>
          <p:nvPr/>
        </p:nvSpPr>
        <p:spPr bwMode="auto">
          <a:xfrm>
            <a:off x="5491163" y="2655888"/>
            <a:ext cx="6000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性騷擾</a:t>
            </a:r>
          </a:p>
        </p:txBody>
      </p:sp>
      <p:sp>
        <p:nvSpPr>
          <p:cNvPr id="6156" name="校園霸凌"/>
          <p:cNvSpPr txBox="1">
            <a:spLocks noChangeArrowheads="1"/>
          </p:cNvSpPr>
          <p:nvPr/>
        </p:nvSpPr>
        <p:spPr bwMode="auto">
          <a:xfrm>
            <a:off x="5408613" y="2346325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校園霸凌</a:t>
            </a:r>
          </a:p>
        </p:txBody>
      </p:sp>
      <p:sp>
        <p:nvSpPr>
          <p:cNvPr id="6157" name="不可"/>
          <p:cNvSpPr txBox="1">
            <a:spLocks noChangeArrowheads="1"/>
          </p:cNvSpPr>
          <p:nvPr/>
        </p:nvSpPr>
        <p:spPr bwMode="auto">
          <a:xfrm>
            <a:off x="4949825" y="2505075"/>
            <a:ext cx="4349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不可</a:t>
            </a:r>
          </a:p>
        </p:txBody>
      </p:sp>
      <p:sp>
        <p:nvSpPr>
          <p:cNvPr id="6158" name="同學"/>
          <p:cNvSpPr txBox="1">
            <a:spLocks noChangeArrowheads="1"/>
          </p:cNvSpPr>
          <p:nvPr/>
        </p:nvSpPr>
        <p:spPr bwMode="auto">
          <a:xfrm>
            <a:off x="4324350" y="2359025"/>
            <a:ext cx="4349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6159" name="體罰"/>
          <p:cNvSpPr txBox="1">
            <a:spLocks noChangeArrowheads="1"/>
          </p:cNvSpPr>
          <p:nvPr/>
        </p:nvSpPr>
        <p:spPr bwMode="auto">
          <a:xfrm>
            <a:off x="5573713" y="1895475"/>
            <a:ext cx="4349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體罰</a:t>
            </a:r>
          </a:p>
        </p:txBody>
      </p:sp>
      <p:sp>
        <p:nvSpPr>
          <p:cNvPr id="6160" name="不得"/>
          <p:cNvSpPr txBox="1">
            <a:spLocks noChangeArrowheads="1"/>
          </p:cNvSpPr>
          <p:nvPr/>
        </p:nvSpPr>
        <p:spPr bwMode="auto">
          <a:xfrm>
            <a:off x="4949825" y="2044700"/>
            <a:ext cx="4349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不得</a:t>
            </a:r>
          </a:p>
        </p:txBody>
      </p:sp>
      <p:sp>
        <p:nvSpPr>
          <p:cNvPr id="6161" name="教師"/>
          <p:cNvSpPr txBox="1">
            <a:spLocks noChangeArrowheads="1"/>
          </p:cNvSpPr>
          <p:nvPr/>
        </p:nvSpPr>
        <p:spPr bwMode="auto">
          <a:xfrm>
            <a:off x="4324350" y="1973263"/>
            <a:ext cx="4349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6162" name="侵犯"/>
          <p:cNvSpPr txBox="1">
            <a:spLocks noChangeArrowheads="1"/>
          </p:cNvSpPr>
          <p:nvPr/>
        </p:nvSpPr>
        <p:spPr bwMode="auto">
          <a:xfrm>
            <a:off x="5856288" y="1622425"/>
            <a:ext cx="4333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侵犯</a:t>
            </a:r>
          </a:p>
        </p:txBody>
      </p:sp>
      <p:sp>
        <p:nvSpPr>
          <p:cNvPr id="6163" name="觸碰"/>
          <p:cNvSpPr txBox="1">
            <a:spLocks noChangeArrowheads="1"/>
          </p:cNvSpPr>
          <p:nvPr/>
        </p:nvSpPr>
        <p:spPr bwMode="auto">
          <a:xfrm>
            <a:off x="5856288" y="1281113"/>
            <a:ext cx="433387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觸碰</a:t>
            </a:r>
          </a:p>
        </p:txBody>
      </p:sp>
      <p:sp>
        <p:nvSpPr>
          <p:cNvPr id="6164" name="任何人不得"/>
          <p:cNvSpPr txBox="1">
            <a:spLocks noChangeArrowheads="1"/>
          </p:cNvSpPr>
          <p:nvPr/>
        </p:nvSpPr>
        <p:spPr bwMode="auto">
          <a:xfrm>
            <a:off x="4932363" y="1409700"/>
            <a:ext cx="9175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cs typeface="Arial" charset="0"/>
              </a:rPr>
              <a:t>任何人不得</a:t>
            </a:r>
          </a:p>
        </p:txBody>
      </p:sp>
      <p:sp>
        <p:nvSpPr>
          <p:cNvPr id="6165" name="自己身體"/>
          <p:cNvSpPr txBox="1">
            <a:spLocks noChangeArrowheads="1"/>
          </p:cNvSpPr>
          <p:nvPr/>
        </p:nvSpPr>
        <p:spPr bwMode="auto">
          <a:xfrm>
            <a:off x="4159250" y="1503363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自己身體</a:t>
            </a:r>
          </a:p>
        </p:txBody>
      </p:sp>
      <p:sp>
        <p:nvSpPr>
          <p:cNvPr id="6166" name="名譽及…"/>
          <p:cNvSpPr txBox="1">
            <a:spLocks noChangeArrowheads="1"/>
          </p:cNvSpPr>
          <p:nvPr/>
        </p:nvSpPr>
        <p:spPr bwMode="auto">
          <a:xfrm>
            <a:off x="3452813" y="3213100"/>
            <a:ext cx="625475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>
                <a:latin typeface="新細明體" charset="-120"/>
                <a:sym typeface="新細明體" charset="-120"/>
              </a:rPr>
              <a:t>名譽及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>
                <a:latin typeface="新細明體" charset="-120"/>
                <a:sym typeface="新細明體" charset="-120"/>
              </a:rPr>
              <a:t>隱私</a:t>
            </a:r>
          </a:p>
        </p:txBody>
      </p:sp>
      <p:sp>
        <p:nvSpPr>
          <p:cNvPr id="6167" name="點閱同學手機"/>
          <p:cNvSpPr txBox="1">
            <a:spLocks noChangeArrowheads="1"/>
          </p:cNvSpPr>
          <p:nvPr/>
        </p:nvSpPr>
        <p:spPr bwMode="auto">
          <a:xfrm>
            <a:off x="5795963" y="4117975"/>
            <a:ext cx="10826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點閱同學手機</a:t>
            </a:r>
          </a:p>
        </p:txBody>
      </p:sp>
      <p:sp>
        <p:nvSpPr>
          <p:cNvPr id="6168" name="未經許可"/>
          <p:cNvSpPr txBox="1">
            <a:spLocks noChangeArrowheads="1"/>
          </p:cNvSpPr>
          <p:nvPr/>
        </p:nvSpPr>
        <p:spPr bwMode="auto">
          <a:xfrm>
            <a:off x="4962525" y="4005263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未經許可</a:t>
            </a:r>
          </a:p>
        </p:txBody>
      </p:sp>
      <p:sp>
        <p:nvSpPr>
          <p:cNvPr id="6169" name="言語霸凌"/>
          <p:cNvSpPr txBox="1">
            <a:spLocks noChangeArrowheads="1"/>
          </p:cNvSpPr>
          <p:nvPr/>
        </p:nvSpPr>
        <p:spPr bwMode="auto">
          <a:xfrm>
            <a:off x="4962525" y="3679825"/>
            <a:ext cx="7651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言語霸凌</a:t>
            </a:r>
          </a:p>
        </p:txBody>
      </p:sp>
      <p:sp>
        <p:nvSpPr>
          <p:cNvPr id="6170" name="公開辱罵"/>
          <p:cNvSpPr txBox="1">
            <a:spLocks noChangeArrowheads="1"/>
          </p:cNvSpPr>
          <p:nvPr/>
        </p:nvSpPr>
        <p:spPr bwMode="auto">
          <a:xfrm>
            <a:off x="4962525" y="3343275"/>
            <a:ext cx="7651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公開辱罵</a:t>
            </a:r>
          </a:p>
        </p:txBody>
      </p:sp>
      <p:sp>
        <p:nvSpPr>
          <p:cNvPr id="6171" name="不宜"/>
          <p:cNvSpPr txBox="1">
            <a:spLocks noChangeArrowheads="1"/>
          </p:cNvSpPr>
          <p:nvPr/>
        </p:nvSpPr>
        <p:spPr bwMode="auto">
          <a:xfrm>
            <a:off x="4324350" y="3649663"/>
            <a:ext cx="434975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不宜</a:t>
            </a:r>
          </a:p>
        </p:txBody>
      </p:sp>
      <p:sp>
        <p:nvSpPr>
          <p:cNvPr id="6172" name="保有隱私"/>
          <p:cNvSpPr txBox="1">
            <a:spLocks noChangeArrowheads="1"/>
          </p:cNvSpPr>
          <p:nvPr/>
        </p:nvSpPr>
        <p:spPr bwMode="auto">
          <a:xfrm>
            <a:off x="4960938" y="3016250"/>
            <a:ext cx="7651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保有隱私</a:t>
            </a:r>
          </a:p>
        </p:txBody>
      </p:sp>
      <p:sp>
        <p:nvSpPr>
          <p:cNvPr id="6173" name="維護名譽"/>
          <p:cNvSpPr txBox="1">
            <a:spLocks noChangeArrowheads="1"/>
          </p:cNvSpPr>
          <p:nvPr/>
        </p:nvSpPr>
        <p:spPr bwMode="auto">
          <a:xfrm>
            <a:off x="4159250" y="3038475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維護名譽</a:t>
            </a:r>
          </a:p>
        </p:txBody>
      </p:sp>
      <p:sp>
        <p:nvSpPr>
          <p:cNvPr id="6174" name="財產"/>
          <p:cNvSpPr txBox="1">
            <a:spLocks noChangeArrowheads="1"/>
          </p:cNvSpPr>
          <p:nvPr/>
        </p:nvSpPr>
        <p:spPr bwMode="auto">
          <a:xfrm>
            <a:off x="3548063" y="5118100"/>
            <a:ext cx="458787" cy="344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sym typeface="新細明體" charset="-120"/>
              </a:rPr>
              <a:t>財產</a:t>
            </a:r>
          </a:p>
        </p:txBody>
      </p:sp>
      <p:sp>
        <p:nvSpPr>
          <p:cNvPr id="6175" name="學生申訴評議委員會"/>
          <p:cNvSpPr txBox="1">
            <a:spLocks noChangeArrowheads="1"/>
          </p:cNvSpPr>
          <p:nvPr/>
        </p:nvSpPr>
        <p:spPr bwMode="auto">
          <a:xfrm>
            <a:off x="4692650" y="6402388"/>
            <a:ext cx="1536700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cs typeface="Arial" charset="0"/>
              </a:rPr>
              <a:t>學生申訴評議委員會 </a:t>
            </a:r>
          </a:p>
        </p:txBody>
      </p:sp>
      <p:sp>
        <p:nvSpPr>
          <p:cNvPr id="6176" name="學校不當獎懲"/>
          <p:cNvSpPr txBox="1">
            <a:spLocks noChangeArrowheads="1"/>
          </p:cNvSpPr>
          <p:nvPr/>
        </p:nvSpPr>
        <p:spPr bwMode="auto">
          <a:xfrm>
            <a:off x="3432175" y="6265863"/>
            <a:ext cx="1171575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sym typeface="新細明體" charset="-120"/>
              </a:rPr>
              <a:t>學校不當獎懲</a:t>
            </a:r>
          </a:p>
        </p:txBody>
      </p:sp>
      <p:sp>
        <p:nvSpPr>
          <p:cNvPr id="6177" name="擅用他人財物"/>
          <p:cNvSpPr txBox="1">
            <a:spLocks noChangeArrowheads="1"/>
          </p:cNvSpPr>
          <p:nvPr/>
        </p:nvSpPr>
        <p:spPr bwMode="auto">
          <a:xfrm>
            <a:off x="5756275" y="5753100"/>
            <a:ext cx="10953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擅用他人財物</a:t>
            </a:r>
          </a:p>
        </p:txBody>
      </p:sp>
      <p:sp>
        <p:nvSpPr>
          <p:cNvPr id="6178" name="避免未經同意"/>
          <p:cNvSpPr txBox="1">
            <a:spLocks noChangeArrowheads="1"/>
          </p:cNvSpPr>
          <p:nvPr/>
        </p:nvSpPr>
        <p:spPr bwMode="auto">
          <a:xfrm>
            <a:off x="4713288" y="5802313"/>
            <a:ext cx="10826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cs typeface="Arial" charset="0"/>
              </a:rPr>
              <a:t>避免未經同意</a:t>
            </a:r>
          </a:p>
        </p:txBody>
      </p:sp>
      <p:sp>
        <p:nvSpPr>
          <p:cNvPr id="6179" name="同學"/>
          <p:cNvSpPr txBox="1">
            <a:spLocks noChangeArrowheads="1"/>
          </p:cNvSpPr>
          <p:nvPr/>
        </p:nvSpPr>
        <p:spPr bwMode="auto">
          <a:xfrm>
            <a:off x="4203700" y="5730875"/>
            <a:ext cx="4222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6180" name="干擾學習"/>
          <p:cNvSpPr txBox="1">
            <a:spLocks noChangeArrowheads="1"/>
          </p:cNvSpPr>
          <p:nvPr/>
        </p:nvSpPr>
        <p:spPr bwMode="auto">
          <a:xfrm>
            <a:off x="5527675" y="5419725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干擾學習</a:t>
            </a:r>
          </a:p>
        </p:txBody>
      </p:sp>
      <p:sp>
        <p:nvSpPr>
          <p:cNvPr id="6181" name="妨害教學"/>
          <p:cNvSpPr txBox="1">
            <a:spLocks noChangeArrowheads="1"/>
          </p:cNvSpPr>
          <p:nvPr/>
        </p:nvSpPr>
        <p:spPr bwMode="auto">
          <a:xfrm>
            <a:off x="5527675" y="5078413"/>
            <a:ext cx="765175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妨害教學</a:t>
            </a:r>
          </a:p>
        </p:txBody>
      </p:sp>
      <p:sp>
        <p:nvSpPr>
          <p:cNvPr id="6182" name="毒品"/>
          <p:cNvSpPr txBox="1">
            <a:spLocks noChangeArrowheads="1"/>
          </p:cNvSpPr>
          <p:nvPr/>
        </p:nvSpPr>
        <p:spPr bwMode="auto">
          <a:xfrm>
            <a:off x="6451600" y="4868863"/>
            <a:ext cx="434975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毒品</a:t>
            </a:r>
          </a:p>
        </p:txBody>
      </p:sp>
      <p:sp>
        <p:nvSpPr>
          <p:cNvPr id="6183" name="法定違禁品"/>
          <p:cNvSpPr txBox="1">
            <a:spLocks noChangeArrowheads="1"/>
          </p:cNvSpPr>
          <p:nvPr/>
        </p:nvSpPr>
        <p:spPr bwMode="auto">
          <a:xfrm>
            <a:off x="5473700" y="4757738"/>
            <a:ext cx="928688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法定違禁品</a:t>
            </a:r>
          </a:p>
        </p:txBody>
      </p:sp>
      <p:sp>
        <p:nvSpPr>
          <p:cNvPr id="6184" name="沒收保管"/>
          <p:cNvSpPr txBox="1">
            <a:spLocks noChangeArrowheads="1"/>
          </p:cNvSpPr>
          <p:nvPr/>
        </p:nvSpPr>
        <p:spPr bwMode="auto">
          <a:xfrm>
            <a:off x="4702175" y="5078413"/>
            <a:ext cx="763588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沒收保管</a:t>
            </a:r>
          </a:p>
        </p:txBody>
      </p:sp>
      <p:sp>
        <p:nvSpPr>
          <p:cNvPr id="6185" name="教師"/>
          <p:cNvSpPr txBox="1">
            <a:spLocks noChangeArrowheads="1"/>
          </p:cNvSpPr>
          <p:nvPr/>
        </p:nvSpPr>
        <p:spPr bwMode="auto">
          <a:xfrm>
            <a:off x="4203700" y="5118100"/>
            <a:ext cx="4349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6186" name="如何使用"/>
          <p:cNvSpPr txBox="1">
            <a:spLocks noChangeArrowheads="1"/>
          </p:cNvSpPr>
          <p:nvPr/>
        </p:nvSpPr>
        <p:spPr bwMode="auto">
          <a:xfrm>
            <a:off x="4886325" y="4437063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如何使用</a:t>
            </a:r>
          </a:p>
        </p:txBody>
      </p:sp>
      <p:sp>
        <p:nvSpPr>
          <p:cNvPr id="6187" name="自己決定"/>
          <p:cNvSpPr txBox="1">
            <a:spLocks noChangeArrowheads="1"/>
          </p:cNvSpPr>
          <p:nvPr/>
        </p:nvSpPr>
        <p:spPr bwMode="auto">
          <a:xfrm>
            <a:off x="4159250" y="4548188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sym typeface="新細明體" charset="-120"/>
              </a:rPr>
              <a:t>自己決定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04-02.jpg" descr="04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-92075"/>
            <a:ext cx="784225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170" name="尊重他人學習權利"/>
          <p:cNvSpPr txBox="1">
            <a:spLocks noChangeArrowheads="1"/>
          </p:cNvSpPr>
          <p:nvPr/>
        </p:nvSpPr>
        <p:spPr bwMode="auto">
          <a:xfrm>
            <a:off x="4351338" y="1939925"/>
            <a:ext cx="3028950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尊重他人學習權利 </a:t>
            </a:r>
          </a:p>
        </p:txBody>
      </p:sp>
      <p:sp>
        <p:nvSpPr>
          <p:cNvPr id="7171" name="同學"/>
          <p:cNvSpPr txBox="1">
            <a:spLocks noChangeArrowheads="1"/>
          </p:cNvSpPr>
          <p:nvPr/>
        </p:nvSpPr>
        <p:spPr bwMode="auto">
          <a:xfrm>
            <a:off x="2922588" y="2122488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7172" name="適性發展"/>
          <p:cNvSpPr txBox="1">
            <a:spLocks noChangeArrowheads="1"/>
          </p:cNvSpPr>
          <p:nvPr/>
        </p:nvSpPr>
        <p:spPr bwMode="auto">
          <a:xfrm>
            <a:off x="5113338" y="1254125"/>
            <a:ext cx="15144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適性發展</a:t>
            </a:r>
          </a:p>
        </p:txBody>
      </p:sp>
      <p:sp>
        <p:nvSpPr>
          <p:cNvPr id="7173" name="教師"/>
          <p:cNvSpPr txBox="1">
            <a:spLocks noChangeArrowheads="1"/>
          </p:cNvSpPr>
          <p:nvPr/>
        </p:nvSpPr>
        <p:spPr bwMode="auto">
          <a:xfrm>
            <a:off x="2922588" y="1363663"/>
            <a:ext cx="815975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7174" name="學習新知"/>
          <p:cNvSpPr txBox="1">
            <a:spLocks noChangeArrowheads="1"/>
          </p:cNvSpPr>
          <p:nvPr/>
        </p:nvSpPr>
        <p:spPr bwMode="auto">
          <a:xfrm>
            <a:off x="5111750" y="477838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學習新知</a:t>
            </a:r>
          </a:p>
        </p:txBody>
      </p:sp>
      <p:sp>
        <p:nvSpPr>
          <p:cNvPr id="7175" name="接受教育"/>
          <p:cNvSpPr txBox="1">
            <a:spLocks noChangeArrowheads="1"/>
          </p:cNvSpPr>
          <p:nvPr/>
        </p:nvSpPr>
        <p:spPr bwMode="auto">
          <a:xfrm>
            <a:off x="2566988" y="603250"/>
            <a:ext cx="1527175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接受教育</a:t>
            </a:r>
          </a:p>
        </p:txBody>
      </p:sp>
      <p:sp>
        <p:nvSpPr>
          <p:cNvPr id="7176" name="學習"/>
          <p:cNvSpPr txBox="1">
            <a:spLocks noChangeArrowheads="1"/>
          </p:cNvSpPr>
          <p:nvPr/>
        </p:nvSpPr>
        <p:spPr bwMode="auto">
          <a:xfrm>
            <a:off x="1144588" y="1265238"/>
            <a:ext cx="904875" cy="579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sym typeface="新細明體" charset="-120"/>
              </a:rPr>
              <a:t>學習</a:t>
            </a:r>
          </a:p>
        </p:txBody>
      </p:sp>
      <p:sp>
        <p:nvSpPr>
          <p:cNvPr id="7177" name="身體…"/>
          <p:cNvSpPr txBox="1">
            <a:spLocks noChangeArrowheads="1"/>
          </p:cNvSpPr>
          <p:nvPr/>
        </p:nvSpPr>
        <p:spPr bwMode="auto">
          <a:xfrm>
            <a:off x="1089025" y="3924300"/>
            <a:ext cx="904875" cy="873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3200">
                <a:latin typeface="新細明體" charset="-120"/>
                <a:sym typeface="新細明體" charset="-120"/>
              </a:rPr>
              <a:t>身體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3200">
                <a:latin typeface="新細明體" charset="-120"/>
                <a:sym typeface="新細明體" charset="-120"/>
              </a:rPr>
              <a:t>自主</a:t>
            </a:r>
          </a:p>
        </p:txBody>
      </p:sp>
      <p:sp>
        <p:nvSpPr>
          <p:cNvPr id="7178" name="性騷擾"/>
          <p:cNvSpPr txBox="1">
            <a:spLocks noChangeArrowheads="1"/>
          </p:cNvSpPr>
          <p:nvPr/>
        </p:nvSpPr>
        <p:spPr bwMode="auto">
          <a:xfrm>
            <a:off x="5683250" y="5862638"/>
            <a:ext cx="11588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性騷擾</a:t>
            </a:r>
          </a:p>
        </p:txBody>
      </p:sp>
      <p:sp>
        <p:nvSpPr>
          <p:cNvPr id="7179" name="校園霸凌"/>
          <p:cNvSpPr txBox="1">
            <a:spLocks noChangeArrowheads="1"/>
          </p:cNvSpPr>
          <p:nvPr/>
        </p:nvSpPr>
        <p:spPr bwMode="auto">
          <a:xfrm>
            <a:off x="5505450" y="5176838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校園霸凌</a:t>
            </a:r>
          </a:p>
        </p:txBody>
      </p:sp>
      <p:sp>
        <p:nvSpPr>
          <p:cNvPr id="7180" name="不可"/>
          <p:cNvSpPr txBox="1">
            <a:spLocks noChangeArrowheads="1"/>
          </p:cNvSpPr>
          <p:nvPr/>
        </p:nvSpPr>
        <p:spPr bwMode="auto">
          <a:xfrm>
            <a:off x="4244975" y="5522913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不可</a:t>
            </a:r>
          </a:p>
        </p:txBody>
      </p:sp>
      <p:sp>
        <p:nvSpPr>
          <p:cNvPr id="7181" name="同學"/>
          <p:cNvSpPr txBox="1">
            <a:spLocks noChangeArrowheads="1"/>
          </p:cNvSpPr>
          <p:nvPr/>
        </p:nvSpPr>
        <p:spPr bwMode="auto">
          <a:xfrm>
            <a:off x="2811463" y="5143500"/>
            <a:ext cx="814387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7182" name="體罰"/>
          <p:cNvSpPr txBox="1">
            <a:spLocks noChangeArrowheads="1"/>
          </p:cNvSpPr>
          <p:nvPr/>
        </p:nvSpPr>
        <p:spPr bwMode="auto">
          <a:xfrm>
            <a:off x="5713413" y="4205288"/>
            <a:ext cx="8032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體罰</a:t>
            </a:r>
          </a:p>
        </p:txBody>
      </p:sp>
      <p:sp>
        <p:nvSpPr>
          <p:cNvPr id="7183" name="不得"/>
          <p:cNvSpPr txBox="1">
            <a:spLocks noChangeArrowheads="1"/>
          </p:cNvSpPr>
          <p:nvPr/>
        </p:nvSpPr>
        <p:spPr bwMode="auto">
          <a:xfrm>
            <a:off x="4260850" y="4422775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不得</a:t>
            </a:r>
          </a:p>
        </p:txBody>
      </p:sp>
      <p:sp>
        <p:nvSpPr>
          <p:cNvPr id="7184" name="教師"/>
          <p:cNvSpPr txBox="1">
            <a:spLocks noChangeArrowheads="1"/>
          </p:cNvSpPr>
          <p:nvPr/>
        </p:nvSpPr>
        <p:spPr bwMode="auto">
          <a:xfrm>
            <a:off x="2811463" y="4310063"/>
            <a:ext cx="8143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7185" name="侵犯"/>
          <p:cNvSpPr txBox="1">
            <a:spLocks noChangeArrowheads="1"/>
          </p:cNvSpPr>
          <p:nvPr/>
        </p:nvSpPr>
        <p:spPr bwMode="auto">
          <a:xfrm>
            <a:off x="6361113" y="3414713"/>
            <a:ext cx="8032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侵犯</a:t>
            </a:r>
          </a:p>
        </p:txBody>
      </p:sp>
      <p:sp>
        <p:nvSpPr>
          <p:cNvPr id="7186" name="觸碰"/>
          <p:cNvSpPr txBox="1">
            <a:spLocks noChangeArrowheads="1"/>
          </p:cNvSpPr>
          <p:nvPr/>
        </p:nvSpPr>
        <p:spPr bwMode="auto">
          <a:xfrm>
            <a:off x="6361113" y="2733675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觸碰</a:t>
            </a:r>
          </a:p>
        </p:txBody>
      </p:sp>
      <p:sp>
        <p:nvSpPr>
          <p:cNvPr id="7187" name="任何人不得"/>
          <p:cNvSpPr txBox="1">
            <a:spLocks noChangeArrowheads="1"/>
          </p:cNvSpPr>
          <p:nvPr/>
        </p:nvSpPr>
        <p:spPr bwMode="auto">
          <a:xfrm>
            <a:off x="4225925" y="3038475"/>
            <a:ext cx="1739900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任何人不得</a:t>
            </a:r>
          </a:p>
        </p:txBody>
      </p:sp>
      <p:sp>
        <p:nvSpPr>
          <p:cNvPr id="7188" name="自己身體"/>
          <p:cNvSpPr txBox="1">
            <a:spLocks noChangeArrowheads="1"/>
          </p:cNvSpPr>
          <p:nvPr/>
        </p:nvSpPr>
        <p:spPr bwMode="auto">
          <a:xfrm>
            <a:off x="2455863" y="3236913"/>
            <a:ext cx="1525587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自己身體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05-02.jpg" descr="05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4643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194" name="名譽及…"/>
          <p:cNvSpPr txBox="1">
            <a:spLocks noChangeArrowheads="1"/>
          </p:cNvSpPr>
          <p:nvPr/>
        </p:nvSpPr>
        <p:spPr bwMode="auto">
          <a:xfrm>
            <a:off x="1431925" y="520700"/>
            <a:ext cx="1006475" cy="676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400">
                <a:latin typeface="新細明體" charset="-120"/>
                <a:sym typeface="新細明體" charset="-120"/>
              </a:rPr>
              <a:t>名譽及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400">
                <a:latin typeface="新細明體" charset="-120"/>
                <a:sym typeface="新細明體" charset="-120"/>
              </a:rPr>
              <a:t>隱私</a:t>
            </a:r>
          </a:p>
        </p:txBody>
      </p:sp>
      <p:sp>
        <p:nvSpPr>
          <p:cNvPr id="8195" name="點閱同學手機"/>
          <p:cNvSpPr txBox="1">
            <a:spLocks noChangeArrowheads="1"/>
          </p:cNvSpPr>
          <p:nvPr/>
        </p:nvSpPr>
        <p:spPr bwMode="auto">
          <a:xfrm>
            <a:off x="5641975" y="1925638"/>
            <a:ext cx="1933575" cy="509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點閱同學手機</a:t>
            </a:r>
          </a:p>
        </p:txBody>
      </p:sp>
      <p:sp>
        <p:nvSpPr>
          <p:cNvPr id="8196" name="未經許可"/>
          <p:cNvSpPr txBox="1">
            <a:spLocks noChangeArrowheads="1"/>
          </p:cNvSpPr>
          <p:nvPr/>
        </p:nvSpPr>
        <p:spPr bwMode="auto">
          <a:xfrm>
            <a:off x="4171950" y="1789113"/>
            <a:ext cx="1322388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未經許可</a:t>
            </a:r>
          </a:p>
        </p:txBody>
      </p:sp>
      <p:sp>
        <p:nvSpPr>
          <p:cNvPr id="8197" name="言語霸凌"/>
          <p:cNvSpPr txBox="1">
            <a:spLocks noChangeArrowheads="1"/>
          </p:cNvSpPr>
          <p:nvPr/>
        </p:nvSpPr>
        <p:spPr bwMode="auto">
          <a:xfrm>
            <a:off x="4159250" y="1192213"/>
            <a:ext cx="1322388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言語霸凌</a:t>
            </a:r>
          </a:p>
        </p:txBody>
      </p:sp>
      <p:sp>
        <p:nvSpPr>
          <p:cNvPr id="8198" name="公開辱罵"/>
          <p:cNvSpPr txBox="1">
            <a:spLocks noChangeArrowheads="1"/>
          </p:cNvSpPr>
          <p:nvPr/>
        </p:nvSpPr>
        <p:spPr bwMode="auto">
          <a:xfrm>
            <a:off x="4159250" y="633413"/>
            <a:ext cx="1322388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公開辱罵</a:t>
            </a:r>
          </a:p>
        </p:txBody>
      </p:sp>
      <p:sp>
        <p:nvSpPr>
          <p:cNvPr id="8199" name="不宜"/>
          <p:cNvSpPr txBox="1">
            <a:spLocks noChangeArrowheads="1"/>
          </p:cNvSpPr>
          <p:nvPr/>
        </p:nvSpPr>
        <p:spPr bwMode="auto">
          <a:xfrm>
            <a:off x="2990850" y="1192213"/>
            <a:ext cx="714375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不宜</a:t>
            </a:r>
          </a:p>
        </p:txBody>
      </p:sp>
      <p:sp>
        <p:nvSpPr>
          <p:cNvPr id="8200" name="保有隱私"/>
          <p:cNvSpPr txBox="1">
            <a:spLocks noChangeArrowheads="1"/>
          </p:cNvSpPr>
          <p:nvPr/>
        </p:nvSpPr>
        <p:spPr bwMode="auto">
          <a:xfrm>
            <a:off x="4159250" y="38100"/>
            <a:ext cx="1311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保有隱私</a:t>
            </a:r>
          </a:p>
        </p:txBody>
      </p:sp>
      <p:sp>
        <p:nvSpPr>
          <p:cNvPr id="8201" name="維護名譽"/>
          <p:cNvSpPr txBox="1">
            <a:spLocks noChangeArrowheads="1"/>
          </p:cNvSpPr>
          <p:nvPr/>
        </p:nvSpPr>
        <p:spPr bwMode="auto">
          <a:xfrm>
            <a:off x="2686050" y="85725"/>
            <a:ext cx="1323975" cy="509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維護名譽</a:t>
            </a:r>
          </a:p>
        </p:txBody>
      </p:sp>
      <p:sp>
        <p:nvSpPr>
          <p:cNvPr id="8202" name="財產"/>
          <p:cNvSpPr txBox="1">
            <a:spLocks noChangeArrowheads="1"/>
          </p:cNvSpPr>
          <p:nvPr/>
        </p:nvSpPr>
        <p:spPr bwMode="auto">
          <a:xfrm>
            <a:off x="1624013" y="3848100"/>
            <a:ext cx="714375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財產</a:t>
            </a:r>
          </a:p>
        </p:txBody>
      </p:sp>
      <p:sp>
        <p:nvSpPr>
          <p:cNvPr id="8203" name="學生申訴評議委員會"/>
          <p:cNvSpPr txBox="1">
            <a:spLocks noChangeArrowheads="1"/>
          </p:cNvSpPr>
          <p:nvPr/>
        </p:nvSpPr>
        <p:spPr bwMode="auto">
          <a:xfrm>
            <a:off x="3563938" y="6110288"/>
            <a:ext cx="2914650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cs typeface="Arial" charset="0"/>
              </a:rPr>
              <a:t>學生申訴評議委員會 </a:t>
            </a:r>
          </a:p>
        </p:txBody>
      </p:sp>
      <p:sp>
        <p:nvSpPr>
          <p:cNvPr id="8204" name="學校不當獎懲"/>
          <p:cNvSpPr txBox="1">
            <a:spLocks noChangeArrowheads="1"/>
          </p:cNvSpPr>
          <p:nvPr/>
        </p:nvSpPr>
        <p:spPr bwMode="auto">
          <a:xfrm>
            <a:off x="1449388" y="5924550"/>
            <a:ext cx="19208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學校不當獎懲</a:t>
            </a:r>
          </a:p>
        </p:txBody>
      </p:sp>
      <p:sp>
        <p:nvSpPr>
          <p:cNvPr id="8205" name="擅用他人財物"/>
          <p:cNvSpPr txBox="1">
            <a:spLocks noChangeArrowheads="1"/>
          </p:cNvSpPr>
          <p:nvPr/>
        </p:nvSpPr>
        <p:spPr bwMode="auto">
          <a:xfrm>
            <a:off x="5580063" y="4916488"/>
            <a:ext cx="19208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擅用他人財物</a:t>
            </a:r>
          </a:p>
        </p:txBody>
      </p:sp>
      <p:sp>
        <p:nvSpPr>
          <p:cNvPr id="8206" name="避免未經同意"/>
          <p:cNvSpPr txBox="1">
            <a:spLocks noChangeArrowheads="1"/>
          </p:cNvSpPr>
          <p:nvPr/>
        </p:nvSpPr>
        <p:spPr bwMode="auto">
          <a:xfrm>
            <a:off x="3635375" y="5059363"/>
            <a:ext cx="19208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cs typeface="Arial" charset="0"/>
              </a:rPr>
              <a:t>避免未經同意</a:t>
            </a:r>
          </a:p>
        </p:txBody>
      </p:sp>
      <p:sp>
        <p:nvSpPr>
          <p:cNvPr id="8207" name="同學"/>
          <p:cNvSpPr txBox="1">
            <a:spLocks noChangeArrowheads="1"/>
          </p:cNvSpPr>
          <p:nvPr/>
        </p:nvSpPr>
        <p:spPr bwMode="auto">
          <a:xfrm>
            <a:off x="2790825" y="4843463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同學</a:t>
            </a:r>
          </a:p>
        </p:txBody>
      </p:sp>
      <p:sp>
        <p:nvSpPr>
          <p:cNvPr id="8208" name="干擾學習"/>
          <p:cNvSpPr txBox="1">
            <a:spLocks noChangeArrowheads="1"/>
          </p:cNvSpPr>
          <p:nvPr/>
        </p:nvSpPr>
        <p:spPr bwMode="auto">
          <a:xfrm>
            <a:off x="5276850" y="4340225"/>
            <a:ext cx="1311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干擾學習</a:t>
            </a:r>
          </a:p>
        </p:txBody>
      </p:sp>
      <p:sp>
        <p:nvSpPr>
          <p:cNvPr id="8209" name="妨害教學"/>
          <p:cNvSpPr txBox="1">
            <a:spLocks noChangeArrowheads="1"/>
          </p:cNvSpPr>
          <p:nvPr/>
        </p:nvSpPr>
        <p:spPr bwMode="auto">
          <a:xfrm>
            <a:off x="5270500" y="3754438"/>
            <a:ext cx="1311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妨害教學</a:t>
            </a:r>
          </a:p>
        </p:txBody>
      </p:sp>
      <p:sp>
        <p:nvSpPr>
          <p:cNvPr id="8210" name="毒品"/>
          <p:cNvSpPr txBox="1">
            <a:spLocks noChangeArrowheads="1"/>
          </p:cNvSpPr>
          <p:nvPr/>
        </p:nvSpPr>
        <p:spPr bwMode="auto">
          <a:xfrm>
            <a:off x="6778625" y="3349625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毒品</a:t>
            </a:r>
          </a:p>
        </p:txBody>
      </p:sp>
      <p:sp>
        <p:nvSpPr>
          <p:cNvPr id="8211" name="法定違禁品"/>
          <p:cNvSpPr txBox="1">
            <a:spLocks noChangeArrowheads="1"/>
          </p:cNvSpPr>
          <p:nvPr/>
        </p:nvSpPr>
        <p:spPr bwMode="auto">
          <a:xfrm>
            <a:off x="5116513" y="3151188"/>
            <a:ext cx="16160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法定違禁品</a:t>
            </a:r>
          </a:p>
        </p:txBody>
      </p:sp>
      <p:sp>
        <p:nvSpPr>
          <p:cNvPr id="8212" name="沒收保管"/>
          <p:cNvSpPr txBox="1">
            <a:spLocks noChangeArrowheads="1"/>
          </p:cNvSpPr>
          <p:nvPr/>
        </p:nvSpPr>
        <p:spPr bwMode="auto">
          <a:xfrm>
            <a:off x="3692525" y="3763963"/>
            <a:ext cx="1311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沒收保管</a:t>
            </a:r>
          </a:p>
        </p:txBody>
      </p:sp>
      <p:sp>
        <p:nvSpPr>
          <p:cNvPr id="8213" name="教師"/>
          <p:cNvSpPr txBox="1">
            <a:spLocks noChangeArrowheads="1"/>
          </p:cNvSpPr>
          <p:nvPr/>
        </p:nvSpPr>
        <p:spPr bwMode="auto">
          <a:xfrm>
            <a:off x="2778125" y="3848100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教師</a:t>
            </a:r>
          </a:p>
        </p:txBody>
      </p:sp>
      <p:sp>
        <p:nvSpPr>
          <p:cNvPr id="8214" name="如何使用"/>
          <p:cNvSpPr txBox="1">
            <a:spLocks noChangeArrowheads="1"/>
          </p:cNvSpPr>
          <p:nvPr/>
        </p:nvSpPr>
        <p:spPr bwMode="auto">
          <a:xfrm>
            <a:off x="3981450" y="2611438"/>
            <a:ext cx="1311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如何使用</a:t>
            </a:r>
          </a:p>
        </p:txBody>
      </p:sp>
      <p:sp>
        <p:nvSpPr>
          <p:cNvPr id="8215" name="自己決定"/>
          <p:cNvSpPr txBox="1">
            <a:spLocks noChangeArrowheads="1"/>
          </p:cNvSpPr>
          <p:nvPr/>
        </p:nvSpPr>
        <p:spPr bwMode="auto">
          <a:xfrm>
            <a:off x="2635250" y="2763838"/>
            <a:ext cx="1323975" cy="509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sym typeface="新細明體" charset="-120"/>
              </a:rPr>
              <a:t>自己決定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06-02.jpg" descr="06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100"/>
            <a:ext cx="9144000" cy="3479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218" name="解決生活…"/>
          <p:cNvSpPr txBox="1">
            <a:spLocks noChangeArrowheads="1"/>
          </p:cNvSpPr>
          <p:nvPr/>
        </p:nvSpPr>
        <p:spPr bwMode="auto">
          <a:xfrm>
            <a:off x="3924300" y="1268413"/>
            <a:ext cx="1920875" cy="676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400" b="1">
                <a:latin typeface="新細明體" charset="-120"/>
                <a:sym typeface="新細明體" charset="-120"/>
              </a:rPr>
              <a:t>解決生活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400" b="1">
                <a:latin typeface="新細明體" charset="-120"/>
                <a:sym typeface="新細明體" charset="-120"/>
              </a:rPr>
              <a:t>公共事務爭議</a:t>
            </a:r>
          </a:p>
        </p:txBody>
      </p:sp>
      <p:sp>
        <p:nvSpPr>
          <p:cNvPr id="9219" name="親友、師長、輔導機關"/>
          <p:cNvSpPr txBox="1">
            <a:spLocks noChangeArrowheads="1"/>
          </p:cNvSpPr>
          <p:nvPr/>
        </p:nvSpPr>
        <p:spPr bwMode="auto">
          <a:xfrm>
            <a:off x="6073775" y="4386263"/>
            <a:ext cx="1936750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cs typeface="Arial" charset="0"/>
              </a:rPr>
              <a:t>親友、師長、輔導機關 </a:t>
            </a:r>
          </a:p>
        </p:txBody>
      </p:sp>
      <p:sp>
        <p:nvSpPr>
          <p:cNvPr id="9220" name="諮商協助"/>
          <p:cNvSpPr txBox="1">
            <a:spLocks noChangeArrowheads="1"/>
          </p:cNvSpPr>
          <p:nvPr/>
        </p:nvSpPr>
        <p:spPr bwMode="auto">
          <a:xfrm>
            <a:off x="5243513" y="4283075"/>
            <a:ext cx="866775" cy="3571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諮商協助</a:t>
            </a:r>
          </a:p>
        </p:txBody>
      </p:sp>
      <p:sp>
        <p:nvSpPr>
          <p:cNvPr id="9221" name="尋求…"/>
          <p:cNvSpPr txBox="1">
            <a:spLocks noChangeArrowheads="1"/>
          </p:cNvSpPr>
          <p:nvPr/>
        </p:nvSpPr>
        <p:spPr bwMode="auto">
          <a:xfrm>
            <a:off x="6958013" y="3573463"/>
            <a:ext cx="8540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500">
                <a:latin typeface="新細明體" charset="-120"/>
                <a:sym typeface="新細明體" charset="-120"/>
              </a:rPr>
              <a:t>尋求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500">
                <a:latin typeface="新細明體" charset="-120"/>
                <a:sym typeface="新細明體" charset="-120"/>
              </a:rPr>
              <a:t>解決方法</a:t>
            </a:r>
          </a:p>
        </p:txBody>
      </p:sp>
      <p:sp>
        <p:nvSpPr>
          <p:cNvPr id="9222" name="溝通"/>
          <p:cNvSpPr txBox="1">
            <a:spLocks noChangeArrowheads="1"/>
          </p:cNvSpPr>
          <p:nvPr/>
        </p:nvSpPr>
        <p:spPr bwMode="auto">
          <a:xfrm>
            <a:off x="6186488" y="3933825"/>
            <a:ext cx="4730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溝通</a:t>
            </a:r>
          </a:p>
        </p:txBody>
      </p:sp>
      <p:sp>
        <p:nvSpPr>
          <p:cNvPr id="9223" name="試一試"/>
          <p:cNvSpPr txBox="1">
            <a:spLocks noChangeArrowheads="1"/>
          </p:cNvSpPr>
          <p:nvPr/>
        </p:nvSpPr>
        <p:spPr bwMode="auto">
          <a:xfrm>
            <a:off x="5286375" y="3811588"/>
            <a:ext cx="674688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試一試</a:t>
            </a:r>
          </a:p>
        </p:txBody>
      </p:sp>
      <p:sp>
        <p:nvSpPr>
          <p:cNvPr id="9224" name="同理心"/>
          <p:cNvSpPr txBox="1">
            <a:spLocks noChangeArrowheads="1"/>
          </p:cNvSpPr>
          <p:nvPr/>
        </p:nvSpPr>
        <p:spPr bwMode="auto">
          <a:xfrm>
            <a:off x="6135688" y="3508375"/>
            <a:ext cx="674687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同理心</a:t>
            </a:r>
          </a:p>
        </p:txBody>
      </p:sp>
      <p:sp>
        <p:nvSpPr>
          <p:cNvPr id="9225" name="想一想"/>
          <p:cNvSpPr txBox="1">
            <a:spLocks noChangeArrowheads="1"/>
          </p:cNvSpPr>
          <p:nvPr/>
        </p:nvSpPr>
        <p:spPr bwMode="auto">
          <a:xfrm>
            <a:off x="5268913" y="3379788"/>
            <a:ext cx="6762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想一想</a:t>
            </a:r>
          </a:p>
        </p:txBody>
      </p:sp>
      <p:sp>
        <p:nvSpPr>
          <p:cNvPr id="9226" name="離開現場"/>
          <p:cNvSpPr txBox="1">
            <a:spLocks noChangeArrowheads="1"/>
          </p:cNvSpPr>
          <p:nvPr/>
        </p:nvSpPr>
        <p:spPr bwMode="auto">
          <a:xfrm>
            <a:off x="6610350" y="3040063"/>
            <a:ext cx="8667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離開現場</a:t>
            </a:r>
          </a:p>
        </p:txBody>
      </p:sp>
      <p:sp>
        <p:nvSpPr>
          <p:cNvPr id="9227" name="冷靜"/>
          <p:cNvSpPr txBox="1">
            <a:spLocks noChangeArrowheads="1"/>
          </p:cNvSpPr>
          <p:nvPr/>
        </p:nvSpPr>
        <p:spPr bwMode="auto">
          <a:xfrm>
            <a:off x="6086475" y="3076575"/>
            <a:ext cx="484188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冷靜</a:t>
            </a:r>
          </a:p>
        </p:txBody>
      </p:sp>
      <p:sp>
        <p:nvSpPr>
          <p:cNvPr id="9228" name="停一停"/>
          <p:cNvSpPr txBox="1">
            <a:spLocks noChangeArrowheads="1"/>
          </p:cNvSpPr>
          <p:nvPr/>
        </p:nvSpPr>
        <p:spPr bwMode="auto">
          <a:xfrm>
            <a:off x="5268913" y="2962275"/>
            <a:ext cx="676275" cy="3571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停一停</a:t>
            </a:r>
          </a:p>
        </p:txBody>
      </p:sp>
      <p:sp>
        <p:nvSpPr>
          <p:cNvPr id="9229" name="身心傷害"/>
          <p:cNvSpPr txBox="1">
            <a:spLocks noChangeArrowheads="1"/>
          </p:cNvSpPr>
          <p:nvPr/>
        </p:nvSpPr>
        <p:spPr bwMode="auto">
          <a:xfrm>
            <a:off x="6189663" y="2635250"/>
            <a:ext cx="8667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身心傷害</a:t>
            </a:r>
          </a:p>
        </p:txBody>
      </p:sp>
      <p:sp>
        <p:nvSpPr>
          <p:cNvPr id="9230" name="關係惡化"/>
          <p:cNvSpPr txBox="1">
            <a:spLocks noChangeArrowheads="1"/>
          </p:cNvSpPr>
          <p:nvPr/>
        </p:nvSpPr>
        <p:spPr bwMode="auto">
          <a:xfrm>
            <a:off x="6189663" y="2303463"/>
            <a:ext cx="8667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關係惡化</a:t>
            </a:r>
          </a:p>
        </p:txBody>
      </p:sp>
      <p:sp>
        <p:nvSpPr>
          <p:cNvPr id="9231" name="暴力處理"/>
          <p:cNvSpPr txBox="1">
            <a:spLocks noChangeArrowheads="1"/>
          </p:cNvSpPr>
          <p:nvPr/>
        </p:nvSpPr>
        <p:spPr bwMode="auto">
          <a:xfrm>
            <a:off x="5243513" y="2473325"/>
            <a:ext cx="8667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暴力處理</a:t>
            </a:r>
          </a:p>
        </p:txBody>
      </p:sp>
      <p:sp>
        <p:nvSpPr>
          <p:cNvPr id="9232" name="校園…"/>
          <p:cNvSpPr txBox="1">
            <a:spLocks noChangeArrowheads="1"/>
          </p:cNvSpPr>
          <p:nvPr/>
        </p:nvSpPr>
        <p:spPr bwMode="auto">
          <a:xfrm>
            <a:off x="4238625" y="3149600"/>
            <a:ext cx="955675" cy="504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700">
                <a:latin typeface="新細明體" charset="-120"/>
                <a:sym typeface="新細明體" charset="-120"/>
              </a:rPr>
              <a:t>校園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700">
                <a:latin typeface="新細明體" charset="-120"/>
                <a:sym typeface="新細明體" charset="-120"/>
              </a:rPr>
              <a:t>人際衝突</a:t>
            </a:r>
          </a:p>
        </p:txBody>
      </p:sp>
      <p:sp>
        <p:nvSpPr>
          <p:cNvPr id="9233" name="校園公共…"/>
          <p:cNvSpPr txBox="1">
            <a:spLocks noChangeArrowheads="1"/>
          </p:cNvSpPr>
          <p:nvPr/>
        </p:nvSpPr>
        <p:spPr bwMode="auto">
          <a:xfrm>
            <a:off x="3208338" y="2563813"/>
            <a:ext cx="955675" cy="504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700">
                <a:latin typeface="新細明體" charset="-120"/>
                <a:sym typeface="新細明體" charset="-120"/>
              </a:rPr>
              <a:t>校園公共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700">
                <a:latin typeface="新細明體" charset="-120"/>
                <a:sym typeface="新細明體" charset="-120"/>
              </a:rPr>
              <a:t>事務爭議</a:t>
            </a:r>
          </a:p>
        </p:txBody>
      </p:sp>
      <p:sp>
        <p:nvSpPr>
          <p:cNvPr id="9234" name="議題表決"/>
          <p:cNvSpPr txBox="1">
            <a:spLocks noChangeArrowheads="1"/>
          </p:cNvSpPr>
          <p:nvPr/>
        </p:nvSpPr>
        <p:spPr bwMode="auto">
          <a:xfrm>
            <a:off x="828675" y="3675063"/>
            <a:ext cx="866775" cy="3571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議題表決</a:t>
            </a:r>
          </a:p>
        </p:txBody>
      </p:sp>
      <p:sp>
        <p:nvSpPr>
          <p:cNvPr id="9235" name="投票"/>
          <p:cNvSpPr txBox="1">
            <a:spLocks noChangeArrowheads="1"/>
          </p:cNvSpPr>
          <p:nvPr/>
        </p:nvSpPr>
        <p:spPr bwMode="auto">
          <a:xfrm>
            <a:off x="1811338" y="3567113"/>
            <a:ext cx="4857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投票</a:t>
            </a:r>
          </a:p>
        </p:txBody>
      </p:sp>
      <p:sp>
        <p:nvSpPr>
          <p:cNvPr id="9236" name="凝聚共識"/>
          <p:cNvSpPr txBox="1">
            <a:spLocks noChangeArrowheads="1"/>
          </p:cNvSpPr>
          <p:nvPr/>
        </p:nvSpPr>
        <p:spPr bwMode="auto">
          <a:xfrm>
            <a:off x="679450" y="3040063"/>
            <a:ext cx="8667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凝聚共識</a:t>
            </a:r>
          </a:p>
        </p:txBody>
      </p:sp>
      <p:sp>
        <p:nvSpPr>
          <p:cNvPr id="9237" name="討論"/>
          <p:cNvSpPr txBox="1">
            <a:spLocks noChangeArrowheads="1"/>
          </p:cNvSpPr>
          <p:nvPr/>
        </p:nvSpPr>
        <p:spPr bwMode="auto">
          <a:xfrm>
            <a:off x="1811338" y="3217863"/>
            <a:ext cx="485775" cy="3571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討論</a:t>
            </a:r>
          </a:p>
        </p:txBody>
      </p:sp>
      <p:sp>
        <p:nvSpPr>
          <p:cNvPr id="9238" name="協商"/>
          <p:cNvSpPr txBox="1">
            <a:spLocks noChangeArrowheads="1"/>
          </p:cNvSpPr>
          <p:nvPr/>
        </p:nvSpPr>
        <p:spPr bwMode="auto">
          <a:xfrm>
            <a:off x="1811338" y="2851150"/>
            <a:ext cx="485775" cy="3571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協商</a:t>
            </a:r>
          </a:p>
        </p:txBody>
      </p:sp>
      <p:sp>
        <p:nvSpPr>
          <p:cNvPr id="9239" name="非暴力…"/>
          <p:cNvSpPr txBox="1">
            <a:spLocks noChangeArrowheads="1"/>
          </p:cNvSpPr>
          <p:nvPr/>
        </p:nvSpPr>
        <p:spPr bwMode="auto">
          <a:xfrm>
            <a:off x="2349500" y="3043238"/>
            <a:ext cx="8540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500">
                <a:latin typeface="新細明體" charset="-120"/>
                <a:sym typeface="新細明體" charset="-120"/>
              </a:rPr>
              <a:t>非暴力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500">
                <a:latin typeface="新細明體" charset="-120"/>
                <a:sym typeface="新細明體" charset="-120"/>
              </a:rPr>
              <a:t>民主程序</a:t>
            </a:r>
          </a:p>
        </p:txBody>
      </p:sp>
      <p:sp>
        <p:nvSpPr>
          <p:cNvPr id="9240" name="依相關規範"/>
          <p:cNvSpPr txBox="1">
            <a:spLocks noChangeArrowheads="1"/>
          </p:cNvSpPr>
          <p:nvPr/>
        </p:nvSpPr>
        <p:spPr bwMode="auto">
          <a:xfrm>
            <a:off x="1903413" y="2303463"/>
            <a:ext cx="1057275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500">
                <a:latin typeface="新細明體" charset="-120"/>
                <a:sym typeface="新細明體" charset="-120"/>
              </a:rPr>
              <a:t>依相關規範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07-02.jpg" descr="07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074738"/>
            <a:ext cx="9144000" cy="4708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42" name="親友、師長、輔導機關"/>
          <p:cNvSpPr txBox="1">
            <a:spLocks noChangeArrowheads="1"/>
          </p:cNvSpPr>
          <p:nvPr/>
        </p:nvSpPr>
        <p:spPr bwMode="auto">
          <a:xfrm>
            <a:off x="3492500" y="4797425"/>
            <a:ext cx="3746500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親友、師長、輔導機關 </a:t>
            </a:r>
          </a:p>
        </p:txBody>
      </p:sp>
      <p:sp>
        <p:nvSpPr>
          <p:cNvPr id="10243" name="諮商協助"/>
          <p:cNvSpPr txBox="1">
            <a:spLocks noChangeArrowheads="1"/>
          </p:cNvSpPr>
          <p:nvPr/>
        </p:nvSpPr>
        <p:spPr bwMode="auto">
          <a:xfrm>
            <a:off x="1897063" y="4546600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諮商協助</a:t>
            </a:r>
          </a:p>
        </p:txBody>
      </p:sp>
      <p:sp>
        <p:nvSpPr>
          <p:cNvPr id="10244" name="尋求…"/>
          <p:cNvSpPr txBox="1">
            <a:spLocks noChangeArrowheads="1"/>
          </p:cNvSpPr>
          <p:nvPr/>
        </p:nvSpPr>
        <p:spPr bwMode="auto">
          <a:xfrm>
            <a:off x="5159375" y="3302000"/>
            <a:ext cx="1514475" cy="774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800">
                <a:latin typeface="新細明體" charset="-120"/>
                <a:sym typeface="新細明體" charset="-120"/>
              </a:rPr>
              <a:t>尋求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800">
                <a:latin typeface="新細明體" charset="-120"/>
                <a:sym typeface="新細明體" charset="-120"/>
              </a:rPr>
              <a:t>解決方法</a:t>
            </a:r>
          </a:p>
        </p:txBody>
      </p:sp>
      <p:sp>
        <p:nvSpPr>
          <p:cNvPr id="10245" name="溝通"/>
          <p:cNvSpPr txBox="1">
            <a:spLocks noChangeArrowheads="1"/>
          </p:cNvSpPr>
          <p:nvPr/>
        </p:nvSpPr>
        <p:spPr bwMode="auto">
          <a:xfrm>
            <a:off x="3756025" y="3911600"/>
            <a:ext cx="8143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溝通</a:t>
            </a:r>
          </a:p>
        </p:txBody>
      </p:sp>
      <p:sp>
        <p:nvSpPr>
          <p:cNvPr id="10246" name="試一試"/>
          <p:cNvSpPr txBox="1">
            <a:spLocks noChangeArrowheads="1"/>
          </p:cNvSpPr>
          <p:nvPr/>
        </p:nvSpPr>
        <p:spPr bwMode="auto">
          <a:xfrm>
            <a:off x="2074863" y="3679825"/>
            <a:ext cx="11715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試一試</a:t>
            </a:r>
          </a:p>
        </p:txBody>
      </p:sp>
      <p:sp>
        <p:nvSpPr>
          <p:cNvPr id="10247" name="同理心"/>
          <p:cNvSpPr txBox="1">
            <a:spLocks noChangeArrowheads="1"/>
          </p:cNvSpPr>
          <p:nvPr/>
        </p:nvSpPr>
        <p:spPr bwMode="auto">
          <a:xfrm>
            <a:off x="3578225" y="3128963"/>
            <a:ext cx="11699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同理心</a:t>
            </a:r>
          </a:p>
        </p:txBody>
      </p:sp>
      <p:sp>
        <p:nvSpPr>
          <p:cNvPr id="10248" name="想一想"/>
          <p:cNvSpPr txBox="1">
            <a:spLocks noChangeArrowheads="1"/>
          </p:cNvSpPr>
          <p:nvPr/>
        </p:nvSpPr>
        <p:spPr bwMode="auto">
          <a:xfrm>
            <a:off x="2087563" y="2949575"/>
            <a:ext cx="11715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想一想</a:t>
            </a:r>
          </a:p>
        </p:txBody>
      </p:sp>
      <p:sp>
        <p:nvSpPr>
          <p:cNvPr id="10249" name="離開現場"/>
          <p:cNvSpPr txBox="1">
            <a:spLocks noChangeArrowheads="1"/>
          </p:cNvSpPr>
          <p:nvPr/>
        </p:nvSpPr>
        <p:spPr bwMode="auto">
          <a:xfrm>
            <a:off x="4497388" y="2276475"/>
            <a:ext cx="15144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離開現場</a:t>
            </a:r>
          </a:p>
        </p:txBody>
      </p:sp>
      <p:sp>
        <p:nvSpPr>
          <p:cNvPr id="10250" name="冷靜"/>
          <p:cNvSpPr txBox="1">
            <a:spLocks noChangeArrowheads="1"/>
          </p:cNvSpPr>
          <p:nvPr/>
        </p:nvSpPr>
        <p:spPr bwMode="auto">
          <a:xfrm>
            <a:off x="3546475" y="2349500"/>
            <a:ext cx="8143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冷靜</a:t>
            </a:r>
          </a:p>
        </p:txBody>
      </p:sp>
      <p:sp>
        <p:nvSpPr>
          <p:cNvPr id="10251" name="停一停"/>
          <p:cNvSpPr txBox="1">
            <a:spLocks noChangeArrowheads="1"/>
          </p:cNvSpPr>
          <p:nvPr/>
        </p:nvSpPr>
        <p:spPr bwMode="auto">
          <a:xfrm>
            <a:off x="2087563" y="2189163"/>
            <a:ext cx="11588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停一停</a:t>
            </a:r>
          </a:p>
        </p:txBody>
      </p:sp>
      <p:sp>
        <p:nvSpPr>
          <p:cNvPr id="10252" name="身心傷害"/>
          <p:cNvSpPr txBox="1">
            <a:spLocks noChangeArrowheads="1"/>
          </p:cNvSpPr>
          <p:nvPr/>
        </p:nvSpPr>
        <p:spPr bwMode="auto">
          <a:xfrm>
            <a:off x="3721100" y="1568450"/>
            <a:ext cx="1525588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身心傷害</a:t>
            </a:r>
          </a:p>
        </p:txBody>
      </p:sp>
      <p:sp>
        <p:nvSpPr>
          <p:cNvPr id="10253" name="關係惡化"/>
          <p:cNvSpPr txBox="1">
            <a:spLocks noChangeArrowheads="1"/>
          </p:cNvSpPr>
          <p:nvPr/>
        </p:nvSpPr>
        <p:spPr bwMode="auto">
          <a:xfrm>
            <a:off x="3721100" y="858838"/>
            <a:ext cx="1525588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關係惡化</a:t>
            </a:r>
          </a:p>
        </p:txBody>
      </p:sp>
      <p:sp>
        <p:nvSpPr>
          <p:cNvPr id="10254" name="暴力處理"/>
          <p:cNvSpPr txBox="1">
            <a:spLocks noChangeArrowheads="1"/>
          </p:cNvSpPr>
          <p:nvPr/>
        </p:nvSpPr>
        <p:spPr bwMode="auto">
          <a:xfrm>
            <a:off x="1897063" y="1192213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暴力處理</a:t>
            </a:r>
          </a:p>
        </p:txBody>
      </p:sp>
      <p:sp>
        <p:nvSpPr>
          <p:cNvPr id="10255" name="校園…"/>
          <p:cNvSpPr txBox="1">
            <a:spLocks noChangeArrowheads="1"/>
          </p:cNvSpPr>
          <p:nvPr/>
        </p:nvSpPr>
        <p:spPr bwMode="auto">
          <a:xfrm>
            <a:off x="198438" y="2606675"/>
            <a:ext cx="1616075" cy="82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sym typeface="新細明體" charset="-120"/>
              </a:rPr>
              <a:t>校園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sym typeface="新細明體" charset="-120"/>
              </a:rPr>
              <a:t>人際衝突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08-02.jpg" descr="08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7288"/>
            <a:ext cx="8967788" cy="4635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266" name="校園公共…"/>
          <p:cNvSpPr txBox="1">
            <a:spLocks noChangeArrowheads="1"/>
          </p:cNvSpPr>
          <p:nvPr/>
        </p:nvSpPr>
        <p:spPr bwMode="auto">
          <a:xfrm>
            <a:off x="7019925" y="2101850"/>
            <a:ext cx="1616075" cy="82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sym typeface="新細明體" charset="-120"/>
              </a:rPr>
              <a:t>校園公共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sym typeface="新細明體" charset="-120"/>
              </a:rPr>
              <a:t>事務爭議</a:t>
            </a:r>
          </a:p>
        </p:txBody>
      </p:sp>
      <p:sp>
        <p:nvSpPr>
          <p:cNvPr id="11267" name="議題表決"/>
          <p:cNvSpPr txBox="1">
            <a:spLocks noChangeArrowheads="1"/>
          </p:cNvSpPr>
          <p:nvPr/>
        </p:nvSpPr>
        <p:spPr bwMode="auto">
          <a:xfrm>
            <a:off x="1865313" y="4311650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議題表決</a:t>
            </a:r>
          </a:p>
        </p:txBody>
      </p:sp>
      <p:sp>
        <p:nvSpPr>
          <p:cNvPr id="11268" name="投票"/>
          <p:cNvSpPr txBox="1">
            <a:spLocks noChangeArrowheads="1"/>
          </p:cNvSpPr>
          <p:nvPr/>
        </p:nvSpPr>
        <p:spPr bwMode="auto">
          <a:xfrm>
            <a:off x="3946525" y="4071938"/>
            <a:ext cx="8143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投票</a:t>
            </a:r>
          </a:p>
        </p:txBody>
      </p:sp>
      <p:sp>
        <p:nvSpPr>
          <p:cNvPr id="11269" name="凝聚共識"/>
          <p:cNvSpPr txBox="1">
            <a:spLocks noChangeArrowheads="1"/>
          </p:cNvSpPr>
          <p:nvPr/>
        </p:nvSpPr>
        <p:spPr bwMode="auto">
          <a:xfrm>
            <a:off x="1503363" y="2976563"/>
            <a:ext cx="1527175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凝聚共識</a:t>
            </a:r>
          </a:p>
        </p:txBody>
      </p:sp>
      <p:sp>
        <p:nvSpPr>
          <p:cNvPr id="11270" name="討論"/>
          <p:cNvSpPr txBox="1">
            <a:spLocks noChangeArrowheads="1"/>
          </p:cNvSpPr>
          <p:nvPr/>
        </p:nvSpPr>
        <p:spPr bwMode="auto">
          <a:xfrm>
            <a:off x="3946525" y="3325813"/>
            <a:ext cx="8143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討論</a:t>
            </a:r>
          </a:p>
        </p:txBody>
      </p:sp>
      <p:sp>
        <p:nvSpPr>
          <p:cNvPr id="11271" name="協商"/>
          <p:cNvSpPr txBox="1">
            <a:spLocks noChangeArrowheads="1"/>
          </p:cNvSpPr>
          <p:nvPr/>
        </p:nvSpPr>
        <p:spPr bwMode="auto">
          <a:xfrm>
            <a:off x="3946525" y="2579688"/>
            <a:ext cx="814388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協商</a:t>
            </a:r>
          </a:p>
        </p:txBody>
      </p:sp>
      <p:sp>
        <p:nvSpPr>
          <p:cNvPr id="11272" name="非暴力…"/>
          <p:cNvSpPr txBox="1">
            <a:spLocks noChangeArrowheads="1"/>
          </p:cNvSpPr>
          <p:nvPr/>
        </p:nvSpPr>
        <p:spPr bwMode="auto">
          <a:xfrm>
            <a:off x="5226050" y="3086100"/>
            <a:ext cx="1514475" cy="774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800">
                <a:latin typeface="新細明體" charset="-120"/>
                <a:sym typeface="新細明體" charset="-120"/>
              </a:rPr>
              <a:t>非暴力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800">
                <a:latin typeface="新細明體" charset="-120"/>
                <a:sym typeface="新細明體" charset="-120"/>
              </a:rPr>
              <a:t>民主程序</a:t>
            </a:r>
          </a:p>
        </p:txBody>
      </p:sp>
      <p:sp>
        <p:nvSpPr>
          <p:cNvPr id="11273" name="依相關規範"/>
          <p:cNvSpPr txBox="1">
            <a:spLocks noChangeArrowheads="1"/>
          </p:cNvSpPr>
          <p:nvPr/>
        </p:nvSpPr>
        <p:spPr bwMode="auto">
          <a:xfrm>
            <a:off x="4313238" y="1397000"/>
            <a:ext cx="18700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sym typeface="新細明體" charset="-120"/>
              </a:rPr>
              <a:t>依相關規範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1" descr="7上公民第5單元-南一09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3375"/>
            <a:ext cx="460375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學生參與…"/>
          <p:cNvSpPr txBox="1">
            <a:spLocks noChangeArrowheads="1"/>
          </p:cNvSpPr>
          <p:nvPr/>
        </p:nvSpPr>
        <p:spPr bwMode="auto">
          <a:xfrm>
            <a:off x="5580063" y="1506538"/>
            <a:ext cx="1311275" cy="482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600" b="1">
                <a:latin typeface="新細明體" charset="-120"/>
                <a:sym typeface="新細明體" charset="-120"/>
              </a:rPr>
              <a:t>學生參與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600" b="1">
                <a:latin typeface="新細明體" charset="-120"/>
                <a:sym typeface="新細明體" charset="-120"/>
              </a:rPr>
              <a:t>校園公共事務</a:t>
            </a:r>
          </a:p>
        </p:txBody>
      </p:sp>
      <p:sp>
        <p:nvSpPr>
          <p:cNvPr id="12291" name="學校規定"/>
          <p:cNvSpPr txBox="1">
            <a:spLocks noChangeArrowheads="1"/>
          </p:cNvSpPr>
          <p:nvPr/>
        </p:nvSpPr>
        <p:spPr bwMode="auto">
          <a:xfrm>
            <a:off x="3192463" y="1512888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學校規定</a:t>
            </a:r>
          </a:p>
        </p:txBody>
      </p:sp>
      <p:sp>
        <p:nvSpPr>
          <p:cNvPr id="12292" name="社會規範"/>
          <p:cNvSpPr txBox="1">
            <a:spLocks noChangeArrowheads="1"/>
          </p:cNvSpPr>
          <p:nvPr/>
        </p:nvSpPr>
        <p:spPr bwMode="auto">
          <a:xfrm>
            <a:off x="3184525" y="1238250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社會規範</a:t>
            </a:r>
          </a:p>
        </p:txBody>
      </p:sp>
      <p:sp>
        <p:nvSpPr>
          <p:cNvPr id="12293" name="政府法令"/>
          <p:cNvSpPr txBox="1">
            <a:spLocks noChangeArrowheads="1"/>
          </p:cNvSpPr>
          <p:nvPr/>
        </p:nvSpPr>
        <p:spPr bwMode="auto">
          <a:xfrm>
            <a:off x="3184525" y="977900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政府法令</a:t>
            </a:r>
          </a:p>
        </p:txBody>
      </p:sp>
      <p:sp>
        <p:nvSpPr>
          <p:cNvPr id="12294" name="先決條件"/>
          <p:cNvSpPr txBox="1">
            <a:spLocks noChangeArrowheads="1"/>
          </p:cNvSpPr>
          <p:nvPr/>
        </p:nvSpPr>
        <p:spPr bwMode="auto">
          <a:xfrm>
            <a:off x="4065588" y="1233488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先決條件</a:t>
            </a:r>
          </a:p>
        </p:txBody>
      </p:sp>
      <p:sp>
        <p:nvSpPr>
          <p:cNvPr id="12295" name="管理公眾事務"/>
          <p:cNvSpPr txBox="1">
            <a:spLocks noChangeArrowheads="1"/>
          </p:cNvSpPr>
          <p:nvPr/>
        </p:nvSpPr>
        <p:spPr bwMode="auto">
          <a:xfrm>
            <a:off x="3059113" y="620713"/>
            <a:ext cx="9302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管理公眾事務</a:t>
            </a:r>
          </a:p>
        </p:txBody>
      </p:sp>
      <p:sp>
        <p:nvSpPr>
          <p:cNvPr id="12296" name="訂定規範"/>
          <p:cNvSpPr txBox="1">
            <a:spLocks noChangeArrowheads="1"/>
          </p:cNvSpPr>
          <p:nvPr/>
        </p:nvSpPr>
        <p:spPr bwMode="auto">
          <a:xfrm>
            <a:off x="4100513" y="720725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訂定規範</a:t>
            </a:r>
          </a:p>
        </p:txBody>
      </p:sp>
      <p:sp>
        <p:nvSpPr>
          <p:cNvPr id="12297" name="學生會"/>
          <p:cNvSpPr txBox="1">
            <a:spLocks noChangeArrowheads="1"/>
          </p:cNvSpPr>
          <p:nvPr/>
        </p:nvSpPr>
        <p:spPr bwMode="auto">
          <a:xfrm>
            <a:off x="3063875" y="290513"/>
            <a:ext cx="5111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學生會</a:t>
            </a:r>
          </a:p>
        </p:txBody>
      </p:sp>
      <p:sp>
        <p:nvSpPr>
          <p:cNvPr id="12298" name="班聯會"/>
          <p:cNvSpPr txBox="1">
            <a:spLocks noChangeArrowheads="1"/>
          </p:cNvSpPr>
          <p:nvPr/>
        </p:nvSpPr>
        <p:spPr bwMode="auto">
          <a:xfrm>
            <a:off x="3603625" y="214313"/>
            <a:ext cx="5111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班聯會</a:t>
            </a:r>
          </a:p>
        </p:txBody>
      </p:sp>
      <p:sp>
        <p:nvSpPr>
          <p:cNvPr id="12299" name="組織"/>
          <p:cNvSpPr txBox="1">
            <a:spLocks noChangeArrowheads="1"/>
          </p:cNvSpPr>
          <p:nvPr/>
        </p:nvSpPr>
        <p:spPr bwMode="auto">
          <a:xfrm>
            <a:off x="4240213" y="290513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組織</a:t>
            </a:r>
          </a:p>
        </p:txBody>
      </p:sp>
      <p:sp>
        <p:nvSpPr>
          <p:cNvPr id="12300" name="學生自治"/>
          <p:cNvSpPr txBox="1">
            <a:spLocks noChangeArrowheads="1"/>
          </p:cNvSpPr>
          <p:nvPr/>
        </p:nvSpPr>
        <p:spPr bwMode="auto">
          <a:xfrm>
            <a:off x="4827588" y="682625"/>
            <a:ext cx="7524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300">
                <a:cs typeface="Arial" charset="0"/>
              </a:rPr>
              <a:t>學生自治</a:t>
            </a:r>
          </a:p>
        </p:txBody>
      </p:sp>
      <p:sp>
        <p:nvSpPr>
          <p:cNvPr id="12301" name="班會活動"/>
          <p:cNvSpPr txBox="1">
            <a:spLocks noChangeArrowheads="1"/>
          </p:cNvSpPr>
          <p:nvPr/>
        </p:nvSpPr>
        <p:spPr bwMode="auto">
          <a:xfrm>
            <a:off x="4827588" y="2819400"/>
            <a:ext cx="7524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300">
                <a:cs typeface="Arial" charset="0"/>
              </a:rPr>
              <a:t>班會活動</a:t>
            </a:r>
          </a:p>
        </p:txBody>
      </p:sp>
      <p:sp>
        <p:nvSpPr>
          <p:cNvPr id="12302" name="服從"/>
          <p:cNvSpPr txBox="1">
            <a:spLocks noChangeArrowheads="1"/>
          </p:cNvSpPr>
          <p:nvPr/>
        </p:nvSpPr>
        <p:spPr bwMode="auto">
          <a:xfrm>
            <a:off x="3609975" y="3244850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服從</a:t>
            </a:r>
          </a:p>
        </p:txBody>
      </p:sp>
      <p:sp>
        <p:nvSpPr>
          <p:cNvPr id="12303" name="尊重"/>
          <p:cNvSpPr txBox="1">
            <a:spLocks noChangeArrowheads="1"/>
          </p:cNvSpPr>
          <p:nvPr/>
        </p:nvSpPr>
        <p:spPr bwMode="auto">
          <a:xfrm>
            <a:off x="3609975" y="2976563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尊重</a:t>
            </a:r>
          </a:p>
        </p:txBody>
      </p:sp>
      <p:sp>
        <p:nvSpPr>
          <p:cNvPr id="12304" name="遵守"/>
          <p:cNvSpPr txBox="1">
            <a:spLocks noChangeArrowheads="1"/>
          </p:cNvSpPr>
          <p:nvPr/>
        </p:nvSpPr>
        <p:spPr bwMode="auto">
          <a:xfrm>
            <a:off x="3609975" y="2717800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遵守</a:t>
            </a:r>
          </a:p>
        </p:txBody>
      </p:sp>
      <p:sp>
        <p:nvSpPr>
          <p:cNvPr id="12305" name="具拘束力"/>
          <p:cNvSpPr txBox="1">
            <a:spLocks noChangeArrowheads="1"/>
          </p:cNvSpPr>
          <p:nvPr/>
        </p:nvSpPr>
        <p:spPr bwMode="auto">
          <a:xfrm>
            <a:off x="3489325" y="2447925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具拘束力</a:t>
            </a:r>
          </a:p>
        </p:txBody>
      </p:sp>
      <p:sp>
        <p:nvSpPr>
          <p:cNvPr id="12306" name="決議"/>
          <p:cNvSpPr txBox="1">
            <a:spLocks noChangeArrowheads="1"/>
          </p:cNvSpPr>
          <p:nvPr/>
        </p:nvSpPr>
        <p:spPr bwMode="auto">
          <a:xfrm>
            <a:off x="4356100" y="2852738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決議</a:t>
            </a:r>
          </a:p>
        </p:txBody>
      </p:sp>
      <p:sp>
        <p:nvSpPr>
          <p:cNvPr id="12307" name="達成共識"/>
          <p:cNvSpPr txBox="1">
            <a:spLocks noChangeArrowheads="1"/>
          </p:cNvSpPr>
          <p:nvPr/>
        </p:nvSpPr>
        <p:spPr bwMode="auto">
          <a:xfrm>
            <a:off x="2771775" y="2089150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達成共識</a:t>
            </a:r>
          </a:p>
        </p:txBody>
      </p:sp>
      <p:sp>
        <p:nvSpPr>
          <p:cNvPr id="12308" name="表達意見"/>
          <p:cNvSpPr txBox="1">
            <a:spLocks noChangeArrowheads="1"/>
          </p:cNvSpPr>
          <p:nvPr/>
        </p:nvSpPr>
        <p:spPr bwMode="auto">
          <a:xfrm>
            <a:off x="3492500" y="2160588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表達意見</a:t>
            </a:r>
          </a:p>
        </p:txBody>
      </p:sp>
      <p:sp>
        <p:nvSpPr>
          <p:cNvPr id="12309" name="目的"/>
          <p:cNvSpPr txBox="1">
            <a:spLocks noChangeArrowheads="1"/>
          </p:cNvSpPr>
          <p:nvPr/>
        </p:nvSpPr>
        <p:spPr bwMode="auto">
          <a:xfrm>
            <a:off x="4346575" y="2276475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目的</a:t>
            </a:r>
          </a:p>
        </p:txBody>
      </p:sp>
      <p:sp>
        <p:nvSpPr>
          <p:cNvPr id="12310" name="會議規範"/>
          <p:cNvSpPr txBox="1">
            <a:spLocks noChangeArrowheads="1"/>
          </p:cNvSpPr>
          <p:nvPr/>
        </p:nvSpPr>
        <p:spPr bwMode="auto">
          <a:xfrm>
            <a:off x="3470275" y="1844675"/>
            <a:ext cx="650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會議規範</a:t>
            </a:r>
          </a:p>
        </p:txBody>
      </p:sp>
      <p:sp>
        <p:nvSpPr>
          <p:cNvPr id="12311" name="內政部"/>
          <p:cNvSpPr txBox="1">
            <a:spLocks noChangeArrowheads="1"/>
          </p:cNvSpPr>
          <p:nvPr/>
        </p:nvSpPr>
        <p:spPr bwMode="auto">
          <a:xfrm>
            <a:off x="4276725" y="1944688"/>
            <a:ext cx="5111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內政部</a:t>
            </a:r>
          </a:p>
        </p:txBody>
      </p:sp>
      <p:sp>
        <p:nvSpPr>
          <p:cNvPr id="12312" name="步驟"/>
          <p:cNvSpPr txBox="1">
            <a:spLocks noChangeArrowheads="1"/>
          </p:cNvSpPr>
          <p:nvPr/>
        </p:nvSpPr>
        <p:spPr bwMode="auto">
          <a:xfrm>
            <a:off x="4346575" y="3455988"/>
            <a:ext cx="3714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100">
                <a:latin typeface="新細明體" charset="-120"/>
                <a:sym typeface="新細明體" charset="-120"/>
              </a:rPr>
              <a:t>步驟</a:t>
            </a:r>
          </a:p>
        </p:txBody>
      </p:sp>
      <p:sp>
        <p:nvSpPr>
          <p:cNvPr id="12313" name="5.散會"/>
          <p:cNvSpPr txBox="1">
            <a:spLocks noChangeArrowheads="1"/>
          </p:cNvSpPr>
          <p:nvPr/>
        </p:nvSpPr>
        <p:spPr bwMode="auto">
          <a:xfrm>
            <a:off x="2427288" y="6408738"/>
            <a:ext cx="523875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100"/>
              <a:t>5.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散會 </a:t>
            </a:r>
          </a:p>
        </p:txBody>
      </p:sp>
      <p:sp>
        <p:nvSpPr>
          <p:cNvPr id="12314" name="4.討論事項…"/>
          <p:cNvSpPr txBox="1">
            <a:spLocks noChangeArrowheads="1"/>
          </p:cNvSpPr>
          <p:nvPr/>
        </p:nvSpPr>
        <p:spPr bwMode="auto">
          <a:xfrm>
            <a:off x="2441575" y="4660900"/>
            <a:ext cx="1768475" cy="166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5000"/>
              </a:lnSpc>
            </a:pPr>
            <a:r>
              <a:rPr kumimoji="0" lang="en-US" altLang="zh-TW" sz="1100"/>
              <a:t>4.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討論事項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提案：會議前書面呈現，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           一人以上</a:t>
            </a:r>
            <a:r>
              <a:rPr kumimoji="0" lang="zh-TW" altLang="en-US" sz="1100">
                <a:solidFill>
                  <a:srgbClr val="FF3300"/>
                </a:solidFill>
                <a:latin typeface="新細明體" charset="-120"/>
                <a:sym typeface="新細明體" charset="-120"/>
              </a:rPr>
              <a:t>附署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。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動議：會議中口頭提出，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           一人以上</a:t>
            </a:r>
            <a:r>
              <a:rPr kumimoji="0" lang="zh-TW" altLang="en-US" sz="1100">
                <a:solidFill>
                  <a:srgbClr val="FF3300"/>
                </a:solidFill>
                <a:latin typeface="新細明體" charset="-120"/>
                <a:sym typeface="新細明體" charset="-120"/>
              </a:rPr>
              <a:t>附議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。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討論：須先徵求主席同意。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表決：先提議</a:t>
            </a:r>
            <a:r>
              <a:rPr kumimoji="0" lang="en-US" altLang="zh-TW" sz="1100"/>
              <a:t>(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名</a:t>
            </a:r>
            <a:r>
              <a:rPr kumimoji="0" lang="en-US" altLang="zh-TW" sz="1100"/>
              <a:t>)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先表決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           投票、舉手、起立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           對兩方進行表決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/>
              <a:t>           </a:t>
            </a:r>
            <a:r>
              <a:rPr kumimoji="0" lang="zh-TW" altLang="en-US" sz="1100">
                <a:solidFill>
                  <a:srgbClr val="FF3300"/>
                </a:solidFill>
                <a:latin typeface="新細明體" charset="-120"/>
                <a:sym typeface="新細明體" charset="-120"/>
              </a:rPr>
              <a:t>多數決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原則</a:t>
            </a:r>
          </a:p>
          <a:p>
            <a:pPr hangingPunct="0">
              <a:lnSpc>
                <a:spcPct val="85000"/>
              </a:lnSpc>
            </a:pPr>
            <a:r>
              <a:rPr kumimoji="0" lang="zh-TW" altLang="en-US" sz="1100">
                <a:latin typeface="新細明體" charset="-120"/>
                <a:sym typeface="新細明體" charset="-120"/>
              </a:rPr>
              <a:t>臨時動議</a:t>
            </a:r>
          </a:p>
        </p:txBody>
      </p:sp>
      <p:sp>
        <p:nvSpPr>
          <p:cNvPr id="12315" name="3.報告事項"/>
          <p:cNvSpPr txBox="1">
            <a:spLocks noChangeArrowheads="1"/>
          </p:cNvSpPr>
          <p:nvPr/>
        </p:nvSpPr>
        <p:spPr bwMode="auto">
          <a:xfrm>
            <a:off x="2417763" y="4248150"/>
            <a:ext cx="766762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100"/>
              <a:t>3.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報告事項</a:t>
            </a:r>
          </a:p>
        </p:txBody>
      </p:sp>
      <p:sp>
        <p:nvSpPr>
          <p:cNvPr id="12316" name="2.宣布開會"/>
          <p:cNvSpPr txBox="1">
            <a:spLocks noChangeArrowheads="1"/>
          </p:cNvSpPr>
          <p:nvPr/>
        </p:nvSpPr>
        <p:spPr bwMode="auto">
          <a:xfrm>
            <a:off x="2411413" y="3933825"/>
            <a:ext cx="766762" cy="260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100"/>
              <a:t>2.</a:t>
            </a:r>
            <a:r>
              <a:rPr kumimoji="0" lang="zh-TW" altLang="en-US" sz="1100">
                <a:latin typeface="新細明體" charset="-120"/>
                <a:sym typeface="新細明體" charset="-120"/>
              </a:rPr>
              <a:t>宣布開會</a:t>
            </a:r>
          </a:p>
        </p:txBody>
      </p:sp>
      <p:sp>
        <p:nvSpPr>
          <p:cNvPr id="297" name="1.選出主席、司儀、紀錄"/>
          <p:cNvSpPr txBox="1"/>
          <p:nvPr/>
        </p:nvSpPr>
        <p:spPr>
          <a:xfrm>
            <a:off x="2411413" y="3600450"/>
            <a:ext cx="1604962" cy="2603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100" spc="-66"/>
            </a:pPr>
            <a:r>
              <a:rPr kumimoji="0" sz="1100" kern="0" spc="-66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kumimoji="0" sz="1100" kern="0" spc="-66">
                <a:latin typeface="新細明體"/>
                <a:ea typeface="新細明體"/>
                <a:cs typeface="新細明體"/>
                <a:sym typeface="新細明體"/>
              </a:rPr>
              <a:t>選出主席、司儀、紀錄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1361</Words>
  <PresentationFormat>如螢幕大小 (4:3)</PresentationFormat>
  <Paragraphs>349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新細明體</vt:lpstr>
      <vt:lpstr>Helvetica</vt:lpstr>
      <vt:lpstr>Helvetica Neue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user</cp:lastModifiedBy>
  <cp:revision>6</cp:revision>
  <dcterms:modified xsi:type="dcterms:W3CDTF">2019-07-05T03:43:48Z</dcterms:modified>
</cp:coreProperties>
</file>