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99" d="100"/>
          <a:sy n="99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AAB1-1003-4CD2-84AB-16818E39AC9A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大標題文字"/>
          <p:cNvSpPr txBox="1"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charset="0"/>
              </a:rPr>
              <a:t>大標題文字</a:t>
            </a:r>
          </a:p>
        </p:txBody>
      </p:sp>
      <p:sp>
        <p:nvSpPr>
          <p:cNvPr id="1027" name="內文層級一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Arial" charset="0"/>
              </a:rPr>
              <a:t>內文層級一</a:t>
            </a:r>
          </a:p>
          <a:p>
            <a:pPr lvl="1"/>
            <a:r>
              <a:rPr lang="zh-TW" altLang="en-US" smtClean="0">
                <a:sym typeface="Arial" charset="0"/>
              </a:rPr>
              <a:t>內文層級二</a:t>
            </a:r>
          </a:p>
          <a:p>
            <a:pPr lvl="2"/>
            <a:r>
              <a:rPr lang="zh-TW" altLang="en-US" smtClean="0">
                <a:sym typeface="Arial" charset="0"/>
              </a:rPr>
              <a:t>內文層級三</a:t>
            </a:r>
          </a:p>
          <a:p>
            <a:pPr lvl="3"/>
            <a:r>
              <a:rPr lang="zh-TW" altLang="en-US" smtClean="0">
                <a:sym typeface="Arial" charset="0"/>
              </a:rPr>
              <a:t>內文層級四</a:t>
            </a:r>
          </a:p>
          <a:p>
            <a:pPr lvl="4"/>
            <a:r>
              <a:rPr lang="zh-TW" altLang="en-US" smtClean="0">
                <a:sym typeface="Arial" charset="0"/>
              </a:rP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385175" y="6245225"/>
            <a:ext cx="301625" cy="288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kumimoji="0"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72D643B-6048-4740-8443-05B19719CB1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27" descr="7上地理第5單元-南一"/>
          <p:cNvPicPr>
            <a:picLocks noChangeAspect="1" noChangeArrowheads="1"/>
          </p:cNvPicPr>
          <p:nvPr/>
        </p:nvPicPr>
        <p:blipFill>
          <a:blip r:embed="rId2"/>
          <a:srcRect l="760" t="1385" r="1926" b="1099"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分析天氣…"/>
          <p:cNvSpPr txBox="1">
            <a:spLocks noChangeArrowheads="1"/>
          </p:cNvSpPr>
          <p:nvPr/>
        </p:nvSpPr>
        <p:spPr bwMode="auto">
          <a:xfrm>
            <a:off x="5980113" y="3357563"/>
            <a:ext cx="752475" cy="568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分析天氣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變化需要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哪些資料</a:t>
            </a:r>
          </a:p>
        </p:txBody>
      </p:sp>
      <p:sp>
        <p:nvSpPr>
          <p:cNvPr id="4099" name="天氣資料"/>
          <p:cNvSpPr txBox="1">
            <a:spLocks noChangeArrowheads="1"/>
          </p:cNvSpPr>
          <p:nvPr/>
        </p:nvSpPr>
        <p:spPr bwMode="auto">
          <a:xfrm>
            <a:off x="7572375" y="1069975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天氣資料</a:t>
            </a:r>
          </a:p>
        </p:txBody>
      </p:sp>
      <p:sp>
        <p:nvSpPr>
          <p:cNvPr id="4100" name="長時間"/>
          <p:cNvSpPr txBox="1">
            <a:spLocks noChangeArrowheads="1"/>
          </p:cNvSpPr>
          <p:nvPr/>
        </p:nvSpPr>
        <p:spPr bwMode="auto">
          <a:xfrm>
            <a:off x="7089775" y="1160463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長時間</a:t>
            </a:r>
          </a:p>
        </p:txBody>
      </p:sp>
      <p:sp>
        <p:nvSpPr>
          <p:cNvPr id="4101" name="氣候"/>
          <p:cNvSpPr txBox="1">
            <a:spLocks noChangeArrowheads="1"/>
          </p:cNvSpPr>
          <p:nvPr/>
        </p:nvSpPr>
        <p:spPr bwMode="auto">
          <a:xfrm>
            <a:off x="6653213" y="1162050"/>
            <a:ext cx="409575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氣候</a:t>
            </a:r>
          </a:p>
        </p:txBody>
      </p:sp>
      <p:sp>
        <p:nvSpPr>
          <p:cNvPr id="4102" name="大氣狀況"/>
          <p:cNvSpPr txBox="1">
            <a:spLocks noChangeArrowheads="1"/>
          </p:cNvSpPr>
          <p:nvPr/>
        </p:nvSpPr>
        <p:spPr bwMode="auto">
          <a:xfrm>
            <a:off x="7558088" y="6921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大氣狀況</a:t>
            </a:r>
          </a:p>
        </p:txBody>
      </p:sp>
      <p:sp>
        <p:nvSpPr>
          <p:cNvPr id="4103" name="短時間"/>
          <p:cNvSpPr txBox="1">
            <a:spLocks noChangeArrowheads="1"/>
          </p:cNvSpPr>
          <p:nvPr/>
        </p:nvSpPr>
        <p:spPr bwMode="auto">
          <a:xfrm>
            <a:off x="7081838" y="74930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短時間</a:t>
            </a:r>
          </a:p>
        </p:txBody>
      </p:sp>
      <p:sp>
        <p:nvSpPr>
          <p:cNvPr id="4104" name="天氣"/>
          <p:cNvSpPr txBox="1">
            <a:spLocks noChangeArrowheads="1"/>
          </p:cNvSpPr>
          <p:nvPr/>
        </p:nvSpPr>
        <p:spPr bwMode="auto">
          <a:xfrm>
            <a:off x="6662738" y="776288"/>
            <a:ext cx="4095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天氣</a:t>
            </a:r>
          </a:p>
        </p:txBody>
      </p:sp>
      <p:sp>
        <p:nvSpPr>
          <p:cNvPr id="4105" name="高度"/>
          <p:cNvSpPr txBox="1">
            <a:spLocks noChangeArrowheads="1"/>
          </p:cNvSpPr>
          <p:nvPr/>
        </p:nvSpPr>
        <p:spPr bwMode="auto">
          <a:xfrm>
            <a:off x="7997825" y="2417763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高度</a:t>
            </a:r>
          </a:p>
        </p:txBody>
      </p:sp>
      <p:sp>
        <p:nvSpPr>
          <p:cNvPr id="4106" name="緯度"/>
          <p:cNvSpPr txBox="1">
            <a:spLocks noChangeArrowheads="1"/>
          </p:cNvSpPr>
          <p:nvPr/>
        </p:nvSpPr>
        <p:spPr bwMode="auto">
          <a:xfrm>
            <a:off x="7994650" y="2203450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4107" name="季節"/>
          <p:cNvSpPr txBox="1">
            <a:spLocks noChangeArrowheads="1"/>
          </p:cNvSpPr>
          <p:nvPr/>
        </p:nvSpPr>
        <p:spPr bwMode="auto">
          <a:xfrm>
            <a:off x="7991475" y="1985963"/>
            <a:ext cx="3587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季節</a:t>
            </a:r>
          </a:p>
        </p:txBody>
      </p:sp>
      <p:sp>
        <p:nvSpPr>
          <p:cNvPr id="4108" name="太陽輻射"/>
          <p:cNvSpPr txBox="1">
            <a:spLocks noChangeArrowheads="1"/>
          </p:cNvSpPr>
          <p:nvPr/>
        </p:nvSpPr>
        <p:spPr bwMode="auto">
          <a:xfrm>
            <a:off x="7431088" y="2201863"/>
            <a:ext cx="576262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太陽輻射</a:t>
            </a:r>
          </a:p>
        </p:txBody>
      </p:sp>
      <p:sp>
        <p:nvSpPr>
          <p:cNvPr id="4109" name="影響"/>
          <p:cNvSpPr txBox="1">
            <a:spLocks noChangeArrowheads="1"/>
          </p:cNvSpPr>
          <p:nvPr/>
        </p:nvSpPr>
        <p:spPr bwMode="auto">
          <a:xfrm>
            <a:off x="7132638" y="2076450"/>
            <a:ext cx="357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影響</a:t>
            </a:r>
          </a:p>
        </p:txBody>
      </p:sp>
      <p:sp>
        <p:nvSpPr>
          <p:cNvPr id="4110" name="華氏(℉)"/>
          <p:cNvSpPr txBox="1">
            <a:spLocks noChangeArrowheads="1"/>
          </p:cNvSpPr>
          <p:nvPr/>
        </p:nvSpPr>
        <p:spPr bwMode="auto">
          <a:xfrm>
            <a:off x="7747000" y="1752600"/>
            <a:ext cx="5492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華氏</a:t>
            </a:r>
            <a:r>
              <a:rPr kumimoji="0" lang="en-US" altLang="zh-TW" sz="1000">
                <a:ea typeface="新細明體" charset="-120"/>
              </a:rPr>
              <a:t>(℉)</a:t>
            </a:r>
          </a:p>
        </p:txBody>
      </p:sp>
      <p:sp>
        <p:nvSpPr>
          <p:cNvPr id="4111" name="攝氏(℃)"/>
          <p:cNvSpPr txBox="1">
            <a:spLocks noChangeArrowheads="1"/>
          </p:cNvSpPr>
          <p:nvPr/>
        </p:nvSpPr>
        <p:spPr bwMode="auto">
          <a:xfrm>
            <a:off x="7737475" y="1493838"/>
            <a:ext cx="56832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攝氏</a:t>
            </a:r>
            <a:r>
              <a:rPr kumimoji="0" lang="en-US" altLang="zh-TW" sz="1000">
                <a:ea typeface="新細明體" charset="-120"/>
              </a:rPr>
              <a:t>(℃)</a:t>
            </a:r>
          </a:p>
        </p:txBody>
      </p:sp>
      <p:sp>
        <p:nvSpPr>
          <p:cNvPr id="4112" name="空氣溫度"/>
          <p:cNvSpPr txBox="1">
            <a:spLocks noChangeArrowheads="1"/>
          </p:cNvSpPr>
          <p:nvPr/>
        </p:nvSpPr>
        <p:spPr bwMode="auto">
          <a:xfrm>
            <a:off x="7108825" y="1600200"/>
            <a:ext cx="611188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空氣溫度</a:t>
            </a:r>
          </a:p>
        </p:txBody>
      </p:sp>
      <p:sp>
        <p:nvSpPr>
          <p:cNvPr id="4113" name="氣溫"/>
          <p:cNvSpPr txBox="1">
            <a:spLocks noChangeArrowheads="1"/>
          </p:cNvSpPr>
          <p:nvPr/>
        </p:nvSpPr>
        <p:spPr bwMode="auto">
          <a:xfrm>
            <a:off x="6711950" y="1825625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4114" name="氣壓"/>
          <p:cNvSpPr txBox="1">
            <a:spLocks noChangeArrowheads="1"/>
          </p:cNvSpPr>
          <p:nvPr/>
        </p:nvSpPr>
        <p:spPr bwMode="auto">
          <a:xfrm>
            <a:off x="6711950" y="3114675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氣壓</a:t>
            </a:r>
          </a:p>
        </p:txBody>
      </p:sp>
      <p:sp>
        <p:nvSpPr>
          <p:cNvPr id="4115" name="山地＜地面"/>
          <p:cNvSpPr txBox="1">
            <a:spLocks noChangeArrowheads="1"/>
          </p:cNvSpPr>
          <p:nvPr/>
        </p:nvSpPr>
        <p:spPr bwMode="auto">
          <a:xfrm>
            <a:off x="7451725" y="3789363"/>
            <a:ext cx="760413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山地＜地面 </a:t>
            </a:r>
          </a:p>
        </p:txBody>
      </p:sp>
      <p:sp>
        <p:nvSpPr>
          <p:cNvPr id="4116" name="高度"/>
          <p:cNvSpPr txBox="1">
            <a:spLocks noChangeArrowheads="1"/>
          </p:cNvSpPr>
          <p:nvPr/>
        </p:nvSpPr>
        <p:spPr bwMode="auto">
          <a:xfrm>
            <a:off x="7092950" y="375602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高度</a:t>
            </a:r>
          </a:p>
        </p:txBody>
      </p:sp>
      <p:sp>
        <p:nvSpPr>
          <p:cNvPr id="4117" name="晴朗"/>
          <p:cNvSpPr txBox="1">
            <a:spLocks noChangeArrowheads="1"/>
          </p:cNvSpPr>
          <p:nvPr/>
        </p:nvSpPr>
        <p:spPr bwMode="auto">
          <a:xfrm>
            <a:off x="8402638" y="3695700"/>
            <a:ext cx="357187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晴朗</a:t>
            </a:r>
          </a:p>
        </p:txBody>
      </p:sp>
      <p:sp>
        <p:nvSpPr>
          <p:cNvPr id="4118" name="高壓區"/>
          <p:cNvSpPr txBox="1">
            <a:spLocks noChangeArrowheads="1"/>
          </p:cNvSpPr>
          <p:nvPr/>
        </p:nvSpPr>
        <p:spPr bwMode="auto">
          <a:xfrm>
            <a:off x="8374063" y="3452813"/>
            <a:ext cx="484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高壓區</a:t>
            </a:r>
          </a:p>
        </p:txBody>
      </p:sp>
      <p:sp>
        <p:nvSpPr>
          <p:cNvPr id="4119" name="重"/>
          <p:cNvSpPr txBox="1">
            <a:spLocks noChangeArrowheads="1"/>
          </p:cNvSpPr>
          <p:nvPr/>
        </p:nvSpPr>
        <p:spPr bwMode="auto">
          <a:xfrm>
            <a:off x="8123238" y="3586163"/>
            <a:ext cx="231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重</a:t>
            </a:r>
          </a:p>
        </p:txBody>
      </p:sp>
      <p:sp>
        <p:nvSpPr>
          <p:cNvPr id="4120" name="遇冷"/>
          <p:cNvSpPr txBox="1">
            <a:spLocks noChangeArrowheads="1"/>
          </p:cNvSpPr>
          <p:nvPr/>
        </p:nvSpPr>
        <p:spPr bwMode="auto">
          <a:xfrm>
            <a:off x="7793038" y="3536950"/>
            <a:ext cx="357187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遇冷</a:t>
            </a:r>
          </a:p>
        </p:txBody>
      </p:sp>
      <p:sp>
        <p:nvSpPr>
          <p:cNvPr id="4121" name="易下雨"/>
          <p:cNvSpPr txBox="1">
            <a:spLocks noChangeArrowheads="1"/>
          </p:cNvSpPr>
          <p:nvPr/>
        </p:nvSpPr>
        <p:spPr bwMode="auto">
          <a:xfrm>
            <a:off x="8374063" y="3217863"/>
            <a:ext cx="484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易下雨</a:t>
            </a:r>
          </a:p>
        </p:txBody>
      </p:sp>
      <p:sp>
        <p:nvSpPr>
          <p:cNvPr id="4122" name="低壓區"/>
          <p:cNvSpPr txBox="1">
            <a:spLocks noChangeArrowheads="1"/>
          </p:cNvSpPr>
          <p:nvPr/>
        </p:nvSpPr>
        <p:spPr bwMode="auto">
          <a:xfrm>
            <a:off x="8351838" y="2982913"/>
            <a:ext cx="484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低壓區</a:t>
            </a:r>
          </a:p>
        </p:txBody>
      </p:sp>
      <p:sp>
        <p:nvSpPr>
          <p:cNvPr id="4123" name="輕"/>
          <p:cNvSpPr txBox="1">
            <a:spLocks noChangeArrowheads="1"/>
          </p:cNvSpPr>
          <p:nvPr/>
        </p:nvSpPr>
        <p:spPr bwMode="auto">
          <a:xfrm>
            <a:off x="8121650" y="3108325"/>
            <a:ext cx="231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輕</a:t>
            </a:r>
          </a:p>
        </p:txBody>
      </p:sp>
      <p:sp>
        <p:nvSpPr>
          <p:cNvPr id="4124" name="受熱"/>
          <p:cNvSpPr txBox="1">
            <a:spLocks noChangeArrowheads="1"/>
          </p:cNvSpPr>
          <p:nvPr/>
        </p:nvSpPr>
        <p:spPr bwMode="auto">
          <a:xfrm>
            <a:off x="7791450" y="31845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受熱</a:t>
            </a:r>
          </a:p>
        </p:txBody>
      </p:sp>
      <p:sp>
        <p:nvSpPr>
          <p:cNvPr id="4125" name="空氣"/>
          <p:cNvSpPr txBox="1">
            <a:spLocks noChangeArrowheads="1"/>
          </p:cNvSpPr>
          <p:nvPr/>
        </p:nvSpPr>
        <p:spPr bwMode="auto">
          <a:xfrm>
            <a:off x="7434263" y="3357563"/>
            <a:ext cx="357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空氣</a:t>
            </a:r>
          </a:p>
        </p:txBody>
      </p:sp>
      <p:sp>
        <p:nvSpPr>
          <p:cNvPr id="4126" name="氣溫"/>
          <p:cNvSpPr txBox="1">
            <a:spLocks noChangeArrowheads="1"/>
          </p:cNvSpPr>
          <p:nvPr/>
        </p:nvSpPr>
        <p:spPr bwMode="auto">
          <a:xfrm>
            <a:off x="7105650" y="3294063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4127" name="百帕(hPa)"/>
          <p:cNvSpPr txBox="1">
            <a:spLocks noChangeArrowheads="1"/>
          </p:cNvSpPr>
          <p:nvPr/>
        </p:nvSpPr>
        <p:spPr bwMode="auto">
          <a:xfrm>
            <a:off x="7440613" y="2944813"/>
            <a:ext cx="66833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百帕</a:t>
            </a:r>
            <a:r>
              <a:rPr kumimoji="0" lang="en-US" altLang="zh-TW" sz="1000">
                <a:ea typeface="新細明體" charset="-120"/>
              </a:rPr>
              <a:t>(hPa)</a:t>
            </a:r>
          </a:p>
        </p:txBody>
      </p:sp>
      <p:sp>
        <p:nvSpPr>
          <p:cNvPr id="4128" name="單位"/>
          <p:cNvSpPr txBox="1">
            <a:spLocks noChangeArrowheads="1"/>
          </p:cNvSpPr>
          <p:nvPr/>
        </p:nvSpPr>
        <p:spPr bwMode="auto">
          <a:xfrm>
            <a:off x="7113588" y="3022600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單位</a:t>
            </a:r>
          </a:p>
        </p:txBody>
      </p:sp>
      <p:sp>
        <p:nvSpPr>
          <p:cNvPr id="4129" name="單位面積"/>
          <p:cNvSpPr txBox="1">
            <a:spLocks noChangeArrowheads="1"/>
          </p:cNvSpPr>
          <p:nvPr/>
        </p:nvSpPr>
        <p:spPr bwMode="auto">
          <a:xfrm>
            <a:off x="7716838" y="267970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單位面積</a:t>
            </a:r>
          </a:p>
        </p:txBody>
      </p:sp>
      <p:sp>
        <p:nvSpPr>
          <p:cNvPr id="4130" name="乘載的…"/>
          <p:cNvSpPr txBox="1">
            <a:spLocks noChangeArrowheads="1"/>
          </p:cNvSpPr>
          <p:nvPr/>
        </p:nvSpPr>
        <p:spPr bwMode="auto">
          <a:xfrm>
            <a:off x="7092950" y="2636838"/>
            <a:ext cx="6000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乘載的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空氣重量</a:t>
            </a:r>
          </a:p>
        </p:txBody>
      </p:sp>
      <p:sp>
        <p:nvSpPr>
          <p:cNvPr id="4131" name="風"/>
          <p:cNvSpPr txBox="1">
            <a:spLocks noChangeArrowheads="1"/>
          </p:cNvSpPr>
          <p:nvPr/>
        </p:nvSpPr>
        <p:spPr bwMode="auto">
          <a:xfrm>
            <a:off x="6816725" y="4459288"/>
            <a:ext cx="2555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</a:t>
            </a:r>
          </a:p>
        </p:txBody>
      </p:sp>
      <p:sp>
        <p:nvSpPr>
          <p:cNvPr id="4132" name="m/sec"/>
          <p:cNvSpPr txBox="1">
            <a:spLocks noChangeArrowheads="1"/>
          </p:cNvSpPr>
          <p:nvPr/>
        </p:nvSpPr>
        <p:spPr bwMode="auto">
          <a:xfrm>
            <a:off x="8018463" y="4894263"/>
            <a:ext cx="442912" cy="227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000">
                <a:ea typeface="新細明體" charset="-120"/>
              </a:rPr>
              <a:t>m/sec</a:t>
            </a:r>
          </a:p>
        </p:txBody>
      </p:sp>
      <p:sp>
        <p:nvSpPr>
          <p:cNvPr id="4133" name="風級"/>
          <p:cNvSpPr txBox="1">
            <a:spLocks noChangeArrowheads="1"/>
          </p:cNvSpPr>
          <p:nvPr/>
        </p:nvSpPr>
        <p:spPr bwMode="auto">
          <a:xfrm>
            <a:off x="8042275" y="46243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風級</a:t>
            </a:r>
          </a:p>
        </p:txBody>
      </p:sp>
      <p:sp>
        <p:nvSpPr>
          <p:cNvPr id="4134" name="風的速度"/>
          <p:cNvSpPr txBox="1">
            <a:spLocks noChangeArrowheads="1"/>
          </p:cNvSpPr>
          <p:nvPr/>
        </p:nvSpPr>
        <p:spPr bwMode="auto">
          <a:xfrm>
            <a:off x="7450138" y="4751388"/>
            <a:ext cx="611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風的速度</a:t>
            </a:r>
          </a:p>
        </p:txBody>
      </p:sp>
      <p:sp>
        <p:nvSpPr>
          <p:cNvPr id="4135" name="風速"/>
          <p:cNvSpPr txBox="1">
            <a:spLocks noChangeArrowheads="1"/>
          </p:cNvSpPr>
          <p:nvPr/>
        </p:nvSpPr>
        <p:spPr bwMode="auto">
          <a:xfrm>
            <a:off x="7112000" y="4805363"/>
            <a:ext cx="357188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風速</a:t>
            </a:r>
          </a:p>
        </p:txBody>
      </p:sp>
      <p:sp>
        <p:nvSpPr>
          <p:cNvPr id="4136" name="方位"/>
          <p:cNvSpPr txBox="1">
            <a:spLocks noChangeArrowheads="1"/>
          </p:cNvSpPr>
          <p:nvPr/>
        </p:nvSpPr>
        <p:spPr bwMode="auto">
          <a:xfrm>
            <a:off x="8029575" y="43703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方位</a:t>
            </a:r>
          </a:p>
        </p:txBody>
      </p:sp>
      <p:sp>
        <p:nvSpPr>
          <p:cNvPr id="4137" name="風的來向"/>
          <p:cNvSpPr txBox="1">
            <a:spLocks noChangeArrowheads="1"/>
          </p:cNvSpPr>
          <p:nvPr/>
        </p:nvSpPr>
        <p:spPr bwMode="auto">
          <a:xfrm>
            <a:off x="7446963" y="4440238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風的來向</a:t>
            </a:r>
          </a:p>
        </p:txBody>
      </p:sp>
      <p:sp>
        <p:nvSpPr>
          <p:cNvPr id="4138" name="風向"/>
          <p:cNvSpPr txBox="1">
            <a:spLocks noChangeArrowheads="1"/>
          </p:cNvSpPr>
          <p:nvPr/>
        </p:nvSpPr>
        <p:spPr bwMode="auto">
          <a:xfrm>
            <a:off x="7108825" y="4483100"/>
            <a:ext cx="357188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風向</a:t>
            </a:r>
          </a:p>
        </p:txBody>
      </p:sp>
      <p:sp>
        <p:nvSpPr>
          <p:cNvPr id="4139" name="高壓區    低壓區"/>
          <p:cNvSpPr txBox="1">
            <a:spLocks noChangeArrowheads="1"/>
          </p:cNvSpPr>
          <p:nvPr/>
        </p:nvSpPr>
        <p:spPr bwMode="auto">
          <a:xfrm>
            <a:off x="7905750" y="4083050"/>
            <a:ext cx="98742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高壓區    低壓區</a:t>
            </a:r>
          </a:p>
        </p:txBody>
      </p:sp>
      <p:sp>
        <p:nvSpPr>
          <p:cNvPr id="4140" name="空氣水平流動"/>
          <p:cNvSpPr txBox="1">
            <a:spLocks noChangeArrowheads="1"/>
          </p:cNvSpPr>
          <p:nvPr/>
        </p:nvSpPr>
        <p:spPr bwMode="auto">
          <a:xfrm>
            <a:off x="7113588" y="4149725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空氣水平流動</a:t>
            </a:r>
          </a:p>
        </p:txBody>
      </p:sp>
      <p:sp>
        <p:nvSpPr>
          <p:cNvPr id="4141" name="降水"/>
          <p:cNvSpPr txBox="1">
            <a:spLocks noChangeArrowheads="1"/>
          </p:cNvSpPr>
          <p:nvPr/>
        </p:nvSpPr>
        <p:spPr bwMode="auto">
          <a:xfrm>
            <a:off x="6737350" y="5359400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降水</a:t>
            </a:r>
          </a:p>
        </p:txBody>
      </p:sp>
      <p:sp>
        <p:nvSpPr>
          <p:cNvPr id="4142" name="範圍廣"/>
          <p:cNvSpPr txBox="1">
            <a:spLocks noChangeArrowheads="1"/>
          </p:cNvSpPr>
          <p:nvPr/>
        </p:nvSpPr>
        <p:spPr bwMode="auto">
          <a:xfrm>
            <a:off x="5991225" y="57340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範圍廣</a:t>
            </a:r>
          </a:p>
        </p:txBody>
      </p:sp>
      <p:sp>
        <p:nvSpPr>
          <p:cNvPr id="4143" name="雨時長"/>
          <p:cNvSpPr txBox="1">
            <a:spLocks noChangeArrowheads="1"/>
          </p:cNvSpPr>
          <p:nvPr/>
        </p:nvSpPr>
        <p:spPr bwMode="auto">
          <a:xfrm>
            <a:off x="6011863" y="5516563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雨時長</a:t>
            </a:r>
          </a:p>
        </p:txBody>
      </p:sp>
      <p:sp>
        <p:nvSpPr>
          <p:cNvPr id="4144" name="鋒面雨"/>
          <p:cNvSpPr txBox="1">
            <a:spLocks noChangeArrowheads="1"/>
          </p:cNvSpPr>
          <p:nvPr/>
        </p:nvSpPr>
        <p:spPr bwMode="auto">
          <a:xfrm>
            <a:off x="6584950" y="56324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鋒面雨</a:t>
            </a:r>
          </a:p>
        </p:txBody>
      </p:sp>
      <p:sp>
        <p:nvSpPr>
          <p:cNvPr id="4145" name="迎風坡多雨"/>
          <p:cNvSpPr txBox="1">
            <a:spLocks noChangeArrowheads="1"/>
          </p:cNvSpPr>
          <p:nvPr/>
        </p:nvSpPr>
        <p:spPr bwMode="auto">
          <a:xfrm>
            <a:off x="5867400" y="6021388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迎風坡多雨</a:t>
            </a:r>
          </a:p>
        </p:txBody>
      </p:sp>
      <p:sp>
        <p:nvSpPr>
          <p:cNvPr id="4146" name="地形雨"/>
          <p:cNvSpPr txBox="1">
            <a:spLocks noChangeArrowheads="1"/>
          </p:cNvSpPr>
          <p:nvPr/>
        </p:nvSpPr>
        <p:spPr bwMode="auto">
          <a:xfrm>
            <a:off x="6584950" y="5992813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地形雨</a:t>
            </a:r>
          </a:p>
        </p:txBody>
      </p:sp>
      <p:sp>
        <p:nvSpPr>
          <p:cNvPr id="4147" name="範圍小"/>
          <p:cNvSpPr txBox="1">
            <a:spLocks noChangeArrowheads="1"/>
          </p:cNvSpPr>
          <p:nvPr/>
        </p:nvSpPr>
        <p:spPr bwMode="auto">
          <a:xfrm>
            <a:off x="7578725" y="60642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範圍小</a:t>
            </a:r>
          </a:p>
        </p:txBody>
      </p:sp>
      <p:sp>
        <p:nvSpPr>
          <p:cNvPr id="4148" name="雨勢大"/>
          <p:cNvSpPr txBox="1">
            <a:spLocks noChangeArrowheads="1"/>
          </p:cNvSpPr>
          <p:nvPr/>
        </p:nvSpPr>
        <p:spPr bwMode="auto">
          <a:xfrm>
            <a:off x="7578725" y="58324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雨勢大</a:t>
            </a:r>
          </a:p>
        </p:txBody>
      </p:sp>
      <p:sp>
        <p:nvSpPr>
          <p:cNvPr id="4149" name="雨時短"/>
          <p:cNvSpPr txBox="1">
            <a:spLocks noChangeArrowheads="1"/>
          </p:cNvSpPr>
          <p:nvPr/>
        </p:nvSpPr>
        <p:spPr bwMode="auto">
          <a:xfrm>
            <a:off x="7581900" y="56324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雨時短</a:t>
            </a:r>
          </a:p>
        </p:txBody>
      </p:sp>
      <p:sp>
        <p:nvSpPr>
          <p:cNvPr id="4150" name="對流雨"/>
          <p:cNvSpPr txBox="1">
            <a:spLocks noChangeArrowheads="1"/>
          </p:cNvSpPr>
          <p:nvPr/>
        </p:nvSpPr>
        <p:spPr bwMode="auto">
          <a:xfrm>
            <a:off x="7123113" y="584358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對流雨</a:t>
            </a:r>
          </a:p>
        </p:txBody>
      </p:sp>
      <p:sp>
        <p:nvSpPr>
          <p:cNvPr id="4151" name="毫米(㎜)"/>
          <p:cNvSpPr txBox="1">
            <a:spLocks noChangeArrowheads="1"/>
          </p:cNvSpPr>
          <p:nvPr/>
        </p:nvSpPr>
        <p:spPr bwMode="auto">
          <a:xfrm>
            <a:off x="7596188" y="5416550"/>
            <a:ext cx="558800" cy="214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毫米</a:t>
            </a:r>
            <a:r>
              <a:rPr kumimoji="0" lang="en-US" altLang="zh-TW" sz="1000">
                <a:ea typeface="新細明體" charset="-120"/>
              </a:rPr>
              <a:t>(</a:t>
            </a:r>
            <a:r>
              <a:rPr kumimoji="0" lang="en-US" altLang="zh-TW" sz="1000">
                <a:latin typeface="新細明體" charset="-120"/>
                <a:ea typeface="新細明體" charset="-120"/>
                <a:sym typeface="新細明體" charset="-120"/>
              </a:rPr>
              <a:t>㎜</a:t>
            </a:r>
            <a:r>
              <a:rPr kumimoji="0" lang="en-US" altLang="zh-TW" sz="1000">
                <a:ea typeface="新細明體" charset="-120"/>
              </a:rPr>
              <a:t>)</a:t>
            </a:r>
          </a:p>
        </p:txBody>
      </p:sp>
      <p:sp>
        <p:nvSpPr>
          <p:cNvPr id="4152" name="單位"/>
          <p:cNvSpPr txBox="1">
            <a:spLocks noChangeArrowheads="1"/>
          </p:cNvSpPr>
          <p:nvPr/>
        </p:nvSpPr>
        <p:spPr bwMode="auto">
          <a:xfrm>
            <a:off x="7146925" y="5370513"/>
            <a:ext cx="346075" cy="214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單位</a:t>
            </a:r>
          </a:p>
        </p:txBody>
      </p:sp>
      <p:sp>
        <p:nvSpPr>
          <p:cNvPr id="4153" name="冰雹"/>
          <p:cNvSpPr txBox="1">
            <a:spLocks noChangeArrowheads="1"/>
          </p:cNvSpPr>
          <p:nvPr/>
        </p:nvSpPr>
        <p:spPr bwMode="auto">
          <a:xfrm>
            <a:off x="8437563" y="56626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冰雹</a:t>
            </a:r>
          </a:p>
        </p:txBody>
      </p:sp>
      <p:sp>
        <p:nvSpPr>
          <p:cNvPr id="4154" name="雪"/>
          <p:cNvSpPr txBox="1">
            <a:spLocks noChangeArrowheads="1"/>
          </p:cNvSpPr>
          <p:nvPr/>
        </p:nvSpPr>
        <p:spPr bwMode="auto">
          <a:xfrm>
            <a:off x="8528050" y="5480050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雪</a:t>
            </a:r>
          </a:p>
        </p:txBody>
      </p:sp>
      <p:sp>
        <p:nvSpPr>
          <p:cNvPr id="4155" name="雨"/>
          <p:cNvSpPr txBox="1">
            <a:spLocks noChangeArrowheads="1"/>
          </p:cNvSpPr>
          <p:nvPr/>
        </p:nvSpPr>
        <p:spPr bwMode="auto">
          <a:xfrm>
            <a:off x="8518525" y="5286375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雨</a:t>
            </a:r>
          </a:p>
        </p:txBody>
      </p:sp>
      <p:sp>
        <p:nvSpPr>
          <p:cNvPr id="4156" name="降落地面"/>
          <p:cNvSpPr txBox="1">
            <a:spLocks noChangeArrowheads="1"/>
          </p:cNvSpPr>
          <p:nvPr/>
        </p:nvSpPr>
        <p:spPr bwMode="auto">
          <a:xfrm>
            <a:off x="8293100" y="50847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降落地面</a:t>
            </a:r>
          </a:p>
        </p:txBody>
      </p:sp>
      <p:sp>
        <p:nvSpPr>
          <p:cNvPr id="4157" name="冷卻凝結"/>
          <p:cNvSpPr txBox="1">
            <a:spLocks noChangeArrowheads="1"/>
          </p:cNvSpPr>
          <p:nvPr/>
        </p:nvSpPr>
        <p:spPr bwMode="auto">
          <a:xfrm>
            <a:off x="7667625" y="51577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冷卻凝結</a:t>
            </a:r>
          </a:p>
        </p:txBody>
      </p:sp>
      <p:sp>
        <p:nvSpPr>
          <p:cNvPr id="4158" name="水氣抬升"/>
          <p:cNvSpPr txBox="1">
            <a:spLocks noChangeArrowheads="1"/>
          </p:cNvSpPr>
          <p:nvPr/>
        </p:nvSpPr>
        <p:spPr bwMode="auto">
          <a:xfrm>
            <a:off x="7092950" y="50847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水氣抬升</a:t>
            </a:r>
          </a:p>
        </p:txBody>
      </p:sp>
      <p:sp>
        <p:nvSpPr>
          <p:cNvPr id="4159" name="如何利用…"/>
          <p:cNvSpPr txBox="1">
            <a:spLocks noChangeArrowheads="1"/>
          </p:cNvSpPr>
          <p:nvPr/>
        </p:nvSpPr>
        <p:spPr bwMode="auto">
          <a:xfrm>
            <a:off x="2646363" y="3860800"/>
            <a:ext cx="917575" cy="568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如何利用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天氣圖</a:t>
            </a:r>
            <a:r>
              <a:rPr kumimoji="0" lang="zh-TW" altLang="en-US" sz="1300" b="1">
                <a:ea typeface="新細明體" charset="-120"/>
              </a:rPr>
              <a:t>了解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ea typeface="新細明體" charset="-120"/>
              </a:rPr>
              <a:t>天氣變化</a:t>
            </a:r>
          </a:p>
        </p:txBody>
      </p:sp>
      <p:sp>
        <p:nvSpPr>
          <p:cNvPr id="4160" name="暖鋒"/>
          <p:cNvSpPr txBox="1">
            <a:spLocks noChangeArrowheads="1"/>
          </p:cNvSpPr>
          <p:nvPr/>
        </p:nvSpPr>
        <p:spPr bwMode="auto">
          <a:xfrm>
            <a:off x="3411538" y="611822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暖鋒</a:t>
            </a:r>
          </a:p>
        </p:txBody>
      </p:sp>
      <p:sp>
        <p:nvSpPr>
          <p:cNvPr id="4161" name="臺灣"/>
          <p:cNvSpPr txBox="1">
            <a:spLocks noChangeArrowheads="1"/>
          </p:cNvSpPr>
          <p:nvPr/>
        </p:nvSpPr>
        <p:spPr bwMode="auto">
          <a:xfrm>
            <a:off x="4586288" y="54117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臺灣</a:t>
            </a:r>
          </a:p>
        </p:txBody>
      </p:sp>
      <p:sp>
        <p:nvSpPr>
          <p:cNvPr id="4162" name="春夏梅雨"/>
          <p:cNvSpPr txBox="1">
            <a:spLocks noChangeArrowheads="1"/>
          </p:cNvSpPr>
          <p:nvPr/>
        </p:nvSpPr>
        <p:spPr bwMode="auto">
          <a:xfrm>
            <a:off x="3867150" y="56959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春夏梅雨</a:t>
            </a:r>
          </a:p>
        </p:txBody>
      </p:sp>
      <p:sp>
        <p:nvSpPr>
          <p:cNvPr id="4163" name="滯留鋒"/>
          <p:cNvSpPr txBox="1">
            <a:spLocks noChangeArrowheads="1"/>
          </p:cNvSpPr>
          <p:nvPr/>
        </p:nvSpPr>
        <p:spPr bwMode="auto">
          <a:xfrm>
            <a:off x="3348038" y="563880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滯留鋒</a:t>
            </a:r>
          </a:p>
        </p:txBody>
      </p:sp>
      <p:sp>
        <p:nvSpPr>
          <p:cNvPr id="4164" name="冬季寒流"/>
          <p:cNvSpPr txBox="1">
            <a:spLocks noChangeArrowheads="1"/>
          </p:cNvSpPr>
          <p:nvPr/>
        </p:nvSpPr>
        <p:spPr bwMode="auto">
          <a:xfrm>
            <a:off x="3867150" y="514350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冬季寒流</a:t>
            </a:r>
          </a:p>
        </p:txBody>
      </p:sp>
      <p:sp>
        <p:nvSpPr>
          <p:cNvPr id="4165" name="冷鋒"/>
          <p:cNvSpPr txBox="1">
            <a:spLocks noChangeArrowheads="1"/>
          </p:cNvSpPr>
          <p:nvPr/>
        </p:nvSpPr>
        <p:spPr bwMode="auto">
          <a:xfrm>
            <a:off x="3411538" y="50927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冷鋒</a:t>
            </a:r>
          </a:p>
        </p:txBody>
      </p:sp>
      <p:sp>
        <p:nvSpPr>
          <p:cNvPr id="4166" name="交界處"/>
          <p:cNvSpPr txBox="1">
            <a:spLocks noChangeArrowheads="1"/>
          </p:cNvSpPr>
          <p:nvPr/>
        </p:nvSpPr>
        <p:spPr bwMode="auto">
          <a:xfrm>
            <a:off x="3930650" y="458152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交界處</a:t>
            </a:r>
          </a:p>
        </p:txBody>
      </p:sp>
      <p:sp>
        <p:nvSpPr>
          <p:cNvPr id="4167" name="冷暖空氣"/>
          <p:cNvSpPr txBox="1">
            <a:spLocks noChangeArrowheads="1"/>
          </p:cNvSpPr>
          <p:nvPr/>
        </p:nvSpPr>
        <p:spPr bwMode="auto">
          <a:xfrm>
            <a:off x="3290888" y="46672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冷暖空氣</a:t>
            </a:r>
          </a:p>
        </p:txBody>
      </p:sp>
      <p:sp>
        <p:nvSpPr>
          <p:cNvPr id="4168" name="鋒面"/>
          <p:cNvSpPr txBox="1">
            <a:spLocks noChangeArrowheads="1"/>
          </p:cNvSpPr>
          <p:nvPr/>
        </p:nvSpPr>
        <p:spPr bwMode="auto">
          <a:xfrm>
            <a:off x="2778125" y="5351463"/>
            <a:ext cx="409575" cy="306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鋒面</a:t>
            </a:r>
          </a:p>
        </p:txBody>
      </p:sp>
      <p:sp>
        <p:nvSpPr>
          <p:cNvPr id="4169" name="等壓線"/>
          <p:cNvSpPr txBox="1">
            <a:spLocks noChangeArrowheads="1"/>
          </p:cNvSpPr>
          <p:nvPr/>
        </p:nvSpPr>
        <p:spPr bwMode="auto">
          <a:xfrm>
            <a:off x="2078038" y="5145088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等壓線</a:t>
            </a:r>
          </a:p>
        </p:txBody>
      </p:sp>
      <p:sp>
        <p:nvSpPr>
          <p:cNvPr id="4170" name="L"/>
          <p:cNvSpPr txBox="1">
            <a:spLocks noChangeArrowheads="1"/>
          </p:cNvSpPr>
          <p:nvPr/>
        </p:nvSpPr>
        <p:spPr bwMode="auto">
          <a:xfrm>
            <a:off x="1068388" y="6064250"/>
            <a:ext cx="16192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000">
                <a:ea typeface="新細明體" charset="-120"/>
              </a:rPr>
              <a:t>L</a:t>
            </a:r>
          </a:p>
        </p:txBody>
      </p:sp>
      <p:sp>
        <p:nvSpPr>
          <p:cNvPr id="4171" name="低"/>
          <p:cNvSpPr txBox="1">
            <a:spLocks noChangeArrowheads="1"/>
          </p:cNvSpPr>
          <p:nvPr/>
        </p:nvSpPr>
        <p:spPr bwMode="auto">
          <a:xfrm>
            <a:off x="1614488" y="5992813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低</a:t>
            </a:r>
          </a:p>
        </p:txBody>
      </p:sp>
      <p:sp>
        <p:nvSpPr>
          <p:cNvPr id="4172" name="H"/>
          <p:cNvSpPr txBox="1">
            <a:spLocks noChangeArrowheads="1"/>
          </p:cNvSpPr>
          <p:nvPr/>
        </p:nvSpPr>
        <p:spPr bwMode="auto">
          <a:xfrm>
            <a:off x="1046163" y="5800725"/>
            <a:ext cx="184150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000">
                <a:ea typeface="新細明體" charset="-120"/>
              </a:rPr>
              <a:t>H</a:t>
            </a:r>
          </a:p>
        </p:txBody>
      </p:sp>
      <p:sp>
        <p:nvSpPr>
          <p:cNvPr id="4173" name="高"/>
          <p:cNvSpPr txBox="1">
            <a:spLocks noChangeArrowheads="1"/>
          </p:cNvSpPr>
          <p:nvPr/>
        </p:nvSpPr>
        <p:spPr bwMode="auto">
          <a:xfrm>
            <a:off x="1616075" y="5711825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高</a:t>
            </a:r>
          </a:p>
        </p:txBody>
      </p:sp>
      <p:sp>
        <p:nvSpPr>
          <p:cNvPr id="4174" name="氣壓中心"/>
          <p:cNvSpPr txBox="1">
            <a:spLocks noChangeArrowheads="1"/>
          </p:cNvSpPr>
          <p:nvPr/>
        </p:nvSpPr>
        <p:spPr bwMode="auto">
          <a:xfrm>
            <a:off x="1998663" y="5805488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氣壓中心</a:t>
            </a:r>
          </a:p>
        </p:txBody>
      </p:sp>
      <p:sp>
        <p:nvSpPr>
          <p:cNvPr id="98" name="風速/風力強"/>
          <p:cNvSpPr txBox="1"/>
          <p:nvPr/>
        </p:nvSpPr>
        <p:spPr>
          <a:xfrm>
            <a:off x="714375" y="5489575"/>
            <a:ext cx="762000" cy="244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000" spc="-70"/>
            </a:pPr>
            <a:r>
              <a:rPr kumimoji="0" sz="1000" kern="0" spc="-70">
                <a:latin typeface="新細明體"/>
                <a:ea typeface="新細明體"/>
                <a:cs typeface="新細明體"/>
                <a:sym typeface="新細明體"/>
              </a:rPr>
              <a:t>風速</a:t>
            </a:r>
            <a:r>
              <a:rPr kumimoji="0" sz="1000" kern="0" spc="-7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sz="1000" kern="0" spc="-70">
                <a:latin typeface="新細明體"/>
                <a:ea typeface="新細明體"/>
                <a:cs typeface="新細明體"/>
                <a:sym typeface="新細明體"/>
              </a:rPr>
              <a:t>風力強</a:t>
            </a:r>
          </a:p>
        </p:txBody>
      </p:sp>
      <p:sp>
        <p:nvSpPr>
          <p:cNvPr id="4176" name="氣壓大"/>
          <p:cNvSpPr txBox="1">
            <a:spLocks noChangeArrowheads="1"/>
          </p:cNvSpPr>
          <p:nvPr/>
        </p:nvSpPr>
        <p:spPr bwMode="auto">
          <a:xfrm>
            <a:off x="858838" y="52641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氣壓大</a:t>
            </a:r>
          </a:p>
        </p:txBody>
      </p:sp>
      <p:sp>
        <p:nvSpPr>
          <p:cNvPr id="4177" name="密集"/>
          <p:cNvSpPr txBox="1">
            <a:spLocks noChangeArrowheads="1"/>
          </p:cNvSpPr>
          <p:nvPr/>
        </p:nvSpPr>
        <p:spPr bwMode="auto">
          <a:xfrm>
            <a:off x="1633538" y="53736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密集</a:t>
            </a:r>
          </a:p>
        </p:txBody>
      </p:sp>
      <p:sp>
        <p:nvSpPr>
          <p:cNvPr id="4178" name="相同連線"/>
          <p:cNvSpPr txBox="1">
            <a:spLocks noChangeArrowheads="1"/>
          </p:cNvSpPr>
          <p:nvPr/>
        </p:nvSpPr>
        <p:spPr bwMode="auto">
          <a:xfrm>
            <a:off x="795338" y="504190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相同連線</a:t>
            </a:r>
          </a:p>
        </p:txBody>
      </p:sp>
      <p:sp>
        <p:nvSpPr>
          <p:cNvPr id="4179" name="氣壓數值"/>
          <p:cNvSpPr txBox="1">
            <a:spLocks noChangeArrowheads="1"/>
          </p:cNvSpPr>
          <p:nvPr/>
        </p:nvSpPr>
        <p:spPr bwMode="auto">
          <a:xfrm>
            <a:off x="1403350" y="49847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氣壓數值</a:t>
            </a:r>
          </a:p>
        </p:txBody>
      </p:sp>
      <p:sp>
        <p:nvSpPr>
          <p:cNvPr id="4180" name="如何說明…"/>
          <p:cNvSpPr txBox="1">
            <a:spLocks noChangeArrowheads="1"/>
          </p:cNvSpPr>
          <p:nvPr/>
        </p:nvSpPr>
        <p:spPr bwMode="auto">
          <a:xfrm>
            <a:off x="2667000" y="1420813"/>
            <a:ext cx="752475" cy="568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如何說明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臺灣的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氣候特色</a:t>
            </a:r>
          </a:p>
        </p:txBody>
      </p:sp>
      <p:sp>
        <p:nvSpPr>
          <p:cNvPr id="4181" name="季風"/>
          <p:cNvSpPr txBox="1">
            <a:spLocks noChangeArrowheads="1"/>
          </p:cNvSpPr>
          <p:nvPr/>
        </p:nvSpPr>
        <p:spPr bwMode="auto">
          <a:xfrm>
            <a:off x="828675" y="12398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季風</a:t>
            </a:r>
          </a:p>
        </p:txBody>
      </p:sp>
      <p:sp>
        <p:nvSpPr>
          <p:cNvPr id="4182" name="地形"/>
          <p:cNvSpPr txBox="1">
            <a:spLocks noChangeArrowheads="1"/>
          </p:cNvSpPr>
          <p:nvPr/>
        </p:nvSpPr>
        <p:spPr bwMode="auto">
          <a:xfrm>
            <a:off x="1273175" y="131286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4183" name="緯度"/>
          <p:cNvSpPr txBox="1">
            <a:spLocks noChangeArrowheads="1"/>
          </p:cNvSpPr>
          <p:nvPr/>
        </p:nvSpPr>
        <p:spPr bwMode="auto">
          <a:xfrm>
            <a:off x="1633538" y="12398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4184" name="影響因素"/>
          <p:cNvSpPr txBox="1">
            <a:spLocks noChangeArrowheads="1"/>
          </p:cNvSpPr>
          <p:nvPr/>
        </p:nvSpPr>
        <p:spPr bwMode="auto">
          <a:xfrm>
            <a:off x="1943100" y="1138238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影響因素</a:t>
            </a:r>
          </a:p>
        </p:txBody>
      </p:sp>
      <p:sp>
        <p:nvSpPr>
          <p:cNvPr id="4185" name="西伯利亞"/>
          <p:cNvSpPr txBox="1">
            <a:spLocks noChangeArrowheads="1"/>
          </p:cNvSpPr>
          <p:nvPr/>
        </p:nvSpPr>
        <p:spPr bwMode="auto">
          <a:xfrm>
            <a:off x="442913" y="9080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西伯利亞</a:t>
            </a:r>
          </a:p>
        </p:txBody>
      </p:sp>
      <p:sp>
        <p:nvSpPr>
          <p:cNvPr id="4186" name="大陸性高氣壓"/>
          <p:cNvSpPr txBox="1">
            <a:spLocks noChangeArrowheads="1"/>
          </p:cNvSpPr>
          <p:nvPr/>
        </p:nvSpPr>
        <p:spPr bwMode="auto">
          <a:xfrm>
            <a:off x="981075" y="963613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大陸性高氣壓</a:t>
            </a:r>
          </a:p>
        </p:txBody>
      </p:sp>
      <p:sp>
        <p:nvSpPr>
          <p:cNvPr id="4187" name="冬"/>
          <p:cNvSpPr txBox="1">
            <a:spLocks noChangeArrowheads="1"/>
          </p:cNvSpPr>
          <p:nvPr/>
        </p:nvSpPr>
        <p:spPr bwMode="auto">
          <a:xfrm>
            <a:off x="1831975" y="931863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4188" name="太平洋"/>
          <p:cNvSpPr txBox="1">
            <a:spLocks noChangeArrowheads="1"/>
          </p:cNvSpPr>
          <p:nvPr/>
        </p:nvSpPr>
        <p:spPr bwMode="auto">
          <a:xfrm>
            <a:off x="527050" y="60960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太平洋</a:t>
            </a:r>
          </a:p>
        </p:txBody>
      </p:sp>
      <p:sp>
        <p:nvSpPr>
          <p:cNvPr id="4189" name="海洋性高氣壓"/>
          <p:cNvSpPr txBox="1">
            <a:spLocks noChangeArrowheads="1"/>
          </p:cNvSpPr>
          <p:nvPr/>
        </p:nvSpPr>
        <p:spPr bwMode="auto">
          <a:xfrm>
            <a:off x="987425" y="663575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海洋性高氣壓</a:t>
            </a:r>
          </a:p>
        </p:txBody>
      </p:sp>
      <p:sp>
        <p:nvSpPr>
          <p:cNvPr id="4190" name="夏"/>
          <p:cNvSpPr txBox="1">
            <a:spLocks noChangeArrowheads="1"/>
          </p:cNvSpPr>
          <p:nvPr/>
        </p:nvSpPr>
        <p:spPr bwMode="auto">
          <a:xfrm>
            <a:off x="1822450" y="592138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4191" name="季風亞洲"/>
          <p:cNvSpPr txBox="1">
            <a:spLocks noChangeArrowheads="1"/>
          </p:cNvSpPr>
          <p:nvPr/>
        </p:nvSpPr>
        <p:spPr bwMode="auto">
          <a:xfrm>
            <a:off x="2051050" y="777875"/>
            <a:ext cx="7016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季風亞洲</a:t>
            </a:r>
          </a:p>
        </p:txBody>
      </p:sp>
      <p:sp>
        <p:nvSpPr>
          <p:cNvPr id="4192" name="山地＜平地"/>
          <p:cNvSpPr txBox="1">
            <a:spLocks noChangeArrowheads="1"/>
          </p:cNvSpPr>
          <p:nvPr/>
        </p:nvSpPr>
        <p:spPr bwMode="auto">
          <a:xfrm>
            <a:off x="827088" y="2032000"/>
            <a:ext cx="760412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山地＜平地 </a:t>
            </a:r>
          </a:p>
        </p:txBody>
      </p:sp>
      <p:sp>
        <p:nvSpPr>
          <p:cNvPr id="4193" name="地形"/>
          <p:cNvSpPr txBox="1">
            <a:spLocks noChangeArrowheads="1"/>
          </p:cNvSpPr>
          <p:nvPr/>
        </p:nvSpPr>
        <p:spPr bwMode="auto">
          <a:xfrm>
            <a:off x="1633538" y="196056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4194" name="北＜南"/>
          <p:cNvSpPr txBox="1">
            <a:spLocks noChangeArrowheads="1"/>
          </p:cNvSpPr>
          <p:nvPr/>
        </p:nvSpPr>
        <p:spPr bwMode="auto">
          <a:xfrm>
            <a:off x="785813" y="1744663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北＜南</a:t>
            </a:r>
          </a:p>
        </p:txBody>
      </p:sp>
      <p:sp>
        <p:nvSpPr>
          <p:cNvPr id="4195" name="冬"/>
          <p:cNvSpPr txBox="1">
            <a:spLocks noChangeArrowheads="1"/>
          </p:cNvSpPr>
          <p:nvPr/>
        </p:nvSpPr>
        <p:spPr bwMode="auto">
          <a:xfrm>
            <a:off x="1328738" y="1816100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4196" name="高溫"/>
          <p:cNvSpPr txBox="1">
            <a:spLocks noChangeArrowheads="1"/>
          </p:cNvSpPr>
          <p:nvPr/>
        </p:nvSpPr>
        <p:spPr bwMode="auto">
          <a:xfrm>
            <a:off x="841375" y="152876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高溫</a:t>
            </a:r>
          </a:p>
        </p:txBody>
      </p:sp>
      <p:sp>
        <p:nvSpPr>
          <p:cNvPr id="4197" name="夏"/>
          <p:cNvSpPr txBox="1">
            <a:spLocks noChangeArrowheads="1"/>
          </p:cNvSpPr>
          <p:nvPr/>
        </p:nvSpPr>
        <p:spPr bwMode="auto">
          <a:xfrm>
            <a:off x="1328738" y="1557338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4198" name="緯度"/>
          <p:cNvSpPr txBox="1">
            <a:spLocks noChangeArrowheads="1"/>
          </p:cNvSpPr>
          <p:nvPr/>
        </p:nvSpPr>
        <p:spPr bwMode="auto">
          <a:xfrm>
            <a:off x="1633538" y="17002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4199" name="氣溫"/>
          <p:cNvSpPr txBox="1">
            <a:spLocks noChangeArrowheads="1"/>
          </p:cNvSpPr>
          <p:nvPr/>
        </p:nvSpPr>
        <p:spPr bwMode="auto">
          <a:xfrm>
            <a:off x="2124075" y="178593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4200" name="山地 ＞平地"/>
          <p:cNvSpPr txBox="1">
            <a:spLocks noChangeArrowheads="1"/>
          </p:cNvSpPr>
          <p:nvPr/>
        </p:nvSpPr>
        <p:spPr bwMode="auto">
          <a:xfrm>
            <a:off x="425450" y="3752850"/>
            <a:ext cx="762000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山地 ＞平地</a:t>
            </a:r>
          </a:p>
        </p:txBody>
      </p:sp>
      <p:sp>
        <p:nvSpPr>
          <p:cNvPr id="4201" name="夏冬"/>
          <p:cNvSpPr txBox="1">
            <a:spLocks noChangeArrowheads="1"/>
          </p:cNvSpPr>
          <p:nvPr/>
        </p:nvSpPr>
        <p:spPr bwMode="auto">
          <a:xfrm>
            <a:off x="1201738" y="3708400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夏冬</a:t>
            </a:r>
          </a:p>
        </p:txBody>
      </p:sp>
      <p:sp>
        <p:nvSpPr>
          <p:cNvPr id="4202" name="地形"/>
          <p:cNvSpPr txBox="1">
            <a:spLocks noChangeArrowheads="1"/>
          </p:cNvSpPr>
          <p:nvPr/>
        </p:nvSpPr>
        <p:spPr bwMode="auto">
          <a:xfrm>
            <a:off x="1633538" y="3648075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4203" name="北部"/>
          <p:cNvSpPr txBox="1">
            <a:spLocks noChangeArrowheads="1"/>
          </p:cNvSpPr>
          <p:nvPr/>
        </p:nvSpPr>
        <p:spPr bwMode="auto">
          <a:xfrm>
            <a:off x="274638" y="351948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4204" name="東北部"/>
          <p:cNvSpPr txBox="1">
            <a:spLocks noChangeArrowheads="1"/>
          </p:cNvSpPr>
          <p:nvPr/>
        </p:nvSpPr>
        <p:spPr bwMode="auto">
          <a:xfrm>
            <a:off x="211138" y="3287713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東北部</a:t>
            </a:r>
          </a:p>
        </p:txBody>
      </p:sp>
      <p:sp>
        <p:nvSpPr>
          <p:cNvPr id="4205" name="東北季風"/>
          <p:cNvSpPr txBox="1">
            <a:spLocks noChangeArrowheads="1"/>
          </p:cNvSpPr>
          <p:nvPr/>
        </p:nvSpPr>
        <p:spPr bwMode="auto">
          <a:xfrm>
            <a:off x="688975" y="34115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東北季風</a:t>
            </a:r>
          </a:p>
        </p:txBody>
      </p:sp>
      <p:sp>
        <p:nvSpPr>
          <p:cNvPr id="4206" name="冬"/>
          <p:cNvSpPr txBox="1">
            <a:spLocks noChangeArrowheads="1"/>
          </p:cNvSpPr>
          <p:nvPr/>
        </p:nvSpPr>
        <p:spPr bwMode="auto">
          <a:xfrm>
            <a:off x="1290638" y="3468688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4207" name="其山區"/>
          <p:cNvSpPr txBox="1">
            <a:spLocks noChangeArrowheads="1"/>
          </p:cNvSpPr>
          <p:nvPr/>
        </p:nvSpPr>
        <p:spPr bwMode="auto">
          <a:xfrm>
            <a:off x="249238" y="306863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其山區</a:t>
            </a:r>
          </a:p>
        </p:txBody>
      </p:sp>
      <p:sp>
        <p:nvSpPr>
          <p:cNvPr id="4208" name="西南部"/>
          <p:cNvSpPr txBox="1">
            <a:spLocks noChangeArrowheads="1"/>
          </p:cNvSpPr>
          <p:nvPr/>
        </p:nvSpPr>
        <p:spPr bwMode="auto">
          <a:xfrm>
            <a:off x="249238" y="281940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西南部</a:t>
            </a:r>
          </a:p>
        </p:txBody>
      </p:sp>
      <p:sp>
        <p:nvSpPr>
          <p:cNvPr id="4209" name="西南季風"/>
          <p:cNvSpPr txBox="1">
            <a:spLocks noChangeArrowheads="1"/>
          </p:cNvSpPr>
          <p:nvPr/>
        </p:nvSpPr>
        <p:spPr bwMode="auto">
          <a:xfrm>
            <a:off x="708025" y="295751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西南季風</a:t>
            </a:r>
          </a:p>
        </p:txBody>
      </p:sp>
      <p:sp>
        <p:nvSpPr>
          <p:cNvPr id="4210" name="夏"/>
          <p:cNvSpPr txBox="1">
            <a:spLocks noChangeArrowheads="1"/>
          </p:cNvSpPr>
          <p:nvPr/>
        </p:nvSpPr>
        <p:spPr bwMode="auto">
          <a:xfrm>
            <a:off x="1290638" y="2890838"/>
            <a:ext cx="219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4211" name="季風"/>
          <p:cNvSpPr txBox="1">
            <a:spLocks noChangeArrowheads="1"/>
          </p:cNvSpPr>
          <p:nvPr/>
        </p:nvSpPr>
        <p:spPr bwMode="auto">
          <a:xfrm>
            <a:off x="1633538" y="31956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季風</a:t>
            </a:r>
          </a:p>
        </p:txBody>
      </p:sp>
      <p:sp>
        <p:nvSpPr>
          <p:cNvPr id="4212" name="夏雨冬乾"/>
          <p:cNvSpPr txBox="1">
            <a:spLocks noChangeArrowheads="1"/>
          </p:cNvSpPr>
          <p:nvPr/>
        </p:nvSpPr>
        <p:spPr bwMode="auto">
          <a:xfrm>
            <a:off x="852488" y="256540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夏雨冬乾</a:t>
            </a:r>
          </a:p>
        </p:txBody>
      </p:sp>
      <p:sp>
        <p:nvSpPr>
          <p:cNvPr id="4213" name="其餘地區"/>
          <p:cNvSpPr txBox="1">
            <a:spLocks noChangeArrowheads="1"/>
          </p:cNvSpPr>
          <p:nvPr/>
        </p:nvSpPr>
        <p:spPr bwMode="auto">
          <a:xfrm>
            <a:off x="1492250" y="26177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其餘地區</a:t>
            </a:r>
          </a:p>
        </p:txBody>
      </p:sp>
      <p:sp>
        <p:nvSpPr>
          <p:cNvPr id="4214" name="無明顯乾季"/>
          <p:cNvSpPr txBox="1">
            <a:spLocks noChangeArrowheads="1"/>
          </p:cNvSpPr>
          <p:nvPr/>
        </p:nvSpPr>
        <p:spPr bwMode="auto">
          <a:xfrm>
            <a:off x="827088" y="2311400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cs typeface="Arial" charset="0"/>
              </a:rPr>
              <a:t>無明顯乾季</a:t>
            </a:r>
          </a:p>
        </p:txBody>
      </p:sp>
      <p:sp>
        <p:nvSpPr>
          <p:cNvPr id="4215" name="北部"/>
          <p:cNvSpPr txBox="1">
            <a:spLocks noChangeArrowheads="1"/>
          </p:cNvSpPr>
          <p:nvPr/>
        </p:nvSpPr>
        <p:spPr bwMode="auto">
          <a:xfrm>
            <a:off x="1643063" y="229711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4216" name="雨量"/>
          <p:cNvSpPr txBox="1">
            <a:spLocks noChangeArrowheads="1"/>
          </p:cNvSpPr>
          <p:nvPr/>
        </p:nvSpPr>
        <p:spPr bwMode="auto">
          <a:xfrm>
            <a:off x="2159000" y="28082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雨量</a:t>
            </a:r>
          </a:p>
        </p:txBody>
      </p:sp>
      <p:sp>
        <p:nvSpPr>
          <p:cNvPr id="4217" name="中央氣象局"/>
          <p:cNvSpPr txBox="1">
            <a:spLocks noChangeArrowheads="1"/>
          </p:cNvSpPr>
          <p:nvPr/>
        </p:nvSpPr>
        <p:spPr bwMode="auto">
          <a:xfrm>
            <a:off x="2078038" y="4383088"/>
            <a:ext cx="549275" cy="457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中央</a:t>
            </a:r>
          </a:p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氣象局</a:t>
            </a:r>
          </a:p>
        </p:txBody>
      </p:sp>
      <p:sp>
        <p:nvSpPr>
          <p:cNvPr id="4218" name="氣象…"/>
          <p:cNvSpPr txBox="1">
            <a:spLocks noChangeArrowheads="1"/>
          </p:cNvSpPr>
          <p:nvPr/>
        </p:nvSpPr>
        <p:spPr bwMode="auto">
          <a:xfrm>
            <a:off x="1403350" y="4508500"/>
            <a:ext cx="600075" cy="365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氣象</a:t>
            </a:r>
          </a:p>
          <a:p>
            <a:pPr hangingPunct="0">
              <a:lnSpc>
                <a:spcPct val="9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觀測資料</a:t>
            </a:r>
          </a:p>
        </p:txBody>
      </p:sp>
      <p:sp>
        <p:nvSpPr>
          <p:cNvPr id="4219" name="衛星雲圖"/>
          <p:cNvSpPr txBox="1">
            <a:spLocks noChangeArrowheads="1"/>
          </p:cNvSpPr>
          <p:nvPr/>
        </p:nvSpPr>
        <p:spPr bwMode="auto">
          <a:xfrm>
            <a:off x="755650" y="45037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衛星雲圖</a:t>
            </a:r>
          </a:p>
        </p:txBody>
      </p:sp>
      <p:sp>
        <p:nvSpPr>
          <p:cNvPr id="4220" name="相關資料"/>
          <p:cNvSpPr txBox="1">
            <a:spLocks noChangeArrowheads="1"/>
          </p:cNvSpPr>
          <p:nvPr/>
        </p:nvSpPr>
        <p:spPr bwMode="auto">
          <a:xfrm>
            <a:off x="768350" y="4740275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相關資料</a:t>
            </a:r>
          </a:p>
        </p:txBody>
      </p:sp>
      <p:sp>
        <p:nvSpPr>
          <p:cNvPr id="4221" name="天氣與氣候…"/>
          <p:cNvSpPr txBox="1">
            <a:spLocks noChangeArrowheads="1"/>
          </p:cNvSpPr>
          <p:nvPr/>
        </p:nvSpPr>
        <p:spPr bwMode="auto">
          <a:xfrm>
            <a:off x="5907088" y="787400"/>
            <a:ext cx="7524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天氣與氣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候一樣嗎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10-02.jpg" descr="10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0"/>
            <a:ext cx="6659563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314" name="如何說明…"/>
          <p:cNvSpPr txBox="1">
            <a:spLocks noChangeArrowheads="1"/>
          </p:cNvSpPr>
          <p:nvPr/>
        </p:nvSpPr>
        <p:spPr bwMode="auto">
          <a:xfrm>
            <a:off x="6264275" y="1773238"/>
            <a:ext cx="1260475" cy="935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300" b="1">
                <a:latin typeface="新細明體" charset="-120"/>
                <a:ea typeface="新細明體" charset="-120"/>
                <a:sym typeface="新細明體" charset="-120"/>
              </a:rPr>
              <a:t>如何說明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300" b="1">
                <a:latin typeface="新細明體" charset="-120"/>
                <a:ea typeface="新細明體" charset="-120"/>
                <a:sym typeface="新細明體" charset="-120"/>
              </a:rPr>
              <a:t>臺灣的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300" b="1">
                <a:latin typeface="新細明體" charset="-120"/>
                <a:ea typeface="新細明體" charset="-120"/>
                <a:sym typeface="新細明體" charset="-120"/>
              </a:rPr>
              <a:t>氣候特色</a:t>
            </a:r>
          </a:p>
        </p:txBody>
      </p:sp>
      <p:sp>
        <p:nvSpPr>
          <p:cNvPr id="13315" name="季風"/>
          <p:cNvSpPr txBox="1">
            <a:spLocks noChangeArrowheads="1"/>
          </p:cNvSpPr>
          <p:nvPr/>
        </p:nvSpPr>
        <p:spPr bwMode="auto">
          <a:xfrm>
            <a:off x="2865438" y="1538288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季風</a:t>
            </a:r>
          </a:p>
        </p:txBody>
      </p:sp>
      <p:sp>
        <p:nvSpPr>
          <p:cNvPr id="13316" name="地形"/>
          <p:cNvSpPr txBox="1">
            <a:spLocks noChangeArrowheads="1"/>
          </p:cNvSpPr>
          <p:nvPr/>
        </p:nvSpPr>
        <p:spPr bwMode="auto">
          <a:xfrm>
            <a:off x="3578225" y="1693863"/>
            <a:ext cx="5492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3317" name="緯度"/>
          <p:cNvSpPr txBox="1">
            <a:spLocks noChangeArrowheads="1"/>
          </p:cNvSpPr>
          <p:nvPr/>
        </p:nvSpPr>
        <p:spPr bwMode="auto">
          <a:xfrm>
            <a:off x="4470400" y="1558925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13318" name="影響因素"/>
          <p:cNvSpPr txBox="1">
            <a:spLocks noChangeArrowheads="1"/>
          </p:cNvSpPr>
          <p:nvPr/>
        </p:nvSpPr>
        <p:spPr bwMode="auto">
          <a:xfrm>
            <a:off x="5183188" y="1382713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影響因素</a:t>
            </a:r>
          </a:p>
        </p:txBody>
      </p:sp>
      <p:sp>
        <p:nvSpPr>
          <p:cNvPr id="13319" name="西伯利亞"/>
          <p:cNvSpPr txBox="1">
            <a:spLocks noChangeArrowheads="1"/>
          </p:cNvSpPr>
          <p:nvPr/>
        </p:nvSpPr>
        <p:spPr bwMode="auto">
          <a:xfrm>
            <a:off x="2170113" y="949325"/>
            <a:ext cx="10175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西伯利亞</a:t>
            </a:r>
          </a:p>
        </p:txBody>
      </p:sp>
      <p:sp>
        <p:nvSpPr>
          <p:cNvPr id="13320" name="大陸性高氣壓"/>
          <p:cNvSpPr txBox="1">
            <a:spLocks noChangeArrowheads="1"/>
          </p:cNvSpPr>
          <p:nvPr/>
        </p:nvSpPr>
        <p:spPr bwMode="auto">
          <a:xfrm>
            <a:off x="3176588" y="1035050"/>
            <a:ext cx="1365250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大陸性高氣壓</a:t>
            </a:r>
          </a:p>
        </p:txBody>
      </p:sp>
      <p:sp>
        <p:nvSpPr>
          <p:cNvPr id="13321" name="冬"/>
          <p:cNvSpPr txBox="1">
            <a:spLocks noChangeArrowheads="1"/>
          </p:cNvSpPr>
          <p:nvPr/>
        </p:nvSpPr>
        <p:spPr bwMode="auto">
          <a:xfrm>
            <a:off x="4746625" y="912813"/>
            <a:ext cx="3206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13322" name="太平洋"/>
          <p:cNvSpPr txBox="1">
            <a:spLocks noChangeArrowheads="1"/>
          </p:cNvSpPr>
          <p:nvPr/>
        </p:nvSpPr>
        <p:spPr bwMode="auto">
          <a:xfrm>
            <a:off x="2259013" y="342900"/>
            <a:ext cx="788987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太平洋</a:t>
            </a:r>
          </a:p>
        </p:txBody>
      </p:sp>
      <p:sp>
        <p:nvSpPr>
          <p:cNvPr id="13323" name="海洋性高氣壓"/>
          <p:cNvSpPr txBox="1">
            <a:spLocks noChangeArrowheads="1"/>
          </p:cNvSpPr>
          <p:nvPr/>
        </p:nvSpPr>
        <p:spPr bwMode="auto">
          <a:xfrm>
            <a:off x="3138488" y="466725"/>
            <a:ext cx="1338262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海洋性高氣壓</a:t>
            </a:r>
          </a:p>
        </p:txBody>
      </p:sp>
      <p:sp>
        <p:nvSpPr>
          <p:cNvPr id="13324" name="夏"/>
          <p:cNvSpPr txBox="1">
            <a:spLocks noChangeArrowheads="1"/>
          </p:cNvSpPr>
          <p:nvPr/>
        </p:nvSpPr>
        <p:spPr bwMode="auto">
          <a:xfrm>
            <a:off x="4746625" y="339725"/>
            <a:ext cx="3206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13325" name="季風亞洲"/>
          <p:cNvSpPr txBox="1">
            <a:spLocks noChangeArrowheads="1"/>
          </p:cNvSpPr>
          <p:nvPr/>
        </p:nvSpPr>
        <p:spPr bwMode="auto">
          <a:xfrm>
            <a:off x="5184775" y="758825"/>
            <a:ext cx="10064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季風亞洲</a:t>
            </a:r>
          </a:p>
        </p:txBody>
      </p:sp>
      <p:sp>
        <p:nvSpPr>
          <p:cNvPr id="13326" name="山地＜平地"/>
          <p:cNvSpPr txBox="1">
            <a:spLocks noChangeArrowheads="1"/>
          </p:cNvSpPr>
          <p:nvPr/>
        </p:nvSpPr>
        <p:spPr bwMode="auto">
          <a:xfrm>
            <a:off x="2762250" y="2979738"/>
            <a:ext cx="13112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山地＜平地 </a:t>
            </a:r>
          </a:p>
        </p:txBody>
      </p:sp>
      <p:sp>
        <p:nvSpPr>
          <p:cNvPr id="13327" name="地形"/>
          <p:cNvSpPr txBox="1">
            <a:spLocks noChangeArrowheads="1"/>
          </p:cNvSpPr>
          <p:nvPr/>
        </p:nvSpPr>
        <p:spPr bwMode="auto">
          <a:xfrm>
            <a:off x="4356100" y="2863850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3328" name="北＜南"/>
          <p:cNvSpPr txBox="1">
            <a:spLocks noChangeArrowheads="1"/>
          </p:cNvSpPr>
          <p:nvPr/>
        </p:nvSpPr>
        <p:spPr bwMode="auto">
          <a:xfrm>
            <a:off x="2776538" y="2470150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北＜南</a:t>
            </a:r>
          </a:p>
        </p:txBody>
      </p:sp>
      <p:sp>
        <p:nvSpPr>
          <p:cNvPr id="13329" name="冬"/>
          <p:cNvSpPr txBox="1">
            <a:spLocks noChangeArrowheads="1"/>
          </p:cNvSpPr>
          <p:nvPr/>
        </p:nvSpPr>
        <p:spPr bwMode="auto">
          <a:xfrm>
            <a:off x="3708400" y="2565400"/>
            <a:ext cx="3206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13330" name="高溫"/>
          <p:cNvSpPr txBox="1">
            <a:spLocks noChangeArrowheads="1"/>
          </p:cNvSpPr>
          <p:nvPr/>
        </p:nvSpPr>
        <p:spPr bwMode="auto">
          <a:xfrm>
            <a:off x="2865438" y="2025650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高溫</a:t>
            </a:r>
          </a:p>
        </p:txBody>
      </p:sp>
      <p:sp>
        <p:nvSpPr>
          <p:cNvPr id="13331" name="夏"/>
          <p:cNvSpPr txBox="1">
            <a:spLocks noChangeArrowheads="1"/>
          </p:cNvSpPr>
          <p:nvPr/>
        </p:nvSpPr>
        <p:spPr bwMode="auto">
          <a:xfrm>
            <a:off x="3708400" y="2139950"/>
            <a:ext cx="3206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13332" name="緯度"/>
          <p:cNvSpPr txBox="1">
            <a:spLocks noChangeArrowheads="1"/>
          </p:cNvSpPr>
          <p:nvPr/>
        </p:nvSpPr>
        <p:spPr bwMode="auto">
          <a:xfrm>
            <a:off x="4356100" y="2349500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13333" name="氣溫"/>
          <p:cNvSpPr txBox="1">
            <a:spLocks noChangeArrowheads="1"/>
          </p:cNvSpPr>
          <p:nvPr/>
        </p:nvSpPr>
        <p:spPr bwMode="auto">
          <a:xfrm>
            <a:off x="5389563" y="2593975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13334" name="山地 ＞平地"/>
          <p:cNvSpPr txBox="1">
            <a:spLocks noChangeArrowheads="1"/>
          </p:cNvSpPr>
          <p:nvPr/>
        </p:nvSpPr>
        <p:spPr bwMode="auto">
          <a:xfrm>
            <a:off x="2125663" y="6097588"/>
            <a:ext cx="1293812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山地 ＞平地</a:t>
            </a:r>
          </a:p>
        </p:txBody>
      </p:sp>
      <p:sp>
        <p:nvSpPr>
          <p:cNvPr id="13335" name="夏冬"/>
          <p:cNvSpPr txBox="1">
            <a:spLocks noChangeArrowheads="1"/>
          </p:cNvSpPr>
          <p:nvPr/>
        </p:nvSpPr>
        <p:spPr bwMode="auto">
          <a:xfrm>
            <a:off x="3492500" y="6042025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夏冬</a:t>
            </a:r>
          </a:p>
        </p:txBody>
      </p:sp>
      <p:sp>
        <p:nvSpPr>
          <p:cNvPr id="13336" name="地形"/>
          <p:cNvSpPr txBox="1">
            <a:spLocks noChangeArrowheads="1"/>
          </p:cNvSpPr>
          <p:nvPr/>
        </p:nvSpPr>
        <p:spPr bwMode="auto">
          <a:xfrm>
            <a:off x="4297363" y="5932488"/>
            <a:ext cx="5492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3337" name="北部"/>
          <p:cNvSpPr txBox="1">
            <a:spLocks noChangeArrowheads="1"/>
          </p:cNvSpPr>
          <p:nvPr/>
        </p:nvSpPr>
        <p:spPr bwMode="auto">
          <a:xfrm>
            <a:off x="1809750" y="5683250"/>
            <a:ext cx="5619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13338" name="東北部"/>
          <p:cNvSpPr txBox="1">
            <a:spLocks noChangeArrowheads="1"/>
          </p:cNvSpPr>
          <p:nvPr/>
        </p:nvSpPr>
        <p:spPr bwMode="auto">
          <a:xfrm>
            <a:off x="1735138" y="5280025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東北部</a:t>
            </a:r>
          </a:p>
        </p:txBody>
      </p:sp>
      <p:sp>
        <p:nvSpPr>
          <p:cNvPr id="13339" name="東北季風"/>
          <p:cNvSpPr txBox="1">
            <a:spLocks noChangeArrowheads="1"/>
          </p:cNvSpPr>
          <p:nvPr/>
        </p:nvSpPr>
        <p:spPr bwMode="auto">
          <a:xfrm>
            <a:off x="2574925" y="5492750"/>
            <a:ext cx="990600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東北季風</a:t>
            </a:r>
          </a:p>
        </p:txBody>
      </p:sp>
      <p:sp>
        <p:nvSpPr>
          <p:cNvPr id="13340" name="冬"/>
          <p:cNvSpPr txBox="1">
            <a:spLocks noChangeArrowheads="1"/>
          </p:cNvSpPr>
          <p:nvPr/>
        </p:nvSpPr>
        <p:spPr bwMode="auto">
          <a:xfrm>
            <a:off x="3616325" y="5619750"/>
            <a:ext cx="331788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13341" name="其山區"/>
          <p:cNvSpPr txBox="1">
            <a:spLocks noChangeArrowheads="1"/>
          </p:cNvSpPr>
          <p:nvPr/>
        </p:nvSpPr>
        <p:spPr bwMode="auto">
          <a:xfrm>
            <a:off x="1709738" y="4892675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其山區</a:t>
            </a:r>
          </a:p>
        </p:txBody>
      </p:sp>
      <p:sp>
        <p:nvSpPr>
          <p:cNvPr id="13342" name="西南部"/>
          <p:cNvSpPr txBox="1">
            <a:spLocks noChangeArrowheads="1"/>
          </p:cNvSpPr>
          <p:nvPr/>
        </p:nvSpPr>
        <p:spPr bwMode="auto">
          <a:xfrm>
            <a:off x="1695450" y="4456113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西南部</a:t>
            </a:r>
          </a:p>
        </p:txBody>
      </p:sp>
      <p:sp>
        <p:nvSpPr>
          <p:cNvPr id="13343" name="西南季風"/>
          <p:cNvSpPr txBox="1">
            <a:spLocks noChangeArrowheads="1"/>
          </p:cNvSpPr>
          <p:nvPr/>
        </p:nvSpPr>
        <p:spPr bwMode="auto">
          <a:xfrm>
            <a:off x="2573338" y="4689475"/>
            <a:ext cx="10064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西南季風</a:t>
            </a:r>
          </a:p>
        </p:txBody>
      </p:sp>
      <p:sp>
        <p:nvSpPr>
          <p:cNvPr id="13344" name="夏"/>
          <p:cNvSpPr txBox="1">
            <a:spLocks noChangeArrowheads="1"/>
          </p:cNvSpPr>
          <p:nvPr/>
        </p:nvSpPr>
        <p:spPr bwMode="auto">
          <a:xfrm>
            <a:off x="3578225" y="4572000"/>
            <a:ext cx="331788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13345" name="季風"/>
          <p:cNvSpPr txBox="1">
            <a:spLocks noChangeArrowheads="1"/>
          </p:cNvSpPr>
          <p:nvPr/>
        </p:nvSpPr>
        <p:spPr bwMode="auto">
          <a:xfrm>
            <a:off x="4284663" y="5094288"/>
            <a:ext cx="5492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季風</a:t>
            </a:r>
          </a:p>
        </p:txBody>
      </p:sp>
      <p:sp>
        <p:nvSpPr>
          <p:cNvPr id="13346" name="夏雨冬乾"/>
          <p:cNvSpPr txBox="1">
            <a:spLocks noChangeArrowheads="1"/>
          </p:cNvSpPr>
          <p:nvPr/>
        </p:nvSpPr>
        <p:spPr bwMode="auto">
          <a:xfrm>
            <a:off x="2870200" y="3956050"/>
            <a:ext cx="10191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夏雨冬乾</a:t>
            </a:r>
          </a:p>
        </p:txBody>
      </p:sp>
      <p:sp>
        <p:nvSpPr>
          <p:cNvPr id="13347" name="其餘地區"/>
          <p:cNvSpPr txBox="1">
            <a:spLocks noChangeArrowheads="1"/>
          </p:cNvSpPr>
          <p:nvPr/>
        </p:nvSpPr>
        <p:spPr bwMode="auto">
          <a:xfrm>
            <a:off x="4067175" y="4043363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其餘地區</a:t>
            </a:r>
          </a:p>
        </p:txBody>
      </p:sp>
      <p:sp>
        <p:nvSpPr>
          <p:cNvPr id="13348" name="無明顯乾季"/>
          <p:cNvSpPr txBox="1">
            <a:spLocks noChangeArrowheads="1"/>
          </p:cNvSpPr>
          <p:nvPr/>
        </p:nvSpPr>
        <p:spPr bwMode="auto">
          <a:xfrm>
            <a:off x="2790825" y="3519488"/>
            <a:ext cx="117792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cs typeface="Arial" charset="0"/>
              </a:rPr>
              <a:t>無明顯乾季</a:t>
            </a:r>
          </a:p>
        </p:txBody>
      </p:sp>
      <p:sp>
        <p:nvSpPr>
          <p:cNvPr id="13349" name="北部"/>
          <p:cNvSpPr txBox="1">
            <a:spLocks noChangeArrowheads="1"/>
          </p:cNvSpPr>
          <p:nvPr/>
        </p:nvSpPr>
        <p:spPr bwMode="auto">
          <a:xfrm>
            <a:off x="4275138" y="3448050"/>
            <a:ext cx="549275" cy="366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13350" name="雨量"/>
          <p:cNvSpPr txBox="1">
            <a:spLocks noChangeArrowheads="1"/>
          </p:cNvSpPr>
          <p:nvPr/>
        </p:nvSpPr>
        <p:spPr bwMode="auto">
          <a:xfrm>
            <a:off x="5418138" y="4456113"/>
            <a:ext cx="5492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雨量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1-02.jpg" descr="11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0"/>
            <a:ext cx="873442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338" name="季風"/>
          <p:cNvSpPr txBox="1">
            <a:spLocks noChangeArrowheads="1"/>
          </p:cNvSpPr>
          <p:nvPr/>
        </p:nvSpPr>
        <p:spPr bwMode="auto">
          <a:xfrm>
            <a:off x="3068638" y="2990850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季風</a:t>
            </a:r>
          </a:p>
        </p:txBody>
      </p:sp>
      <p:sp>
        <p:nvSpPr>
          <p:cNvPr id="14339" name="地形"/>
          <p:cNvSpPr txBox="1">
            <a:spLocks noChangeArrowheads="1"/>
          </p:cNvSpPr>
          <p:nvPr/>
        </p:nvSpPr>
        <p:spPr bwMode="auto">
          <a:xfrm>
            <a:off x="4503738" y="3240088"/>
            <a:ext cx="8143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4340" name="緯度"/>
          <p:cNvSpPr txBox="1">
            <a:spLocks noChangeArrowheads="1"/>
          </p:cNvSpPr>
          <p:nvPr/>
        </p:nvSpPr>
        <p:spPr bwMode="auto">
          <a:xfrm>
            <a:off x="5937250" y="2990850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14341" name="影響因素"/>
          <p:cNvSpPr txBox="1">
            <a:spLocks noChangeArrowheads="1"/>
          </p:cNvSpPr>
          <p:nvPr/>
        </p:nvSpPr>
        <p:spPr bwMode="auto">
          <a:xfrm>
            <a:off x="7123113" y="2755900"/>
            <a:ext cx="15509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cs typeface="Arial" charset="0"/>
              </a:rPr>
              <a:t>影響因素</a:t>
            </a:r>
          </a:p>
        </p:txBody>
      </p:sp>
      <p:sp>
        <p:nvSpPr>
          <p:cNvPr id="14342" name="西伯利亞"/>
          <p:cNvSpPr txBox="1">
            <a:spLocks noChangeArrowheads="1"/>
          </p:cNvSpPr>
          <p:nvPr/>
        </p:nvSpPr>
        <p:spPr bwMode="auto">
          <a:xfrm>
            <a:off x="1925638" y="1898650"/>
            <a:ext cx="1527175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西伯利亞</a:t>
            </a:r>
          </a:p>
        </p:txBody>
      </p:sp>
      <p:sp>
        <p:nvSpPr>
          <p:cNvPr id="14343" name="大陸性高氣壓"/>
          <p:cNvSpPr txBox="1">
            <a:spLocks noChangeArrowheads="1"/>
          </p:cNvSpPr>
          <p:nvPr/>
        </p:nvSpPr>
        <p:spPr bwMode="auto">
          <a:xfrm>
            <a:off x="3762375" y="2127250"/>
            <a:ext cx="206692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大陸性高氣壓</a:t>
            </a:r>
          </a:p>
        </p:txBody>
      </p:sp>
      <p:sp>
        <p:nvSpPr>
          <p:cNvPr id="14344" name="冬"/>
          <p:cNvSpPr txBox="1">
            <a:spLocks noChangeArrowheads="1"/>
          </p:cNvSpPr>
          <p:nvPr/>
        </p:nvSpPr>
        <p:spPr bwMode="auto">
          <a:xfrm>
            <a:off x="6269038" y="1898650"/>
            <a:ext cx="460375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14345" name="太平洋"/>
          <p:cNvSpPr txBox="1">
            <a:spLocks noChangeArrowheads="1"/>
          </p:cNvSpPr>
          <p:nvPr/>
        </p:nvSpPr>
        <p:spPr bwMode="auto">
          <a:xfrm>
            <a:off x="2103438" y="804863"/>
            <a:ext cx="11715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太平洋</a:t>
            </a:r>
          </a:p>
        </p:txBody>
      </p:sp>
      <p:sp>
        <p:nvSpPr>
          <p:cNvPr id="14346" name="海洋性高氣壓"/>
          <p:cNvSpPr txBox="1">
            <a:spLocks noChangeArrowheads="1"/>
          </p:cNvSpPr>
          <p:nvPr/>
        </p:nvSpPr>
        <p:spPr bwMode="auto">
          <a:xfrm>
            <a:off x="3843338" y="1016000"/>
            <a:ext cx="2024062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海洋性高氣壓</a:t>
            </a:r>
          </a:p>
        </p:txBody>
      </p:sp>
      <p:sp>
        <p:nvSpPr>
          <p:cNvPr id="14347" name="夏"/>
          <p:cNvSpPr txBox="1">
            <a:spLocks noChangeArrowheads="1"/>
          </p:cNvSpPr>
          <p:nvPr/>
        </p:nvSpPr>
        <p:spPr bwMode="auto">
          <a:xfrm>
            <a:off x="6269038" y="804863"/>
            <a:ext cx="4603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14348" name="季風亞洲"/>
          <p:cNvSpPr txBox="1">
            <a:spLocks noChangeArrowheads="1"/>
          </p:cNvSpPr>
          <p:nvPr/>
        </p:nvSpPr>
        <p:spPr bwMode="auto">
          <a:xfrm>
            <a:off x="7167563" y="1524000"/>
            <a:ext cx="1460500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cs typeface="Arial" charset="0"/>
              </a:rPr>
              <a:t>季風亞洲</a:t>
            </a:r>
          </a:p>
        </p:txBody>
      </p:sp>
      <p:sp>
        <p:nvSpPr>
          <p:cNvPr id="14349" name="山地＜平地"/>
          <p:cNvSpPr txBox="1">
            <a:spLocks noChangeArrowheads="1"/>
          </p:cNvSpPr>
          <p:nvPr/>
        </p:nvSpPr>
        <p:spPr bwMode="auto">
          <a:xfrm>
            <a:off x="2995613" y="5783263"/>
            <a:ext cx="1981200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山地＜平地 </a:t>
            </a:r>
          </a:p>
        </p:txBody>
      </p:sp>
      <p:sp>
        <p:nvSpPr>
          <p:cNvPr id="14350" name="地形"/>
          <p:cNvSpPr txBox="1">
            <a:spLocks noChangeArrowheads="1"/>
          </p:cNvSpPr>
          <p:nvPr/>
        </p:nvSpPr>
        <p:spPr bwMode="auto">
          <a:xfrm>
            <a:off x="5659438" y="5505450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4351" name="北＜南"/>
          <p:cNvSpPr txBox="1">
            <a:spLocks noChangeArrowheads="1"/>
          </p:cNvSpPr>
          <p:nvPr/>
        </p:nvSpPr>
        <p:spPr bwMode="auto">
          <a:xfrm>
            <a:off x="2987675" y="4759325"/>
            <a:ext cx="11588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北＜南</a:t>
            </a:r>
          </a:p>
        </p:txBody>
      </p:sp>
      <p:sp>
        <p:nvSpPr>
          <p:cNvPr id="14352" name="冬"/>
          <p:cNvSpPr txBox="1">
            <a:spLocks noChangeArrowheads="1"/>
          </p:cNvSpPr>
          <p:nvPr/>
        </p:nvSpPr>
        <p:spPr bwMode="auto">
          <a:xfrm>
            <a:off x="4567238" y="4989513"/>
            <a:ext cx="4476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14353" name="高溫"/>
          <p:cNvSpPr txBox="1">
            <a:spLocks noChangeArrowheads="1"/>
          </p:cNvSpPr>
          <p:nvPr/>
        </p:nvSpPr>
        <p:spPr bwMode="auto">
          <a:xfrm>
            <a:off x="3165475" y="3956050"/>
            <a:ext cx="8032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高溫</a:t>
            </a:r>
          </a:p>
        </p:txBody>
      </p:sp>
      <p:sp>
        <p:nvSpPr>
          <p:cNvPr id="14354" name="夏"/>
          <p:cNvSpPr txBox="1">
            <a:spLocks noChangeArrowheads="1"/>
          </p:cNvSpPr>
          <p:nvPr/>
        </p:nvSpPr>
        <p:spPr bwMode="auto">
          <a:xfrm>
            <a:off x="4567238" y="4087813"/>
            <a:ext cx="4587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14355" name="緯度"/>
          <p:cNvSpPr txBox="1">
            <a:spLocks noChangeArrowheads="1"/>
          </p:cNvSpPr>
          <p:nvPr/>
        </p:nvSpPr>
        <p:spPr bwMode="auto">
          <a:xfrm>
            <a:off x="5659438" y="4560888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14356" name="氣溫"/>
          <p:cNvSpPr txBox="1">
            <a:spLocks noChangeArrowheads="1"/>
          </p:cNvSpPr>
          <p:nvPr/>
        </p:nvSpPr>
        <p:spPr bwMode="auto">
          <a:xfrm>
            <a:off x="7567613" y="5000625"/>
            <a:ext cx="8651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2-02.jpg" descr="12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206375"/>
            <a:ext cx="9144001" cy="6445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362" name="山地 ＞平地"/>
          <p:cNvSpPr txBox="1">
            <a:spLocks noChangeArrowheads="1"/>
          </p:cNvSpPr>
          <p:nvPr/>
        </p:nvSpPr>
        <p:spPr bwMode="auto">
          <a:xfrm>
            <a:off x="1465263" y="5661025"/>
            <a:ext cx="1852612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山地 ＞平地</a:t>
            </a:r>
          </a:p>
        </p:txBody>
      </p:sp>
      <p:sp>
        <p:nvSpPr>
          <p:cNvPr id="15363" name="夏冬"/>
          <p:cNvSpPr txBox="1">
            <a:spLocks noChangeArrowheads="1"/>
          </p:cNvSpPr>
          <p:nvPr/>
        </p:nvSpPr>
        <p:spPr bwMode="auto">
          <a:xfrm>
            <a:off x="3783013" y="5441950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夏冬</a:t>
            </a:r>
          </a:p>
        </p:txBody>
      </p:sp>
      <p:sp>
        <p:nvSpPr>
          <p:cNvPr id="15364" name="地形"/>
          <p:cNvSpPr txBox="1">
            <a:spLocks noChangeArrowheads="1"/>
          </p:cNvSpPr>
          <p:nvPr/>
        </p:nvSpPr>
        <p:spPr bwMode="auto">
          <a:xfrm>
            <a:off x="5378450" y="5259388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地形</a:t>
            </a:r>
          </a:p>
        </p:txBody>
      </p:sp>
      <p:sp>
        <p:nvSpPr>
          <p:cNvPr id="15365" name="北部"/>
          <p:cNvSpPr txBox="1">
            <a:spLocks noChangeArrowheads="1"/>
          </p:cNvSpPr>
          <p:nvPr/>
        </p:nvSpPr>
        <p:spPr bwMode="auto">
          <a:xfrm>
            <a:off x="671513" y="4870450"/>
            <a:ext cx="815975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15366" name="東北部"/>
          <p:cNvSpPr txBox="1">
            <a:spLocks noChangeArrowheads="1"/>
          </p:cNvSpPr>
          <p:nvPr/>
        </p:nvSpPr>
        <p:spPr bwMode="auto">
          <a:xfrm>
            <a:off x="587375" y="4000500"/>
            <a:ext cx="1169988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東北部</a:t>
            </a:r>
          </a:p>
        </p:txBody>
      </p:sp>
      <p:sp>
        <p:nvSpPr>
          <p:cNvPr id="15367" name="東北季風"/>
          <p:cNvSpPr txBox="1">
            <a:spLocks noChangeArrowheads="1"/>
          </p:cNvSpPr>
          <p:nvPr/>
        </p:nvSpPr>
        <p:spPr bwMode="auto">
          <a:xfrm>
            <a:off x="2246313" y="4487863"/>
            <a:ext cx="1484312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東北季風</a:t>
            </a:r>
          </a:p>
        </p:txBody>
      </p:sp>
      <p:sp>
        <p:nvSpPr>
          <p:cNvPr id="15368" name="冬"/>
          <p:cNvSpPr txBox="1">
            <a:spLocks noChangeArrowheads="1"/>
          </p:cNvSpPr>
          <p:nvPr/>
        </p:nvSpPr>
        <p:spPr bwMode="auto">
          <a:xfrm>
            <a:off x="4154488" y="4584700"/>
            <a:ext cx="4587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冬</a:t>
            </a:r>
          </a:p>
        </p:txBody>
      </p:sp>
      <p:sp>
        <p:nvSpPr>
          <p:cNvPr id="15369" name="其山區"/>
          <p:cNvSpPr txBox="1">
            <a:spLocks noChangeArrowheads="1"/>
          </p:cNvSpPr>
          <p:nvPr/>
        </p:nvSpPr>
        <p:spPr bwMode="auto">
          <a:xfrm>
            <a:off x="587375" y="3187700"/>
            <a:ext cx="11699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其山區</a:t>
            </a:r>
          </a:p>
        </p:txBody>
      </p:sp>
      <p:sp>
        <p:nvSpPr>
          <p:cNvPr id="15370" name="西南部"/>
          <p:cNvSpPr txBox="1">
            <a:spLocks noChangeArrowheads="1"/>
          </p:cNvSpPr>
          <p:nvPr/>
        </p:nvSpPr>
        <p:spPr bwMode="auto">
          <a:xfrm>
            <a:off x="587375" y="2376488"/>
            <a:ext cx="1169988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西南部</a:t>
            </a:r>
          </a:p>
        </p:txBody>
      </p:sp>
      <p:sp>
        <p:nvSpPr>
          <p:cNvPr id="15371" name="西南季風"/>
          <p:cNvSpPr txBox="1">
            <a:spLocks noChangeArrowheads="1"/>
          </p:cNvSpPr>
          <p:nvPr/>
        </p:nvSpPr>
        <p:spPr bwMode="auto">
          <a:xfrm>
            <a:off x="2227263" y="2809875"/>
            <a:ext cx="148272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西南季風</a:t>
            </a:r>
          </a:p>
        </p:txBody>
      </p:sp>
      <p:sp>
        <p:nvSpPr>
          <p:cNvPr id="15372" name="夏"/>
          <p:cNvSpPr txBox="1">
            <a:spLocks noChangeArrowheads="1"/>
          </p:cNvSpPr>
          <p:nvPr/>
        </p:nvSpPr>
        <p:spPr bwMode="auto">
          <a:xfrm>
            <a:off x="4154488" y="2587625"/>
            <a:ext cx="458787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夏</a:t>
            </a:r>
          </a:p>
        </p:txBody>
      </p:sp>
      <p:sp>
        <p:nvSpPr>
          <p:cNvPr id="15373" name="季風"/>
          <p:cNvSpPr txBox="1">
            <a:spLocks noChangeArrowheads="1"/>
          </p:cNvSpPr>
          <p:nvPr/>
        </p:nvSpPr>
        <p:spPr bwMode="auto">
          <a:xfrm>
            <a:off x="5365750" y="3579813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季風</a:t>
            </a:r>
          </a:p>
        </p:txBody>
      </p:sp>
      <p:sp>
        <p:nvSpPr>
          <p:cNvPr id="15374" name="夏雨冬乾"/>
          <p:cNvSpPr txBox="1">
            <a:spLocks noChangeArrowheads="1"/>
          </p:cNvSpPr>
          <p:nvPr/>
        </p:nvSpPr>
        <p:spPr bwMode="auto">
          <a:xfrm>
            <a:off x="2898775" y="1508125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夏雨冬乾</a:t>
            </a:r>
          </a:p>
        </p:txBody>
      </p:sp>
      <p:sp>
        <p:nvSpPr>
          <p:cNvPr id="15375" name="其餘地區"/>
          <p:cNvSpPr txBox="1">
            <a:spLocks noChangeArrowheads="1"/>
          </p:cNvSpPr>
          <p:nvPr/>
        </p:nvSpPr>
        <p:spPr bwMode="auto">
          <a:xfrm>
            <a:off x="5010150" y="1554163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其餘地區</a:t>
            </a:r>
          </a:p>
        </p:txBody>
      </p:sp>
      <p:sp>
        <p:nvSpPr>
          <p:cNvPr id="15376" name="無明顯乾季"/>
          <p:cNvSpPr txBox="1">
            <a:spLocks noChangeArrowheads="1"/>
          </p:cNvSpPr>
          <p:nvPr/>
        </p:nvSpPr>
        <p:spPr bwMode="auto">
          <a:xfrm>
            <a:off x="2774950" y="588963"/>
            <a:ext cx="177482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cs typeface="Arial" charset="0"/>
              </a:rPr>
              <a:t>無明顯乾季</a:t>
            </a:r>
          </a:p>
        </p:txBody>
      </p:sp>
      <p:sp>
        <p:nvSpPr>
          <p:cNvPr id="15377" name="北部"/>
          <p:cNvSpPr txBox="1">
            <a:spLocks noChangeArrowheads="1"/>
          </p:cNvSpPr>
          <p:nvPr/>
        </p:nvSpPr>
        <p:spPr bwMode="auto">
          <a:xfrm>
            <a:off x="5365750" y="430213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北部</a:t>
            </a:r>
          </a:p>
        </p:txBody>
      </p:sp>
      <p:sp>
        <p:nvSpPr>
          <p:cNvPr id="15378" name="雨量"/>
          <p:cNvSpPr txBox="1">
            <a:spLocks noChangeArrowheads="1"/>
          </p:cNvSpPr>
          <p:nvPr/>
        </p:nvSpPr>
        <p:spPr bwMode="auto">
          <a:xfrm>
            <a:off x="7351713" y="2363788"/>
            <a:ext cx="866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雨量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02-02.jpg" descr="02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0"/>
            <a:ext cx="61341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122" name="分析天氣…"/>
          <p:cNvSpPr txBox="1">
            <a:spLocks noChangeArrowheads="1"/>
          </p:cNvSpPr>
          <p:nvPr/>
        </p:nvSpPr>
        <p:spPr bwMode="auto">
          <a:xfrm>
            <a:off x="6156325" y="3508375"/>
            <a:ext cx="752475" cy="568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分析天氣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變化需要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哪些資料</a:t>
            </a:r>
          </a:p>
        </p:txBody>
      </p:sp>
      <p:sp>
        <p:nvSpPr>
          <p:cNvPr id="5123" name="氣候"/>
          <p:cNvSpPr txBox="1">
            <a:spLocks noChangeArrowheads="1"/>
          </p:cNvSpPr>
          <p:nvPr/>
        </p:nvSpPr>
        <p:spPr bwMode="auto">
          <a:xfrm>
            <a:off x="6919913" y="1098550"/>
            <a:ext cx="409575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氣候</a:t>
            </a:r>
          </a:p>
        </p:txBody>
      </p:sp>
      <p:sp>
        <p:nvSpPr>
          <p:cNvPr id="5124" name="天氣"/>
          <p:cNvSpPr txBox="1">
            <a:spLocks noChangeArrowheads="1"/>
          </p:cNvSpPr>
          <p:nvPr/>
        </p:nvSpPr>
        <p:spPr bwMode="auto">
          <a:xfrm>
            <a:off x="6907213" y="644525"/>
            <a:ext cx="409575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天氣</a:t>
            </a:r>
          </a:p>
        </p:txBody>
      </p:sp>
      <p:sp>
        <p:nvSpPr>
          <p:cNvPr id="5125" name="氣溫"/>
          <p:cNvSpPr txBox="1">
            <a:spLocks noChangeArrowheads="1"/>
          </p:cNvSpPr>
          <p:nvPr/>
        </p:nvSpPr>
        <p:spPr bwMode="auto">
          <a:xfrm>
            <a:off x="7016750" y="1828800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5126" name="氣壓"/>
          <p:cNvSpPr txBox="1">
            <a:spLocks noChangeArrowheads="1"/>
          </p:cNvSpPr>
          <p:nvPr/>
        </p:nvSpPr>
        <p:spPr bwMode="auto">
          <a:xfrm>
            <a:off x="7016750" y="3298825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氣壓</a:t>
            </a:r>
          </a:p>
        </p:txBody>
      </p:sp>
      <p:sp>
        <p:nvSpPr>
          <p:cNvPr id="5127" name="風"/>
          <p:cNvSpPr txBox="1">
            <a:spLocks noChangeArrowheads="1"/>
          </p:cNvSpPr>
          <p:nvPr/>
        </p:nvSpPr>
        <p:spPr bwMode="auto">
          <a:xfrm>
            <a:off x="7092950" y="4727575"/>
            <a:ext cx="255588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</a:t>
            </a:r>
          </a:p>
        </p:txBody>
      </p:sp>
      <p:sp>
        <p:nvSpPr>
          <p:cNvPr id="5128" name="降水"/>
          <p:cNvSpPr txBox="1">
            <a:spLocks noChangeArrowheads="1"/>
          </p:cNvSpPr>
          <p:nvPr/>
        </p:nvSpPr>
        <p:spPr bwMode="auto">
          <a:xfrm>
            <a:off x="7016750" y="5726113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降水</a:t>
            </a:r>
          </a:p>
        </p:txBody>
      </p:sp>
      <p:sp>
        <p:nvSpPr>
          <p:cNvPr id="5129" name="如何利用…"/>
          <p:cNvSpPr txBox="1">
            <a:spLocks noChangeArrowheads="1"/>
          </p:cNvSpPr>
          <p:nvPr/>
        </p:nvSpPr>
        <p:spPr bwMode="auto">
          <a:xfrm>
            <a:off x="2430463" y="4149725"/>
            <a:ext cx="917575" cy="568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如何利用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天氣圖</a:t>
            </a:r>
            <a:r>
              <a:rPr kumimoji="0" lang="zh-TW" altLang="en-US" sz="1300" b="1">
                <a:ea typeface="新細明體" charset="-120"/>
              </a:rPr>
              <a:t>了解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ea typeface="新細明體" charset="-120"/>
              </a:rPr>
              <a:t>天氣變化</a:t>
            </a:r>
          </a:p>
        </p:txBody>
      </p:sp>
      <p:sp>
        <p:nvSpPr>
          <p:cNvPr id="5130" name="鋒面"/>
          <p:cNvSpPr txBox="1">
            <a:spLocks noChangeArrowheads="1"/>
          </p:cNvSpPr>
          <p:nvPr/>
        </p:nvSpPr>
        <p:spPr bwMode="auto">
          <a:xfrm>
            <a:off x="2657475" y="5726113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鋒面</a:t>
            </a:r>
          </a:p>
        </p:txBody>
      </p:sp>
      <p:sp>
        <p:nvSpPr>
          <p:cNvPr id="5131" name="等壓線"/>
          <p:cNvSpPr txBox="1">
            <a:spLocks noChangeArrowheads="1"/>
          </p:cNvSpPr>
          <p:nvPr/>
        </p:nvSpPr>
        <p:spPr bwMode="auto">
          <a:xfrm>
            <a:off x="1766888" y="5489575"/>
            <a:ext cx="5619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等壓線</a:t>
            </a:r>
          </a:p>
        </p:txBody>
      </p:sp>
      <p:sp>
        <p:nvSpPr>
          <p:cNvPr id="5132" name="氣壓中心"/>
          <p:cNvSpPr txBox="1">
            <a:spLocks noChangeArrowheads="1"/>
          </p:cNvSpPr>
          <p:nvPr/>
        </p:nvSpPr>
        <p:spPr bwMode="auto">
          <a:xfrm>
            <a:off x="1706563" y="6238875"/>
            <a:ext cx="68262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氣壓中心</a:t>
            </a:r>
          </a:p>
        </p:txBody>
      </p:sp>
      <p:sp>
        <p:nvSpPr>
          <p:cNvPr id="5133" name="如何說明…"/>
          <p:cNvSpPr txBox="1">
            <a:spLocks noChangeArrowheads="1"/>
          </p:cNvSpPr>
          <p:nvPr/>
        </p:nvSpPr>
        <p:spPr bwMode="auto">
          <a:xfrm>
            <a:off x="2451100" y="1412875"/>
            <a:ext cx="752475" cy="568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如何說明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臺灣的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氣候特色</a:t>
            </a:r>
          </a:p>
        </p:txBody>
      </p:sp>
      <p:sp>
        <p:nvSpPr>
          <p:cNvPr id="5134" name="影響因素"/>
          <p:cNvSpPr txBox="1">
            <a:spLocks noChangeArrowheads="1"/>
          </p:cNvSpPr>
          <p:nvPr/>
        </p:nvSpPr>
        <p:spPr bwMode="auto">
          <a:xfrm>
            <a:off x="1706563" y="1060450"/>
            <a:ext cx="682625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影響因素</a:t>
            </a:r>
          </a:p>
        </p:txBody>
      </p:sp>
      <p:sp>
        <p:nvSpPr>
          <p:cNvPr id="5135" name="季風亞洲"/>
          <p:cNvSpPr txBox="1">
            <a:spLocks noChangeArrowheads="1"/>
          </p:cNvSpPr>
          <p:nvPr/>
        </p:nvSpPr>
        <p:spPr bwMode="auto">
          <a:xfrm>
            <a:off x="1725613" y="636588"/>
            <a:ext cx="646112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季風亞洲</a:t>
            </a:r>
          </a:p>
        </p:txBody>
      </p:sp>
      <p:sp>
        <p:nvSpPr>
          <p:cNvPr id="5136" name="氣溫"/>
          <p:cNvSpPr txBox="1">
            <a:spLocks noChangeArrowheads="1"/>
          </p:cNvSpPr>
          <p:nvPr/>
        </p:nvSpPr>
        <p:spPr bwMode="auto">
          <a:xfrm>
            <a:off x="1843088" y="1768475"/>
            <a:ext cx="409575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5137" name="雨量"/>
          <p:cNvSpPr txBox="1">
            <a:spLocks noChangeArrowheads="1"/>
          </p:cNvSpPr>
          <p:nvPr/>
        </p:nvSpPr>
        <p:spPr bwMode="auto">
          <a:xfrm>
            <a:off x="1843088" y="2900363"/>
            <a:ext cx="409575" cy="306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雨量</a:t>
            </a:r>
          </a:p>
        </p:txBody>
      </p:sp>
      <p:sp>
        <p:nvSpPr>
          <p:cNvPr id="5138" name="中央氣象局"/>
          <p:cNvSpPr txBox="1">
            <a:spLocks noChangeArrowheads="1"/>
          </p:cNvSpPr>
          <p:nvPr/>
        </p:nvSpPr>
        <p:spPr bwMode="auto">
          <a:xfrm>
            <a:off x="1630363" y="4852988"/>
            <a:ext cx="8540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中央氣象局</a:t>
            </a:r>
          </a:p>
        </p:txBody>
      </p:sp>
      <p:sp>
        <p:nvSpPr>
          <p:cNvPr id="5139" name="天氣與氣候…"/>
          <p:cNvSpPr txBox="1">
            <a:spLocks noChangeArrowheads="1"/>
          </p:cNvSpPr>
          <p:nvPr/>
        </p:nvSpPr>
        <p:spPr bwMode="auto">
          <a:xfrm>
            <a:off x="6084888" y="715963"/>
            <a:ext cx="7524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天氣與氣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300" b="1">
                <a:latin typeface="新細明體" charset="-120"/>
                <a:ea typeface="新細明體" charset="-120"/>
                <a:sym typeface="新細明體" charset="-120"/>
              </a:rPr>
              <a:t>候一樣嗎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03-02.jpg" descr="03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9144000" cy="36591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146" name="天氣資料"/>
          <p:cNvSpPr txBox="1">
            <a:spLocks noChangeArrowheads="1"/>
          </p:cNvSpPr>
          <p:nvPr/>
        </p:nvSpPr>
        <p:spPr bwMode="auto">
          <a:xfrm>
            <a:off x="6715125" y="3128963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天氣資料</a:t>
            </a:r>
          </a:p>
        </p:txBody>
      </p:sp>
      <p:sp>
        <p:nvSpPr>
          <p:cNvPr id="6147" name="長時間"/>
          <p:cNvSpPr txBox="1">
            <a:spLocks noChangeArrowheads="1"/>
          </p:cNvSpPr>
          <p:nvPr/>
        </p:nvSpPr>
        <p:spPr bwMode="auto">
          <a:xfrm>
            <a:off x="4881563" y="3378200"/>
            <a:ext cx="120173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cs typeface="Arial" charset="0"/>
              </a:rPr>
              <a:t>長時間</a:t>
            </a:r>
          </a:p>
        </p:txBody>
      </p:sp>
      <p:sp>
        <p:nvSpPr>
          <p:cNvPr id="6148" name="氣候"/>
          <p:cNvSpPr txBox="1">
            <a:spLocks noChangeArrowheads="1"/>
          </p:cNvSpPr>
          <p:nvPr/>
        </p:nvSpPr>
        <p:spPr bwMode="auto">
          <a:xfrm>
            <a:off x="3441700" y="3579813"/>
            <a:ext cx="866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氣候</a:t>
            </a:r>
          </a:p>
        </p:txBody>
      </p:sp>
      <p:sp>
        <p:nvSpPr>
          <p:cNvPr id="6149" name="大氣狀況"/>
          <p:cNvSpPr txBox="1">
            <a:spLocks noChangeArrowheads="1"/>
          </p:cNvSpPr>
          <p:nvPr/>
        </p:nvSpPr>
        <p:spPr bwMode="auto">
          <a:xfrm>
            <a:off x="6715125" y="1651000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大氣狀況</a:t>
            </a:r>
          </a:p>
        </p:txBody>
      </p:sp>
      <p:sp>
        <p:nvSpPr>
          <p:cNvPr id="6150" name="短時間"/>
          <p:cNvSpPr txBox="1">
            <a:spLocks noChangeArrowheads="1"/>
          </p:cNvSpPr>
          <p:nvPr/>
        </p:nvSpPr>
        <p:spPr bwMode="auto">
          <a:xfrm>
            <a:off x="4887913" y="1870075"/>
            <a:ext cx="118903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cs typeface="Arial" charset="0"/>
              </a:rPr>
              <a:t>短時間</a:t>
            </a:r>
          </a:p>
        </p:txBody>
      </p:sp>
      <p:sp>
        <p:nvSpPr>
          <p:cNvPr id="6151" name="天氣"/>
          <p:cNvSpPr txBox="1">
            <a:spLocks noChangeArrowheads="1"/>
          </p:cNvSpPr>
          <p:nvPr/>
        </p:nvSpPr>
        <p:spPr bwMode="auto">
          <a:xfrm>
            <a:off x="3441700" y="2147888"/>
            <a:ext cx="866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天氣</a:t>
            </a:r>
          </a:p>
        </p:txBody>
      </p:sp>
      <p:sp>
        <p:nvSpPr>
          <p:cNvPr id="6152" name="天氣與氣候…"/>
          <p:cNvSpPr txBox="1">
            <a:spLocks noChangeArrowheads="1"/>
          </p:cNvSpPr>
          <p:nvPr/>
        </p:nvSpPr>
        <p:spPr bwMode="auto">
          <a:xfrm>
            <a:off x="612775" y="2324100"/>
            <a:ext cx="2124075" cy="968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sz="3200" b="1">
                <a:latin typeface="新細明體" charset="-120"/>
                <a:ea typeface="新細明體" charset="-120"/>
                <a:sym typeface="新細明體" charset="-120"/>
              </a:rPr>
              <a:t>天氣與氣候</a:t>
            </a:r>
          </a:p>
          <a:p>
            <a:pPr hangingPunct="0">
              <a:lnSpc>
                <a:spcPct val="90000"/>
              </a:lnSpc>
            </a:pPr>
            <a:r>
              <a:rPr kumimoji="0" lang="zh-TW" altLang="en-US" sz="3200" b="1">
                <a:latin typeface="新細明體" charset="-120"/>
                <a:ea typeface="新細明體" charset="-120"/>
                <a:sym typeface="新細明體" charset="-120"/>
              </a:rPr>
              <a:t>一樣嗎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8" descr="7上地理第5單元-南一04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88913"/>
            <a:ext cx="53498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分析天氣…"/>
          <p:cNvSpPr txBox="1">
            <a:spLocks noChangeArrowheads="1"/>
          </p:cNvSpPr>
          <p:nvPr/>
        </p:nvSpPr>
        <p:spPr bwMode="auto">
          <a:xfrm>
            <a:off x="2722563" y="2425700"/>
            <a:ext cx="1057275" cy="78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900" b="1">
                <a:latin typeface="新細明體" charset="-120"/>
                <a:ea typeface="新細明體" charset="-120"/>
                <a:sym typeface="新細明體" charset="-120"/>
              </a:rPr>
              <a:t>分析天氣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900" b="1">
                <a:latin typeface="新細明體" charset="-120"/>
                <a:ea typeface="新細明體" charset="-120"/>
                <a:sym typeface="新細明體" charset="-120"/>
              </a:rPr>
              <a:t>變化需要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900" b="1">
                <a:latin typeface="新細明體" charset="-120"/>
                <a:ea typeface="新細明體" charset="-120"/>
                <a:sym typeface="新細明體" charset="-120"/>
              </a:rPr>
              <a:t>哪些資料</a:t>
            </a:r>
          </a:p>
        </p:txBody>
      </p:sp>
      <p:sp>
        <p:nvSpPr>
          <p:cNvPr id="7171" name="高度"/>
          <p:cNvSpPr txBox="1">
            <a:spLocks noChangeArrowheads="1"/>
          </p:cNvSpPr>
          <p:nvPr/>
        </p:nvSpPr>
        <p:spPr bwMode="auto">
          <a:xfrm>
            <a:off x="5610225" y="125253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高度</a:t>
            </a:r>
          </a:p>
        </p:txBody>
      </p:sp>
      <p:sp>
        <p:nvSpPr>
          <p:cNvPr id="7172" name="緯度"/>
          <p:cNvSpPr txBox="1">
            <a:spLocks noChangeArrowheads="1"/>
          </p:cNvSpPr>
          <p:nvPr/>
        </p:nvSpPr>
        <p:spPr bwMode="auto">
          <a:xfrm>
            <a:off x="5610225" y="954088"/>
            <a:ext cx="4095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7173" name="季節"/>
          <p:cNvSpPr txBox="1">
            <a:spLocks noChangeArrowheads="1"/>
          </p:cNvSpPr>
          <p:nvPr/>
        </p:nvSpPr>
        <p:spPr bwMode="auto">
          <a:xfrm>
            <a:off x="5610225" y="695325"/>
            <a:ext cx="4095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季節</a:t>
            </a:r>
          </a:p>
        </p:txBody>
      </p:sp>
      <p:sp>
        <p:nvSpPr>
          <p:cNvPr id="7174" name="太陽輻射"/>
          <p:cNvSpPr txBox="1">
            <a:spLocks noChangeArrowheads="1"/>
          </p:cNvSpPr>
          <p:nvPr/>
        </p:nvSpPr>
        <p:spPr bwMode="auto">
          <a:xfrm>
            <a:off x="4832350" y="962025"/>
            <a:ext cx="671513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太陽輻射</a:t>
            </a:r>
          </a:p>
        </p:txBody>
      </p:sp>
      <p:sp>
        <p:nvSpPr>
          <p:cNvPr id="7175" name="影響"/>
          <p:cNvSpPr txBox="1">
            <a:spLocks noChangeArrowheads="1"/>
          </p:cNvSpPr>
          <p:nvPr/>
        </p:nvSpPr>
        <p:spPr bwMode="auto">
          <a:xfrm>
            <a:off x="4367213" y="844550"/>
            <a:ext cx="409575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影響</a:t>
            </a:r>
          </a:p>
        </p:txBody>
      </p:sp>
      <p:sp>
        <p:nvSpPr>
          <p:cNvPr id="7176" name="華氏(℉)"/>
          <p:cNvSpPr txBox="1">
            <a:spLocks noChangeArrowheads="1"/>
          </p:cNvSpPr>
          <p:nvPr/>
        </p:nvSpPr>
        <p:spPr bwMode="auto">
          <a:xfrm>
            <a:off x="5291138" y="371475"/>
            <a:ext cx="650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華氏</a:t>
            </a:r>
            <a:r>
              <a:rPr kumimoji="0" lang="en-US" altLang="zh-TW" sz="1200">
                <a:ea typeface="新細明體" charset="-120"/>
              </a:rPr>
              <a:t>(℉)</a:t>
            </a:r>
          </a:p>
        </p:txBody>
      </p:sp>
      <p:sp>
        <p:nvSpPr>
          <p:cNvPr id="7177" name="攝氏(℃)"/>
          <p:cNvSpPr txBox="1">
            <a:spLocks noChangeArrowheads="1"/>
          </p:cNvSpPr>
          <p:nvPr/>
        </p:nvSpPr>
        <p:spPr bwMode="auto">
          <a:xfrm>
            <a:off x="5280025" y="30163"/>
            <a:ext cx="650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攝氏</a:t>
            </a:r>
            <a:r>
              <a:rPr kumimoji="0" lang="en-US" altLang="zh-TW" sz="1200">
                <a:ea typeface="新細明體" charset="-120"/>
              </a:rPr>
              <a:t>(℃)</a:t>
            </a:r>
          </a:p>
        </p:txBody>
      </p:sp>
      <p:sp>
        <p:nvSpPr>
          <p:cNvPr id="7178" name="空氣溫度"/>
          <p:cNvSpPr txBox="1">
            <a:spLocks noChangeArrowheads="1"/>
          </p:cNvSpPr>
          <p:nvPr/>
        </p:nvSpPr>
        <p:spPr bwMode="auto">
          <a:xfrm>
            <a:off x="4446588" y="195263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空氣溫度</a:t>
            </a:r>
          </a:p>
        </p:txBody>
      </p:sp>
      <p:sp>
        <p:nvSpPr>
          <p:cNvPr id="7179" name="氣溫"/>
          <p:cNvSpPr txBox="1">
            <a:spLocks noChangeArrowheads="1"/>
          </p:cNvSpPr>
          <p:nvPr/>
        </p:nvSpPr>
        <p:spPr bwMode="auto">
          <a:xfrm>
            <a:off x="3857625" y="457200"/>
            <a:ext cx="460375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7180" name="氣壓"/>
          <p:cNvSpPr txBox="1">
            <a:spLocks noChangeArrowheads="1"/>
          </p:cNvSpPr>
          <p:nvPr/>
        </p:nvSpPr>
        <p:spPr bwMode="auto">
          <a:xfrm>
            <a:off x="3844925" y="2278063"/>
            <a:ext cx="460375" cy="344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氣壓</a:t>
            </a:r>
          </a:p>
        </p:txBody>
      </p:sp>
      <p:sp>
        <p:nvSpPr>
          <p:cNvPr id="7181" name="山地＜地面"/>
          <p:cNvSpPr txBox="1">
            <a:spLocks noChangeArrowheads="1"/>
          </p:cNvSpPr>
          <p:nvPr/>
        </p:nvSpPr>
        <p:spPr bwMode="auto">
          <a:xfrm>
            <a:off x="4902200" y="3213100"/>
            <a:ext cx="893763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山地＜地面 </a:t>
            </a:r>
          </a:p>
        </p:txBody>
      </p:sp>
      <p:sp>
        <p:nvSpPr>
          <p:cNvPr id="7182" name="高度"/>
          <p:cNvSpPr txBox="1">
            <a:spLocks noChangeArrowheads="1"/>
          </p:cNvSpPr>
          <p:nvPr/>
        </p:nvSpPr>
        <p:spPr bwMode="auto">
          <a:xfrm>
            <a:off x="4356100" y="308292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高度</a:t>
            </a:r>
          </a:p>
        </p:txBody>
      </p:sp>
      <p:sp>
        <p:nvSpPr>
          <p:cNvPr id="7183" name="晴朗"/>
          <p:cNvSpPr txBox="1">
            <a:spLocks noChangeArrowheads="1"/>
          </p:cNvSpPr>
          <p:nvPr/>
        </p:nvSpPr>
        <p:spPr bwMode="auto">
          <a:xfrm>
            <a:off x="6156325" y="30511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晴朗</a:t>
            </a:r>
          </a:p>
        </p:txBody>
      </p:sp>
      <p:sp>
        <p:nvSpPr>
          <p:cNvPr id="7184" name="高壓區"/>
          <p:cNvSpPr txBox="1">
            <a:spLocks noChangeArrowheads="1"/>
          </p:cNvSpPr>
          <p:nvPr/>
        </p:nvSpPr>
        <p:spPr bwMode="auto">
          <a:xfrm>
            <a:off x="6099175" y="2697163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高壓區</a:t>
            </a:r>
          </a:p>
        </p:txBody>
      </p:sp>
      <p:sp>
        <p:nvSpPr>
          <p:cNvPr id="7185" name="重"/>
          <p:cNvSpPr txBox="1">
            <a:spLocks noChangeArrowheads="1"/>
          </p:cNvSpPr>
          <p:nvPr/>
        </p:nvSpPr>
        <p:spPr bwMode="auto">
          <a:xfrm>
            <a:off x="5792788" y="2868613"/>
            <a:ext cx="2444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重</a:t>
            </a:r>
          </a:p>
        </p:txBody>
      </p:sp>
      <p:sp>
        <p:nvSpPr>
          <p:cNvPr id="7186" name="遇冷"/>
          <p:cNvSpPr txBox="1">
            <a:spLocks noChangeArrowheads="1"/>
          </p:cNvSpPr>
          <p:nvPr/>
        </p:nvSpPr>
        <p:spPr bwMode="auto">
          <a:xfrm>
            <a:off x="5322888" y="2781300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遇冷</a:t>
            </a:r>
          </a:p>
        </p:txBody>
      </p:sp>
      <p:sp>
        <p:nvSpPr>
          <p:cNvPr id="7187" name="易下雨"/>
          <p:cNvSpPr txBox="1">
            <a:spLocks noChangeArrowheads="1"/>
          </p:cNvSpPr>
          <p:nvPr/>
        </p:nvSpPr>
        <p:spPr bwMode="auto">
          <a:xfrm>
            <a:off x="6099175" y="2376488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易下雨</a:t>
            </a:r>
          </a:p>
        </p:txBody>
      </p:sp>
      <p:sp>
        <p:nvSpPr>
          <p:cNvPr id="7188" name="低壓區"/>
          <p:cNvSpPr txBox="1">
            <a:spLocks noChangeArrowheads="1"/>
          </p:cNvSpPr>
          <p:nvPr/>
        </p:nvSpPr>
        <p:spPr bwMode="auto">
          <a:xfrm>
            <a:off x="6099175" y="2049463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低壓區</a:t>
            </a:r>
          </a:p>
        </p:txBody>
      </p:sp>
      <p:sp>
        <p:nvSpPr>
          <p:cNvPr id="7189" name="輕"/>
          <p:cNvSpPr txBox="1">
            <a:spLocks noChangeArrowheads="1"/>
          </p:cNvSpPr>
          <p:nvPr/>
        </p:nvSpPr>
        <p:spPr bwMode="auto">
          <a:xfrm>
            <a:off x="5792788" y="2241550"/>
            <a:ext cx="2444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輕</a:t>
            </a:r>
          </a:p>
        </p:txBody>
      </p:sp>
      <p:sp>
        <p:nvSpPr>
          <p:cNvPr id="7190" name="受熱"/>
          <p:cNvSpPr txBox="1">
            <a:spLocks noChangeArrowheads="1"/>
          </p:cNvSpPr>
          <p:nvPr/>
        </p:nvSpPr>
        <p:spPr bwMode="auto">
          <a:xfrm>
            <a:off x="5334000" y="2312988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受熱</a:t>
            </a:r>
          </a:p>
        </p:txBody>
      </p:sp>
      <p:sp>
        <p:nvSpPr>
          <p:cNvPr id="7191" name="空氣"/>
          <p:cNvSpPr txBox="1">
            <a:spLocks noChangeArrowheads="1"/>
          </p:cNvSpPr>
          <p:nvPr/>
        </p:nvSpPr>
        <p:spPr bwMode="auto">
          <a:xfrm>
            <a:off x="4803775" y="2559050"/>
            <a:ext cx="407988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空氣</a:t>
            </a:r>
          </a:p>
        </p:txBody>
      </p:sp>
      <p:sp>
        <p:nvSpPr>
          <p:cNvPr id="7192" name="氣溫"/>
          <p:cNvSpPr txBox="1">
            <a:spLocks noChangeArrowheads="1"/>
          </p:cNvSpPr>
          <p:nvPr/>
        </p:nvSpPr>
        <p:spPr bwMode="auto">
          <a:xfrm>
            <a:off x="4356100" y="250666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7193" name="百帕(hPa)"/>
          <p:cNvSpPr txBox="1">
            <a:spLocks noChangeArrowheads="1"/>
          </p:cNvSpPr>
          <p:nvPr/>
        </p:nvSpPr>
        <p:spPr bwMode="auto">
          <a:xfrm>
            <a:off x="4776788" y="2012950"/>
            <a:ext cx="781050" cy="306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百帕</a:t>
            </a:r>
            <a:r>
              <a:rPr kumimoji="0" lang="en-US" altLang="zh-TW" sz="1200">
                <a:ea typeface="新細明體" charset="-120"/>
              </a:rPr>
              <a:t>(hPa)</a:t>
            </a:r>
          </a:p>
        </p:txBody>
      </p:sp>
      <p:sp>
        <p:nvSpPr>
          <p:cNvPr id="7194" name="單位"/>
          <p:cNvSpPr txBox="1">
            <a:spLocks noChangeArrowheads="1"/>
          </p:cNvSpPr>
          <p:nvPr/>
        </p:nvSpPr>
        <p:spPr bwMode="auto">
          <a:xfrm>
            <a:off x="4367213" y="2087563"/>
            <a:ext cx="409575" cy="306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單位</a:t>
            </a:r>
          </a:p>
        </p:txBody>
      </p:sp>
      <p:sp>
        <p:nvSpPr>
          <p:cNvPr id="7195" name="單位面積"/>
          <p:cNvSpPr txBox="1">
            <a:spLocks noChangeArrowheads="1"/>
          </p:cNvSpPr>
          <p:nvPr/>
        </p:nvSpPr>
        <p:spPr bwMode="auto">
          <a:xfrm>
            <a:off x="5165725" y="1628775"/>
            <a:ext cx="7016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單位面積</a:t>
            </a:r>
          </a:p>
        </p:txBody>
      </p:sp>
      <p:sp>
        <p:nvSpPr>
          <p:cNvPr id="7196" name="乘載的…"/>
          <p:cNvSpPr txBox="1">
            <a:spLocks noChangeArrowheads="1"/>
          </p:cNvSpPr>
          <p:nvPr/>
        </p:nvSpPr>
        <p:spPr bwMode="auto">
          <a:xfrm>
            <a:off x="4387850" y="1557338"/>
            <a:ext cx="701675" cy="38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乘載的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空氣重量</a:t>
            </a:r>
          </a:p>
        </p:txBody>
      </p:sp>
      <p:sp>
        <p:nvSpPr>
          <p:cNvPr id="7197" name="風"/>
          <p:cNvSpPr txBox="1">
            <a:spLocks noChangeArrowheads="1"/>
          </p:cNvSpPr>
          <p:nvPr/>
        </p:nvSpPr>
        <p:spPr bwMode="auto">
          <a:xfrm>
            <a:off x="3951288" y="4098925"/>
            <a:ext cx="280987" cy="344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風</a:t>
            </a:r>
          </a:p>
        </p:txBody>
      </p:sp>
      <p:sp>
        <p:nvSpPr>
          <p:cNvPr id="7198" name="m/sec"/>
          <p:cNvSpPr txBox="1">
            <a:spLocks noChangeArrowheads="1"/>
          </p:cNvSpPr>
          <p:nvPr/>
        </p:nvSpPr>
        <p:spPr bwMode="auto">
          <a:xfrm>
            <a:off x="5586413" y="4687888"/>
            <a:ext cx="4984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 sz="1200">
                <a:ea typeface="新細明體" charset="-120"/>
              </a:rPr>
              <a:t>m/sec</a:t>
            </a:r>
          </a:p>
        </p:txBody>
      </p:sp>
      <p:sp>
        <p:nvSpPr>
          <p:cNvPr id="7199" name="風級"/>
          <p:cNvSpPr txBox="1">
            <a:spLocks noChangeArrowheads="1"/>
          </p:cNvSpPr>
          <p:nvPr/>
        </p:nvSpPr>
        <p:spPr bwMode="auto">
          <a:xfrm>
            <a:off x="5637213" y="436562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風級</a:t>
            </a:r>
          </a:p>
        </p:txBody>
      </p:sp>
      <p:sp>
        <p:nvSpPr>
          <p:cNvPr id="7200" name="風的速度"/>
          <p:cNvSpPr txBox="1">
            <a:spLocks noChangeArrowheads="1"/>
          </p:cNvSpPr>
          <p:nvPr/>
        </p:nvSpPr>
        <p:spPr bwMode="auto">
          <a:xfrm>
            <a:off x="4843463" y="4506913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風的速度</a:t>
            </a:r>
          </a:p>
        </p:txBody>
      </p:sp>
      <p:sp>
        <p:nvSpPr>
          <p:cNvPr id="7201" name="風速"/>
          <p:cNvSpPr txBox="1">
            <a:spLocks noChangeArrowheads="1"/>
          </p:cNvSpPr>
          <p:nvPr/>
        </p:nvSpPr>
        <p:spPr bwMode="auto">
          <a:xfrm>
            <a:off x="4367213" y="45831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風速</a:t>
            </a:r>
          </a:p>
        </p:txBody>
      </p:sp>
      <p:sp>
        <p:nvSpPr>
          <p:cNvPr id="7202" name="方位"/>
          <p:cNvSpPr txBox="1">
            <a:spLocks noChangeArrowheads="1"/>
          </p:cNvSpPr>
          <p:nvPr/>
        </p:nvSpPr>
        <p:spPr bwMode="auto">
          <a:xfrm>
            <a:off x="5614988" y="3987800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方位</a:t>
            </a:r>
          </a:p>
        </p:txBody>
      </p:sp>
      <p:sp>
        <p:nvSpPr>
          <p:cNvPr id="7203" name="風的來向"/>
          <p:cNvSpPr txBox="1">
            <a:spLocks noChangeArrowheads="1"/>
          </p:cNvSpPr>
          <p:nvPr/>
        </p:nvSpPr>
        <p:spPr bwMode="auto">
          <a:xfrm>
            <a:off x="4787900" y="4086225"/>
            <a:ext cx="7016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風的來向</a:t>
            </a:r>
          </a:p>
        </p:txBody>
      </p:sp>
      <p:sp>
        <p:nvSpPr>
          <p:cNvPr id="7204" name="風向"/>
          <p:cNvSpPr txBox="1">
            <a:spLocks noChangeArrowheads="1"/>
          </p:cNvSpPr>
          <p:nvPr/>
        </p:nvSpPr>
        <p:spPr bwMode="auto">
          <a:xfrm>
            <a:off x="4368800" y="416242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風向</a:t>
            </a:r>
          </a:p>
        </p:txBody>
      </p:sp>
      <p:sp>
        <p:nvSpPr>
          <p:cNvPr id="7205" name="高壓區    低壓區"/>
          <p:cNvSpPr txBox="1">
            <a:spLocks noChangeArrowheads="1"/>
          </p:cNvSpPr>
          <p:nvPr/>
        </p:nvSpPr>
        <p:spPr bwMode="auto">
          <a:xfrm>
            <a:off x="5487988" y="3586163"/>
            <a:ext cx="1244600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高壓區      低壓區</a:t>
            </a:r>
          </a:p>
        </p:txBody>
      </p:sp>
      <p:sp>
        <p:nvSpPr>
          <p:cNvPr id="7206" name="空氣水平流動"/>
          <p:cNvSpPr txBox="1">
            <a:spLocks noChangeArrowheads="1"/>
          </p:cNvSpPr>
          <p:nvPr/>
        </p:nvSpPr>
        <p:spPr bwMode="auto">
          <a:xfrm>
            <a:off x="4373563" y="3659188"/>
            <a:ext cx="10064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空氣水平流動</a:t>
            </a:r>
          </a:p>
        </p:txBody>
      </p:sp>
      <p:sp>
        <p:nvSpPr>
          <p:cNvPr id="7207" name="降水"/>
          <p:cNvSpPr txBox="1">
            <a:spLocks noChangeArrowheads="1"/>
          </p:cNvSpPr>
          <p:nvPr/>
        </p:nvSpPr>
        <p:spPr bwMode="auto">
          <a:xfrm>
            <a:off x="3857625" y="5364163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降水</a:t>
            </a:r>
          </a:p>
        </p:txBody>
      </p:sp>
      <p:sp>
        <p:nvSpPr>
          <p:cNvPr id="7208" name="範圍廣"/>
          <p:cNvSpPr txBox="1">
            <a:spLocks noChangeArrowheads="1"/>
          </p:cNvSpPr>
          <p:nvPr/>
        </p:nvSpPr>
        <p:spPr bwMode="auto">
          <a:xfrm>
            <a:off x="2798763" y="5921375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範圍廣</a:t>
            </a:r>
          </a:p>
        </p:txBody>
      </p:sp>
      <p:sp>
        <p:nvSpPr>
          <p:cNvPr id="7209" name="雨時長"/>
          <p:cNvSpPr txBox="1">
            <a:spLocks noChangeArrowheads="1"/>
          </p:cNvSpPr>
          <p:nvPr/>
        </p:nvSpPr>
        <p:spPr bwMode="auto">
          <a:xfrm>
            <a:off x="2794000" y="5610225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雨時長</a:t>
            </a:r>
          </a:p>
        </p:txBody>
      </p:sp>
      <p:sp>
        <p:nvSpPr>
          <p:cNvPr id="7210" name="鋒面雨"/>
          <p:cNvSpPr txBox="1">
            <a:spLocks noChangeArrowheads="1"/>
          </p:cNvSpPr>
          <p:nvPr/>
        </p:nvSpPr>
        <p:spPr bwMode="auto">
          <a:xfrm>
            <a:off x="3657600" y="5748338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鋒面雨</a:t>
            </a:r>
          </a:p>
        </p:txBody>
      </p:sp>
      <p:sp>
        <p:nvSpPr>
          <p:cNvPr id="7211" name="迎風坡多雨"/>
          <p:cNvSpPr txBox="1">
            <a:spLocks noChangeArrowheads="1"/>
          </p:cNvSpPr>
          <p:nvPr/>
        </p:nvSpPr>
        <p:spPr bwMode="auto">
          <a:xfrm>
            <a:off x="2627313" y="6323013"/>
            <a:ext cx="8540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迎風坡多雨</a:t>
            </a:r>
          </a:p>
        </p:txBody>
      </p:sp>
      <p:sp>
        <p:nvSpPr>
          <p:cNvPr id="7212" name="地形雨"/>
          <p:cNvSpPr txBox="1">
            <a:spLocks noChangeArrowheads="1"/>
          </p:cNvSpPr>
          <p:nvPr/>
        </p:nvSpPr>
        <p:spPr bwMode="auto">
          <a:xfrm>
            <a:off x="3670300" y="6253163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地形雨</a:t>
            </a:r>
          </a:p>
        </p:txBody>
      </p:sp>
      <p:sp>
        <p:nvSpPr>
          <p:cNvPr id="7213" name="範圍小"/>
          <p:cNvSpPr txBox="1">
            <a:spLocks noChangeArrowheads="1"/>
          </p:cNvSpPr>
          <p:nvPr/>
        </p:nvSpPr>
        <p:spPr bwMode="auto">
          <a:xfrm>
            <a:off x="5037138" y="6361113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範圍小</a:t>
            </a:r>
          </a:p>
        </p:txBody>
      </p:sp>
      <p:sp>
        <p:nvSpPr>
          <p:cNvPr id="7214" name="雨勢大"/>
          <p:cNvSpPr txBox="1">
            <a:spLocks noChangeArrowheads="1"/>
          </p:cNvSpPr>
          <p:nvPr/>
        </p:nvSpPr>
        <p:spPr bwMode="auto">
          <a:xfrm>
            <a:off x="5037138" y="6078538"/>
            <a:ext cx="5492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雨勢大</a:t>
            </a:r>
          </a:p>
        </p:txBody>
      </p:sp>
      <p:sp>
        <p:nvSpPr>
          <p:cNvPr id="7215" name="雨時短"/>
          <p:cNvSpPr txBox="1">
            <a:spLocks noChangeArrowheads="1"/>
          </p:cNvSpPr>
          <p:nvPr/>
        </p:nvSpPr>
        <p:spPr bwMode="auto">
          <a:xfrm>
            <a:off x="5037138" y="5794375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雨時短</a:t>
            </a:r>
          </a:p>
        </p:txBody>
      </p:sp>
      <p:sp>
        <p:nvSpPr>
          <p:cNvPr id="7216" name="對流雨"/>
          <p:cNvSpPr txBox="1">
            <a:spLocks noChangeArrowheads="1"/>
          </p:cNvSpPr>
          <p:nvPr/>
        </p:nvSpPr>
        <p:spPr bwMode="auto">
          <a:xfrm>
            <a:off x="4352925" y="6073775"/>
            <a:ext cx="5492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對流雨</a:t>
            </a:r>
          </a:p>
        </p:txBody>
      </p:sp>
      <p:sp>
        <p:nvSpPr>
          <p:cNvPr id="7217" name="毫米(㎜)"/>
          <p:cNvSpPr txBox="1">
            <a:spLocks noChangeArrowheads="1"/>
          </p:cNvSpPr>
          <p:nvPr/>
        </p:nvSpPr>
        <p:spPr bwMode="auto">
          <a:xfrm>
            <a:off x="4984750" y="5441950"/>
            <a:ext cx="650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毫米</a:t>
            </a:r>
            <a:r>
              <a:rPr kumimoji="0" lang="en-US" altLang="zh-TW" sz="1200">
                <a:ea typeface="新細明體" charset="-120"/>
              </a:rPr>
              <a:t>(</a:t>
            </a:r>
            <a:r>
              <a:rPr kumimoji="0" lang="en-US" altLang="zh-TW" sz="1200">
                <a:latin typeface="新細明體" charset="-120"/>
                <a:ea typeface="新細明體" charset="-120"/>
                <a:sym typeface="新細明體" charset="-120"/>
              </a:rPr>
              <a:t>㎜</a:t>
            </a:r>
            <a:r>
              <a:rPr kumimoji="0" lang="en-US" altLang="zh-TW" sz="1200">
                <a:ea typeface="新細明體" charset="-120"/>
              </a:rPr>
              <a:t>)</a:t>
            </a:r>
          </a:p>
        </p:txBody>
      </p:sp>
      <p:sp>
        <p:nvSpPr>
          <p:cNvPr id="7218" name="單位"/>
          <p:cNvSpPr txBox="1">
            <a:spLocks noChangeArrowheads="1"/>
          </p:cNvSpPr>
          <p:nvPr/>
        </p:nvSpPr>
        <p:spPr bwMode="auto">
          <a:xfrm>
            <a:off x="4440238" y="5357813"/>
            <a:ext cx="3968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單位</a:t>
            </a:r>
          </a:p>
        </p:txBody>
      </p:sp>
      <p:sp>
        <p:nvSpPr>
          <p:cNvPr id="7219" name="冰雹"/>
          <p:cNvSpPr txBox="1">
            <a:spLocks noChangeArrowheads="1"/>
          </p:cNvSpPr>
          <p:nvPr/>
        </p:nvSpPr>
        <p:spPr bwMode="auto">
          <a:xfrm>
            <a:off x="6194425" y="5794375"/>
            <a:ext cx="3968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冰雹</a:t>
            </a:r>
          </a:p>
        </p:txBody>
      </p:sp>
      <p:sp>
        <p:nvSpPr>
          <p:cNvPr id="7220" name="雪"/>
          <p:cNvSpPr txBox="1">
            <a:spLocks noChangeArrowheads="1"/>
          </p:cNvSpPr>
          <p:nvPr/>
        </p:nvSpPr>
        <p:spPr bwMode="auto">
          <a:xfrm>
            <a:off x="6270625" y="5541963"/>
            <a:ext cx="2444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雪</a:t>
            </a:r>
          </a:p>
        </p:txBody>
      </p:sp>
      <p:sp>
        <p:nvSpPr>
          <p:cNvPr id="7221" name="雨"/>
          <p:cNvSpPr txBox="1">
            <a:spLocks noChangeArrowheads="1"/>
          </p:cNvSpPr>
          <p:nvPr/>
        </p:nvSpPr>
        <p:spPr bwMode="auto">
          <a:xfrm>
            <a:off x="6270625" y="5307013"/>
            <a:ext cx="2444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雨</a:t>
            </a:r>
          </a:p>
        </p:txBody>
      </p:sp>
      <p:sp>
        <p:nvSpPr>
          <p:cNvPr id="7222" name="降落地面"/>
          <p:cNvSpPr txBox="1">
            <a:spLocks noChangeArrowheads="1"/>
          </p:cNvSpPr>
          <p:nvPr/>
        </p:nvSpPr>
        <p:spPr bwMode="auto">
          <a:xfrm>
            <a:off x="5957888" y="5011738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降落地面</a:t>
            </a:r>
          </a:p>
        </p:txBody>
      </p:sp>
      <p:sp>
        <p:nvSpPr>
          <p:cNvPr id="7223" name="冷卻凝結"/>
          <p:cNvSpPr txBox="1">
            <a:spLocks noChangeArrowheads="1"/>
          </p:cNvSpPr>
          <p:nvPr/>
        </p:nvSpPr>
        <p:spPr bwMode="auto">
          <a:xfrm>
            <a:off x="5076825" y="5100638"/>
            <a:ext cx="701675" cy="274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冷卻凝結</a:t>
            </a:r>
          </a:p>
        </p:txBody>
      </p:sp>
      <p:sp>
        <p:nvSpPr>
          <p:cNvPr id="7224" name="水氣抬升"/>
          <p:cNvSpPr txBox="1">
            <a:spLocks noChangeArrowheads="1"/>
          </p:cNvSpPr>
          <p:nvPr/>
        </p:nvSpPr>
        <p:spPr bwMode="auto">
          <a:xfrm>
            <a:off x="4365625" y="5019675"/>
            <a:ext cx="701675" cy="274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200">
                <a:cs typeface="Arial" charset="0"/>
              </a:rPr>
              <a:t>水氣抬升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05-02.jpg" descr="05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685800"/>
            <a:ext cx="7899400" cy="5486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194" name="高度"/>
          <p:cNvSpPr txBox="1">
            <a:spLocks noChangeArrowheads="1"/>
          </p:cNvSpPr>
          <p:nvPr/>
        </p:nvSpPr>
        <p:spPr bwMode="auto">
          <a:xfrm>
            <a:off x="6799263" y="5162550"/>
            <a:ext cx="8651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高度</a:t>
            </a:r>
          </a:p>
        </p:txBody>
      </p:sp>
      <p:sp>
        <p:nvSpPr>
          <p:cNvPr id="8195" name="緯度"/>
          <p:cNvSpPr txBox="1">
            <a:spLocks noChangeArrowheads="1"/>
          </p:cNvSpPr>
          <p:nvPr/>
        </p:nvSpPr>
        <p:spPr bwMode="auto">
          <a:xfrm>
            <a:off x="6799263" y="4233863"/>
            <a:ext cx="8651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緯度</a:t>
            </a:r>
          </a:p>
        </p:txBody>
      </p:sp>
      <p:sp>
        <p:nvSpPr>
          <p:cNvPr id="8196" name="季節"/>
          <p:cNvSpPr txBox="1">
            <a:spLocks noChangeArrowheads="1"/>
          </p:cNvSpPr>
          <p:nvPr/>
        </p:nvSpPr>
        <p:spPr bwMode="auto">
          <a:xfrm>
            <a:off x="6799263" y="3305175"/>
            <a:ext cx="8651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季節</a:t>
            </a:r>
          </a:p>
        </p:txBody>
      </p:sp>
      <p:sp>
        <p:nvSpPr>
          <p:cNvPr id="8197" name="太陽輻射"/>
          <p:cNvSpPr txBox="1">
            <a:spLocks noChangeArrowheads="1"/>
          </p:cNvSpPr>
          <p:nvPr/>
        </p:nvSpPr>
        <p:spPr bwMode="auto">
          <a:xfrm>
            <a:off x="4294188" y="4233863"/>
            <a:ext cx="152082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cs typeface="Arial" charset="0"/>
              </a:rPr>
              <a:t>太陽輻射</a:t>
            </a:r>
          </a:p>
        </p:txBody>
      </p:sp>
      <p:sp>
        <p:nvSpPr>
          <p:cNvPr id="8198" name="影響"/>
          <p:cNvSpPr txBox="1">
            <a:spLocks noChangeArrowheads="1"/>
          </p:cNvSpPr>
          <p:nvPr/>
        </p:nvSpPr>
        <p:spPr bwMode="auto">
          <a:xfrm>
            <a:off x="2589213" y="3871913"/>
            <a:ext cx="866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影響</a:t>
            </a:r>
          </a:p>
        </p:txBody>
      </p:sp>
      <p:sp>
        <p:nvSpPr>
          <p:cNvPr id="8199" name="華氏(℉)"/>
          <p:cNvSpPr txBox="1">
            <a:spLocks noChangeArrowheads="1"/>
          </p:cNvSpPr>
          <p:nvPr/>
        </p:nvSpPr>
        <p:spPr bwMode="auto">
          <a:xfrm>
            <a:off x="5827713" y="2239963"/>
            <a:ext cx="144303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華氏</a:t>
            </a:r>
            <a:r>
              <a:rPr kumimoji="0" lang="zh-TW" altLang="zh-TW" sz="3000"/>
              <a:t>(℉)</a:t>
            </a:r>
          </a:p>
        </p:txBody>
      </p:sp>
      <p:sp>
        <p:nvSpPr>
          <p:cNvPr id="8200" name="攝氏(℃)"/>
          <p:cNvSpPr txBox="1">
            <a:spLocks noChangeArrowheads="1"/>
          </p:cNvSpPr>
          <p:nvPr/>
        </p:nvSpPr>
        <p:spPr bwMode="auto">
          <a:xfrm>
            <a:off x="5888038" y="1066800"/>
            <a:ext cx="1497012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攝氏</a:t>
            </a:r>
            <a:r>
              <a:rPr kumimoji="0" lang="zh-TW" altLang="zh-TW" sz="3000"/>
              <a:t>(℃)</a:t>
            </a:r>
          </a:p>
        </p:txBody>
      </p:sp>
      <p:sp>
        <p:nvSpPr>
          <p:cNvPr id="8201" name="空氣溫度"/>
          <p:cNvSpPr txBox="1">
            <a:spLocks noChangeArrowheads="1"/>
          </p:cNvSpPr>
          <p:nvPr/>
        </p:nvSpPr>
        <p:spPr bwMode="auto">
          <a:xfrm>
            <a:off x="2901950" y="1587500"/>
            <a:ext cx="1627188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空氣溫度</a:t>
            </a:r>
          </a:p>
        </p:txBody>
      </p:sp>
      <p:sp>
        <p:nvSpPr>
          <p:cNvPr id="8202" name="氣溫"/>
          <p:cNvSpPr txBox="1">
            <a:spLocks noChangeArrowheads="1"/>
          </p:cNvSpPr>
          <p:nvPr/>
        </p:nvSpPr>
        <p:spPr bwMode="auto">
          <a:xfrm>
            <a:off x="860425" y="2744788"/>
            <a:ext cx="917575" cy="661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1" descr="7上地理第5單元-南一06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87852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氣壓"/>
          <p:cNvSpPr txBox="1">
            <a:spLocks noChangeArrowheads="1"/>
          </p:cNvSpPr>
          <p:nvPr/>
        </p:nvSpPr>
        <p:spPr bwMode="auto">
          <a:xfrm>
            <a:off x="596900" y="2665413"/>
            <a:ext cx="904875" cy="579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ea typeface="新細明體" charset="-120"/>
                <a:sym typeface="新細明體" charset="-120"/>
              </a:rPr>
              <a:t>氣壓</a:t>
            </a:r>
          </a:p>
        </p:txBody>
      </p:sp>
      <p:sp>
        <p:nvSpPr>
          <p:cNvPr id="9219" name="山地＜地面"/>
          <p:cNvSpPr txBox="1">
            <a:spLocks noChangeArrowheads="1"/>
          </p:cNvSpPr>
          <p:nvPr/>
        </p:nvSpPr>
        <p:spPr bwMode="auto">
          <a:xfrm>
            <a:off x="3300413" y="5051425"/>
            <a:ext cx="2095500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山地＜地面 </a:t>
            </a:r>
          </a:p>
        </p:txBody>
      </p:sp>
      <p:sp>
        <p:nvSpPr>
          <p:cNvPr id="9220" name="高度"/>
          <p:cNvSpPr txBox="1">
            <a:spLocks noChangeArrowheads="1"/>
          </p:cNvSpPr>
          <p:nvPr/>
        </p:nvSpPr>
        <p:spPr bwMode="auto">
          <a:xfrm>
            <a:off x="1911350" y="4856163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高度</a:t>
            </a:r>
          </a:p>
        </p:txBody>
      </p:sp>
      <p:sp>
        <p:nvSpPr>
          <p:cNvPr id="9221" name="晴朗"/>
          <p:cNvSpPr txBox="1">
            <a:spLocks noChangeArrowheads="1"/>
          </p:cNvSpPr>
          <p:nvPr/>
        </p:nvSpPr>
        <p:spPr bwMode="auto">
          <a:xfrm>
            <a:off x="6911975" y="4703763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晴朗</a:t>
            </a:r>
          </a:p>
        </p:txBody>
      </p:sp>
      <p:sp>
        <p:nvSpPr>
          <p:cNvPr id="9222" name="高壓區"/>
          <p:cNvSpPr txBox="1">
            <a:spLocks noChangeArrowheads="1"/>
          </p:cNvSpPr>
          <p:nvPr/>
        </p:nvSpPr>
        <p:spPr bwMode="auto">
          <a:xfrm>
            <a:off x="6721475" y="3792538"/>
            <a:ext cx="1235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高壓區</a:t>
            </a:r>
          </a:p>
        </p:txBody>
      </p:sp>
      <p:sp>
        <p:nvSpPr>
          <p:cNvPr id="9223" name="重"/>
          <p:cNvSpPr txBox="1">
            <a:spLocks noChangeArrowheads="1"/>
          </p:cNvSpPr>
          <p:nvPr/>
        </p:nvSpPr>
        <p:spPr bwMode="auto">
          <a:xfrm>
            <a:off x="5651500" y="4248150"/>
            <a:ext cx="473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重</a:t>
            </a:r>
          </a:p>
        </p:txBody>
      </p:sp>
      <p:sp>
        <p:nvSpPr>
          <p:cNvPr id="9224" name="遇冷"/>
          <p:cNvSpPr txBox="1">
            <a:spLocks noChangeArrowheads="1"/>
          </p:cNvSpPr>
          <p:nvPr/>
        </p:nvSpPr>
        <p:spPr bwMode="auto">
          <a:xfrm>
            <a:off x="4495800" y="4067175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遇冷</a:t>
            </a:r>
          </a:p>
        </p:txBody>
      </p:sp>
      <p:sp>
        <p:nvSpPr>
          <p:cNvPr id="9225" name="易下雨"/>
          <p:cNvSpPr txBox="1">
            <a:spLocks noChangeArrowheads="1"/>
          </p:cNvSpPr>
          <p:nvPr/>
        </p:nvSpPr>
        <p:spPr bwMode="auto">
          <a:xfrm>
            <a:off x="6721475" y="2879725"/>
            <a:ext cx="1235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易下雨</a:t>
            </a:r>
          </a:p>
        </p:txBody>
      </p:sp>
      <p:sp>
        <p:nvSpPr>
          <p:cNvPr id="9226" name="低壓區"/>
          <p:cNvSpPr txBox="1">
            <a:spLocks noChangeArrowheads="1"/>
          </p:cNvSpPr>
          <p:nvPr/>
        </p:nvSpPr>
        <p:spPr bwMode="auto">
          <a:xfrm>
            <a:off x="6721475" y="1976438"/>
            <a:ext cx="1235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低壓區</a:t>
            </a:r>
          </a:p>
        </p:txBody>
      </p:sp>
      <p:sp>
        <p:nvSpPr>
          <p:cNvPr id="9227" name="輕"/>
          <p:cNvSpPr txBox="1">
            <a:spLocks noChangeArrowheads="1"/>
          </p:cNvSpPr>
          <p:nvPr/>
        </p:nvSpPr>
        <p:spPr bwMode="auto">
          <a:xfrm>
            <a:off x="5683250" y="2482850"/>
            <a:ext cx="473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輕</a:t>
            </a:r>
          </a:p>
        </p:txBody>
      </p:sp>
      <p:sp>
        <p:nvSpPr>
          <p:cNvPr id="9228" name="受熱"/>
          <p:cNvSpPr txBox="1">
            <a:spLocks noChangeArrowheads="1"/>
          </p:cNvSpPr>
          <p:nvPr/>
        </p:nvSpPr>
        <p:spPr bwMode="auto">
          <a:xfrm>
            <a:off x="4508500" y="2684463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受熱</a:t>
            </a:r>
          </a:p>
        </p:txBody>
      </p:sp>
      <p:sp>
        <p:nvSpPr>
          <p:cNvPr id="9229" name="空氣"/>
          <p:cNvSpPr txBox="1">
            <a:spLocks noChangeArrowheads="1"/>
          </p:cNvSpPr>
          <p:nvPr/>
        </p:nvSpPr>
        <p:spPr bwMode="auto">
          <a:xfrm>
            <a:off x="3170238" y="3416300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空氣</a:t>
            </a:r>
          </a:p>
        </p:txBody>
      </p:sp>
      <p:sp>
        <p:nvSpPr>
          <p:cNvPr id="9230" name="氣溫"/>
          <p:cNvSpPr txBox="1">
            <a:spLocks noChangeArrowheads="1"/>
          </p:cNvSpPr>
          <p:nvPr/>
        </p:nvSpPr>
        <p:spPr bwMode="auto">
          <a:xfrm>
            <a:off x="1911350" y="3165475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氣溫</a:t>
            </a:r>
          </a:p>
        </p:txBody>
      </p:sp>
      <p:sp>
        <p:nvSpPr>
          <p:cNvPr id="9231" name="百帕(hPa)"/>
          <p:cNvSpPr txBox="1">
            <a:spLocks noChangeArrowheads="1"/>
          </p:cNvSpPr>
          <p:nvPr/>
        </p:nvSpPr>
        <p:spPr bwMode="auto">
          <a:xfrm>
            <a:off x="3160713" y="1878013"/>
            <a:ext cx="1784350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百帕</a:t>
            </a:r>
            <a:r>
              <a:rPr kumimoji="0" lang="en-US" altLang="zh-TW" sz="3000">
                <a:ea typeface="新細明體" charset="-120"/>
              </a:rPr>
              <a:t>(hPa)</a:t>
            </a:r>
          </a:p>
        </p:txBody>
      </p:sp>
      <p:sp>
        <p:nvSpPr>
          <p:cNvPr id="9232" name="單位"/>
          <p:cNvSpPr txBox="1">
            <a:spLocks noChangeArrowheads="1"/>
          </p:cNvSpPr>
          <p:nvPr/>
        </p:nvSpPr>
        <p:spPr bwMode="auto">
          <a:xfrm>
            <a:off x="1911350" y="2135188"/>
            <a:ext cx="854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單位</a:t>
            </a:r>
          </a:p>
        </p:txBody>
      </p:sp>
      <p:sp>
        <p:nvSpPr>
          <p:cNvPr id="9233" name="單位面積"/>
          <p:cNvSpPr txBox="1">
            <a:spLocks noChangeArrowheads="1"/>
          </p:cNvSpPr>
          <p:nvPr/>
        </p:nvSpPr>
        <p:spPr bwMode="auto">
          <a:xfrm>
            <a:off x="4108450" y="792163"/>
            <a:ext cx="16160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單位面積</a:t>
            </a:r>
          </a:p>
        </p:txBody>
      </p:sp>
      <p:sp>
        <p:nvSpPr>
          <p:cNvPr id="9234" name="乘載的…"/>
          <p:cNvSpPr txBox="1">
            <a:spLocks noChangeArrowheads="1"/>
          </p:cNvSpPr>
          <p:nvPr/>
        </p:nvSpPr>
        <p:spPr bwMode="auto">
          <a:xfrm>
            <a:off x="2028825" y="735013"/>
            <a:ext cx="1616075" cy="82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乘載的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空氣重量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07-02.jpg" descr="07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935038"/>
            <a:ext cx="9144000" cy="4987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42" name="風"/>
          <p:cNvSpPr txBox="1">
            <a:spLocks noChangeArrowheads="1"/>
          </p:cNvSpPr>
          <p:nvPr/>
        </p:nvSpPr>
        <p:spPr bwMode="auto">
          <a:xfrm>
            <a:off x="730250" y="3097213"/>
            <a:ext cx="511175" cy="663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200">
                <a:latin typeface="新細明體" charset="-120"/>
                <a:ea typeface="新細明體" charset="-120"/>
                <a:sym typeface="新細明體" charset="-120"/>
              </a:rPr>
              <a:t>風</a:t>
            </a:r>
          </a:p>
        </p:txBody>
      </p:sp>
      <p:sp>
        <p:nvSpPr>
          <p:cNvPr id="10243" name="m/sec"/>
          <p:cNvSpPr txBox="1">
            <a:spLocks noChangeArrowheads="1"/>
          </p:cNvSpPr>
          <p:nvPr/>
        </p:nvSpPr>
        <p:spPr bwMode="auto">
          <a:xfrm>
            <a:off x="5980113" y="4684713"/>
            <a:ext cx="1120775" cy="511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zh-TW" sz="3000"/>
              <a:t>m/sec</a:t>
            </a:r>
          </a:p>
        </p:txBody>
      </p:sp>
      <p:sp>
        <p:nvSpPr>
          <p:cNvPr id="10244" name="風級"/>
          <p:cNvSpPr txBox="1">
            <a:spLocks noChangeArrowheads="1"/>
          </p:cNvSpPr>
          <p:nvPr/>
        </p:nvSpPr>
        <p:spPr bwMode="auto">
          <a:xfrm>
            <a:off x="6107113" y="3683000"/>
            <a:ext cx="866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風級</a:t>
            </a:r>
          </a:p>
        </p:txBody>
      </p:sp>
      <p:sp>
        <p:nvSpPr>
          <p:cNvPr id="10245" name="風的速度"/>
          <p:cNvSpPr txBox="1">
            <a:spLocks noChangeArrowheads="1"/>
          </p:cNvSpPr>
          <p:nvPr/>
        </p:nvSpPr>
        <p:spPr bwMode="auto">
          <a:xfrm>
            <a:off x="3689350" y="4168775"/>
            <a:ext cx="1628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風的速度</a:t>
            </a:r>
          </a:p>
        </p:txBody>
      </p:sp>
      <p:sp>
        <p:nvSpPr>
          <p:cNvPr id="10246" name="風速"/>
          <p:cNvSpPr txBox="1">
            <a:spLocks noChangeArrowheads="1"/>
          </p:cNvSpPr>
          <p:nvPr/>
        </p:nvSpPr>
        <p:spPr bwMode="auto">
          <a:xfrm>
            <a:off x="2033588" y="4489450"/>
            <a:ext cx="8651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風速</a:t>
            </a:r>
          </a:p>
        </p:txBody>
      </p:sp>
      <p:sp>
        <p:nvSpPr>
          <p:cNvPr id="10247" name="方位"/>
          <p:cNvSpPr txBox="1">
            <a:spLocks noChangeArrowheads="1"/>
          </p:cNvSpPr>
          <p:nvPr/>
        </p:nvSpPr>
        <p:spPr bwMode="auto">
          <a:xfrm>
            <a:off x="6107113" y="2562225"/>
            <a:ext cx="86677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方位</a:t>
            </a:r>
          </a:p>
        </p:txBody>
      </p:sp>
      <p:sp>
        <p:nvSpPr>
          <p:cNvPr id="10248" name="風的來向"/>
          <p:cNvSpPr txBox="1">
            <a:spLocks noChangeArrowheads="1"/>
          </p:cNvSpPr>
          <p:nvPr/>
        </p:nvSpPr>
        <p:spPr bwMode="auto">
          <a:xfrm>
            <a:off x="3689350" y="2773363"/>
            <a:ext cx="1628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風的來向</a:t>
            </a:r>
          </a:p>
        </p:txBody>
      </p:sp>
      <p:sp>
        <p:nvSpPr>
          <p:cNvPr id="10249" name="風向"/>
          <p:cNvSpPr txBox="1">
            <a:spLocks noChangeArrowheads="1"/>
          </p:cNvSpPr>
          <p:nvPr/>
        </p:nvSpPr>
        <p:spPr bwMode="auto">
          <a:xfrm>
            <a:off x="2033588" y="3116263"/>
            <a:ext cx="86518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風向</a:t>
            </a:r>
          </a:p>
        </p:txBody>
      </p:sp>
      <p:sp>
        <p:nvSpPr>
          <p:cNvPr id="10250" name="高壓區      低壓區"/>
          <p:cNvSpPr txBox="1">
            <a:spLocks noChangeArrowheads="1"/>
          </p:cNvSpPr>
          <p:nvPr/>
        </p:nvSpPr>
        <p:spPr bwMode="auto">
          <a:xfrm>
            <a:off x="5411788" y="1236663"/>
            <a:ext cx="3024187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高壓區      低壓區</a:t>
            </a:r>
          </a:p>
        </p:txBody>
      </p:sp>
      <p:sp>
        <p:nvSpPr>
          <p:cNvPr id="10251" name="空氣水平流動"/>
          <p:cNvSpPr txBox="1">
            <a:spLocks noChangeArrowheads="1"/>
          </p:cNvSpPr>
          <p:nvPr/>
        </p:nvSpPr>
        <p:spPr bwMode="auto">
          <a:xfrm>
            <a:off x="2278063" y="1514475"/>
            <a:ext cx="2093912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3000">
                <a:cs typeface="Arial" charset="0"/>
              </a:rPr>
              <a:t>空氣水平流動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08-02.jpg" descr="08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0538"/>
            <a:ext cx="9144000" cy="3336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266" name="降水"/>
          <p:cNvSpPr txBox="1">
            <a:spLocks noChangeArrowheads="1"/>
          </p:cNvSpPr>
          <p:nvPr/>
        </p:nvSpPr>
        <p:spPr bwMode="auto">
          <a:xfrm>
            <a:off x="3311525" y="2508250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降水</a:t>
            </a:r>
          </a:p>
        </p:txBody>
      </p:sp>
      <p:sp>
        <p:nvSpPr>
          <p:cNvPr id="11267" name="範圍廣"/>
          <p:cNvSpPr txBox="1">
            <a:spLocks noChangeArrowheads="1"/>
          </p:cNvSpPr>
          <p:nvPr/>
        </p:nvSpPr>
        <p:spPr bwMode="auto">
          <a:xfrm>
            <a:off x="1377950" y="3448050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範圍廣</a:t>
            </a:r>
          </a:p>
        </p:txBody>
      </p:sp>
      <p:sp>
        <p:nvSpPr>
          <p:cNvPr id="11268" name="雨時長"/>
          <p:cNvSpPr txBox="1">
            <a:spLocks noChangeArrowheads="1"/>
          </p:cNvSpPr>
          <p:nvPr/>
        </p:nvSpPr>
        <p:spPr bwMode="auto">
          <a:xfrm>
            <a:off x="1377950" y="2895600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雨時長</a:t>
            </a:r>
          </a:p>
        </p:txBody>
      </p:sp>
      <p:sp>
        <p:nvSpPr>
          <p:cNvPr id="11269" name="鋒面雨"/>
          <p:cNvSpPr txBox="1">
            <a:spLocks noChangeArrowheads="1"/>
          </p:cNvSpPr>
          <p:nvPr/>
        </p:nvSpPr>
        <p:spPr bwMode="auto">
          <a:xfrm>
            <a:off x="2951163" y="3148013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鋒面雨</a:t>
            </a:r>
          </a:p>
        </p:txBody>
      </p:sp>
      <p:sp>
        <p:nvSpPr>
          <p:cNvPr id="11270" name="迎風坡多雨"/>
          <p:cNvSpPr txBox="1">
            <a:spLocks noChangeArrowheads="1"/>
          </p:cNvSpPr>
          <p:nvPr/>
        </p:nvSpPr>
        <p:spPr bwMode="auto">
          <a:xfrm>
            <a:off x="1131888" y="4160838"/>
            <a:ext cx="1622425" cy="560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cs typeface="Arial" charset="0"/>
              </a:rPr>
              <a:t>迎風坡多雨</a:t>
            </a:r>
          </a:p>
        </p:txBody>
      </p:sp>
      <p:sp>
        <p:nvSpPr>
          <p:cNvPr id="11271" name="地形雨"/>
          <p:cNvSpPr txBox="1">
            <a:spLocks noChangeArrowheads="1"/>
          </p:cNvSpPr>
          <p:nvPr/>
        </p:nvSpPr>
        <p:spPr bwMode="auto">
          <a:xfrm>
            <a:off x="2951163" y="4164013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地形雨</a:t>
            </a:r>
          </a:p>
        </p:txBody>
      </p:sp>
      <p:sp>
        <p:nvSpPr>
          <p:cNvPr id="11272" name="範圍小"/>
          <p:cNvSpPr txBox="1">
            <a:spLocks noChangeArrowheads="1"/>
          </p:cNvSpPr>
          <p:nvPr/>
        </p:nvSpPr>
        <p:spPr bwMode="auto">
          <a:xfrm>
            <a:off x="5411788" y="4275138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範圍小</a:t>
            </a:r>
          </a:p>
        </p:txBody>
      </p:sp>
      <p:sp>
        <p:nvSpPr>
          <p:cNvPr id="11273" name="雨勢大"/>
          <p:cNvSpPr txBox="1">
            <a:spLocks noChangeArrowheads="1"/>
          </p:cNvSpPr>
          <p:nvPr/>
        </p:nvSpPr>
        <p:spPr bwMode="auto">
          <a:xfrm>
            <a:off x="5411788" y="3687763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雨勢大</a:t>
            </a:r>
          </a:p>
        </p:txBody>
      </p:sp>
      <p:sp>
        <p:nvSpPr>
          <p:cNvPr id="11274" name="雨時短"/>
          <p:cNvSpPr txBox="1">
            <a:spLocks noChangeArrowheads="1"/>
          </p:cNvSpPr>
          <p:nvPr/>
        </p:nvSpPr>
        <p:spPr bwMode="auto">
          <a:xfrm>
            <a:off x="5411788" y="3154363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雨時短</a:t>
            </a:r>
          </a:p>
        </p:txBody>
      </p:sp>
      <p:sp>
        <p:nvSpPr>
          <p:cNvPr id="11275" name="對流雨"/>
          <p:cNvSpPr txBox="1">
            <a:spLocks noChangeArrowheads="1"/>
          </p:cNvSpPr>
          <p:nvPr/>
        </p:nvSpPr>
        <p:spPr bwMode="auto">
          <a:xfrm>
            <a:off x="4181475" y="3730625"/>
            <a:ext cx="10826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對流雨</a:t>
            </a:r>
          </a:p>
        </p:txBody>
      </p:sp>
      <p:sp>
        <p:nvSpPr>
          <p:cNvPr id="11276" name="毫米(㎜)"/>
          <p:cNvSpPr txBox="1">
            <a:spLocks noChangeArrowheads="1"/>
          </p:cNvSpPr>
          <p:nvPr/>
        </p:nvSpPr>
        <p:spPr bwMode="auto">
          <a:xfrm>
            <a:off x="5294313" y="2527300"/>
            <a:ext cx="1314450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毫米</a:t>
            </a:r>
            <a:r>
              <a:rPr kumimoji="0" lang="en-US" altLang="zh-TW" sz="2600">
                <a:ea typeface="新細明體" charset="-120"/>
              </a:rPr>
              <a:t>(</a:t>
            </a:r>
            <a:r>
              <a:rPr kumimoji="0" lang="en-US" altLang="zh-TW" sz="2600">
                <a:latin typeface="新細明體" charset="-120"/>
                <a:ea typeface="新細明體" charset="-120"/>
                <a:sym typeface="新細明體" charset="-120"/>
              </a:rPr>
              <a:t>㎜</a:t>
            </a:r>
            <a:r>
              <a:rPr kumimoji="0" lang="en-US" altLang="zh-TW" sz="2600">
                <a:ea typeface="新細明體" charset="-120"/>
              </a:rPr>
              <a:t>)</a:t>
            </a:r>
          </a:p>
        </p:txBody>
      </p:sp>
      <p:sp>
        <p:nvSpPr>
          <p:cNvPr id="11277" name="單位"/>
          <p:cNvSpPr txBox="1">
            <a:spLocks noChangeArrowheads="1"/>
          </p:cNvSpPr>
          <p:nvPr/>
        </p:nvSpPr>
        <p:spPr bwMode="auto">
          <a:xfrm>
            <a:off x="4346575" y="2417763"/>
            <a:ext cx="7651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單位</a:t>
            </a:r>
          </a:p>
        </p:txBody>
      </p:sp>
      <p:sp>
        <p:nvSpPr>
          <p:cNvPr id="11278" name="冰雹"/>
          <p:cNvSpPr txBox="1">
            <a:spLocks noChangeArrowheads="1"/>
          </p:cNvSpPr>
          <p:nvPr/>
        </p:nvSpPr>
        <p:spPr bwMode="auto">
          <a:xfrm>
            <a:off x="7380288" y="3192463"/>
            <a:ext cx="763587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冰雹</a:t>
            </a:r>
          </a:p>
        </p:txBody>
      </p:sp>
      <p:sp>
        <p:nvSpPr>
          <p:cNvPr id="11279" name="雪"/>
          <p:cNvSpPr txBox="1">
            <a:spLocks noChangeArrowheads="1"/>
          </p:cNvSpPr>
          <p:nvPr/>
        </p:nvSpPr>
        <p:spPr bwMode="auto">
          <a:xfrm>
            <a:off x="7545388" y="2765425"/>
            <a:ext cx="433387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雪</a:t>
            </a:r>
          </a:p>
        </p:txBody>
      </p:sp>
      <p:sp>
        <p:nvSpPr>
          <p:cNvPr id="11280" name="雨"/>
          <p:cNvSpPr txBox="1">
            <a:spLocks noChangeArrowheads="1"/>
          </p:cNvSpPr>
          <p:nvPr/>
        </p:nvSpPr>
        <p:spPr bwMode="auto">
          <a:xfrm>
            <a:off x="7545388" y="2293938"/>
            <a:ext cx="433387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雨</a:t>
            </a:r>
          </a:p>
        </p:txBody>
      </p:sp>
      <p:sp>
        <p:nvSpPr>
          <p:cNvPr id="11281" name="降落地面"/>
          <p:cNvSpPr txBox="1">
            <a:spLocks noChangeArrowheads="1"/>
          </p:cNvSpPr>
          <p:nvPr/>
        </p:nvSpPr>
        <p:spPr bwMode="auto">
          <a:xfrm>
            <a:off x="6864350" y="1800225"/>
            <a:ext cx="14239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降落地面</a:t>
            </a:r>
          </a:p>
        </p:txBody>
      </p:sp>
      <p:sp>
        <p:nvSpPr>
          <p:cNvPr id="11282" name="冷卻凝結"/>
          <p:cNvSpPr txBox="1">
            <a:spLocks noChangeArrowheads="1"/>
          </p:cNvSpPr>
          <p:nvPr/>
        </p:nvSpPr>
        <p:spPr bwMode="auto">
          <a:xfrm>
            <a:off x="5508625" y="1946275"/>
            <a:ext cx="1333500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cs typeface="Arial" charset="0"/>
              </a:rPr>
              <a:t>冷卻凝結</a:t>
            </a:r>
          </a:p>
        </p:txBody>
      </p:sp>
      <p:sp>
        <p:nvSpPr>
          <p:cNvPr id="11283" name="水氣抬升"/>
          <p:cNvSpPr txBox="1">
            <a:spLocks noChangeArrowheads="1"/>
          </p:cNvSpPr>
          <p:nvPr/>
        </p:nvSpPr>
        <p:spPr bwMode="auto">
          <a:xfrm>
            <a:off x="4140200" y="1860550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600">
                <a:cs typeface="Arial" charset="0"/>
              </a:rPr>
              <a:t>水氣抬升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09-02.jpg" descr="0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0963"/>
            <a:ext cx="9144000" cy="415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290" name="如何利用…"/>
          <p:cNvSpPr txBox="1">
            <a:spLocks noChangeArrowheads="1"/>
          </p:cNvSpPr>
          <p:nvPr/>
        </p:nvSpPr>
        <p:spPr bwMode="auto">
          <a:xfrm>
            <a:off x="4716463" y="655638"/>
            <a:ext cx="1743075" cy="1044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2600" b="1">
                <a:latin typeface="新細明體" charset="-120"/>
                <a:ea typeface="新細明體" charset="-120"/>
                <a:sym typeface="新細明體" charset="-120"/>
              </a:rPr>
              <a:t>如何利用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600" b="1">
                <a:latin typeface="新細明體" charset="-120"/>
                <a:ea typeface="新細明體" charset="-120"/>
                <a:sym typeface="新細明體" charset="-120"/>
              </a:rPr>
              <a:t>天氣圖</a:t>
            </a:r>
            <a:r>
              <a:rPr kumimoji="0" lang="zh-TW" altLang="en-US" sz="2600" b="1">
                <a:ea typeface="新細明體" charset="-120"/>
              </a:rPr>
              <a:t>了解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2600" b="1">
                <a:ea typeface="新細明體" charset="-120"/>
              </a:rPr>
              <a:t>天氣變化</a:t>
            </a:r>
          </a:p>
        </p:txBody>
      </p:sp>
      <p:sp>
        <p:nvSpPr>
          <p:cNvPr id="12291" name="暖鋒"/>
          <p:cNvSpPr txBox="1">
            <a:spLocks noChangeArrowheads="1"/>
          </p:cNvSpPr>
          <p:nvPr/>
        </p:nvSpPr>
        <p:spPr bwMode="auto">
          <a:xfrm>
            <a:off x="6359525" y="4854575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暖鋒</a:t>
            </a:r>
          </a:p>
        </p:txBody>
      </p:sp>
      <p:sp>
        <p:nvSpPr>
          <p:cNvPr id="12292" name="臺灣"/>
          <p:cNvSpPr txBox="1">
            <a:spLocks noChangeArrowheads="1"/>
          </p:cNvSpPr>
          <p:nvPr/>
        </p:nvSpPr>
        <p:spPr bwMode="auto">
          <a:xfrm>
            <a:off x="8404225" y="3573463"/>
            <a:ext cx="5492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臺灣</a:t>
            </a:r>
          </a:p>
        </p:txBody>
      </p:sp>
      <p:sp>
        <p:nvSpPr>
          <p:cNvPr id="12293" name="春夏梅雨"/>
          <p:cNvSpPr txBox="1">
            <a:spLocks noChangeArrowheads="1"/>
          </p:cNvSpPr>
          <p:nvPr/>
        </p:nvSpPr>
        <p:spPr bwMode="auto">
          <a:xfrm>
            <a:off x="7035800" y="4081463"/>
            <a:ext cx="1017588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春夏梅雨</a:t>
            </a:r>
          </a:p>
        </p:txBody>
      </p:sp>
      <p:sp>
        <p:nvSpPr>
          <p:cNvPr id="12294" name="滯留鋒"/>
          <p:cNvSpPr txBox="1">
            <a:spLocks noChangeArrowheads="1"/>
          </p:cNvSpPr>
          <p:nvPr/>
        </p:nvSpPr>
        <p:spPr bwMode="auto">
          <a:xfrm>
            <a:off x="6165850" y="3997325"/>
            <a:ext cx="7905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滯留鋒</a:t>
            </a:r>
          </a:p>
        </p:txBody>
      </p:sp>
      <p:sp>
        <p:nvSpPr>
          <p:cNvPr id="12295" name="冬季寒流"/>
          <p:cNvSpPr txBox="1">
            <a:spLocks noChangeArrowheads="1"/>
          </p:cNvSpPr>
          <p:nvPr/>
        </p:nvSpPr>
        <p:spPr bwMode="auto">
          <a:xfrm>
            <a:off x="7023100" y="3132138"/>
            <a:ext cx="1017588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冬季寒流</a:t>
            </a:r>
          </a:p>
        </p:txBody>
      </p:sp>
      <p:sp>
        <p:nvSpPr>
          <p:cNvPr id="12296" name="冷鋒"/>
          <p:cNvSpPr txBox="1">
            <a:spLocks noChangeArrowheads="1"/>
          </p:cNvSpPr>
          <p:nvPr/>
        </p:nvSpPr>
        <p:spPr bwMode="auto">
          <a:xfrm>
            <a:off x="6308725" y="3059113"/>
            <a:ext cx="561975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冷鋒</a:t>
            </a:r>
          </a:p>
        </p:txBody>
      </p:sp>
      <p:sp>
        <p:nvSpPr>
          <p:cNvPr id="12297" name="交界處"/>
          <p:cNvSpPr txBox="1">
            <a:spLocks noChangeArrowheads="1"/>
          </p:cNvSpPr>
          <p:nvPr/>
        </p:nvSpPr>
        <p:spPr bwMode="auto">
          <a:xfrm>
            <a:off x="7178675" y="2084388"/>
            <a:ext cx="7778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交界處</a:t>
            </a:r>
          </a:p>
        </p:txBody>
      </p:sp>
      <p:sp>
        <p:nvSpPr>
          <p:cNvPr id="12298" name="冷暖空氣"/>
          <p:cNvSpPr txBox="1">
            <a:spLocks noChangeArrowheads="1"/>
          </p:cNvSpPr>
          <p:nvPr/>
        </p:nvSpPr>
        <p:spPr bwMode="auto">
          <a:xfrm>
            <a:off x="6067425" y="2209800"/>
            <a:ext cx="10191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冷暖空氣</a:t>
            </a:r>
          </a:p>
        </p:txBody>
      </p:sp>
      <p:sp>
        <p:nvSpPr>
          <p:cNvPr id="12299" name="鋒面"/>
          <p:cNvSpPr txBox="1">
            <a:spLocks noChangeArrowheads="1"/>
          </p:cNvSpPr>
          <p:nvPr/>
        </p:nvSpPr>
        <p:spPr bwMode="auto">
          <a:xfrm>
            <a:off x="5106988" y="3441700"/>
            <a:ext cx="661987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200">
                <a:latin typeface="新細明體" charset="-120"/>
                <a:ea typeface="新細明體" charset="-120"/>
                <a:sym typeface="新細明體" charset="-120"/>
              </a:rPr>
              <a:t>鋒面</a:t>
            </a:r>
          </a:p>
        </p:txBody>
      </p:sp>
      <p:sp>
        <p:nvSpPr>
          <p:cNvPr id="12300" name="等壓線"/>
          <p:cNvSpPr txBox="1">
            <a:spLocks noChangeArrowheads="1"/>
          </p:cNvSpPr>
          <p:nvPr/>
        </p:nvSpPr>
        <p:spPr bwMode="auto">
          <a:xfrm>
            <a:off x="3657600" y="3040063"/>
            <a:ext cx="941388" cy="471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200">
                <a:latin typeface="新細明體" charset="-120"/>
                <a:ea typeface="新細明體" charset="-120"/>
                <a:sym typeface="新細明體" charset="-120"/>
              </a:rPr>
              <a:t>等壓線</a:t>
            </a:r>
          </a:p>
        </p:txBody>
      </p:sp>
      <p:sp>
        <p:nvSpPr>
          <p:cNvPr id="12301" name="L"/>
          <p:cNvSpPr txBox="1">
            <a:spLocks noChangeArrowheads="1"/>
          </p:cNvSpPr>
          <p:nvPr/>
        </p:nvSpPr>
        <p:spPr bwMode="auto">
          <a:xfrm>
            <a:off x="1827213" y="4792663"/>
            <a:ext cx="230187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>
                <a:ea typeface="新細明體" charset="-120"/>
              </a:rPr>
              <a:t>L</a:t>
            </a:r>
          </a:p>
        </p:txBody>
      </p:sp>
      <p:sp>
        <p:nvSpPr>
          <p:cNvPr id="12302" name="低"/>
          <p:cNvSpPr txBox="1">
            <a:spLocks noChangeArrowheads="1"/>
          </p:cNvSpPr>
          <p:nvPr/>
        </p:nvSpPr>
        <p:spPr bwMode="auto">
          <a:xfrm>
            <a:off x="2779713" y="4632325"/>
            <a:ext cx="3317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低</a:t>
            </a:r>
          </a:p>
        </p:txBody>
      </p:sp>
      <p:sp>
        <p:nvSpPr>
          <p:cNvPr id="12303" name="H"/>
          <p:cNvSpPr txBox="1">
            <a:spLocks noChangeArrowheads="1"/>
          </p:cNvSpPr>
          <p:nvPr/>
        </p:nvSpPr>
        <p:spPr bwMode="auto">
          <a:xfrm>
            <a:off x="1795463" y="4262438"/>
            <a:ext cx="268287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en-US" altLang="zh-TW">
                <a:ea typeface="新細明體" charset="-120"/>
              </a:rPr>
              <a:t>H</a:t>
            </a:r>
          </a:p>
        </p:txBody>
      </p:sp>
      <p:sp>
        <p:nvSpPr>
          <p:cNvPr id="12304" name="高"/>
          <p:cNvSpPr txBox="1">
            <a:spLocks noChangeArrowheads="1"/>
          </p:cNvSpPr>
          <p:nvPr/>
        </p:nvSpPr>
        <p:spPr bwMode="auto">
          <a:xfrm>
            <a:off x="2779713" y="4133850"/>
            <a:ext cx="3317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高</a:t>
            </a:r>
          </a:p>
        </p:txBody>
      </p:sp>
      <p:sp>
        <p:nvSpPr>
          <p:cNvPr id="12305" name="氣壓中心"/>
          <p:cNvSpPr txBox="1">
            <a:spLocks noChangeArrowheads="1"/>
          </p:cNvSpPr>
          <p:nvPr/>
        </p:nvSpPr>
        <p:spPr bwMode="auto">
          <a:xfrm>
            <a:off x="3570288" y="4324350"/>
            <a:ext cx="1166812" cy="471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200">
                <a:cs typeface="Arial" charset="0"/>
              </a:rPr>
              <a:t>氣壓中心</a:t>
            </a:r>
          </a:p>
        </p:txBody>
      </p:sp>
      <p:sp>
        <p:nvSpPr>
          <p:cNvPr id="311" name="風速/風力強"/>
          <p:cNvSpPr txBox="1"/>
          <p:nvPr/>
        </p:nvSpPr>
        <p:spPr>
          <a:xfrm>
            <a:off x="1258888" y="3690938"/>
            <a:ext cx="1298575" cy="3667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pc="-126"/>
            </a:pPr>
            <a:r>
              <a:rPr kumimoji="0" kern="0" spc="-126">
                <a:latin typeface="新細明體"/>
                <a:ea typeface="新細明體"/>
                <a:cs typeface="新細明體"/>
                <a:sym typeface="新細明體"/>
              </a:rPr>
              <a:t>風速</a:t>
            </a:r>
            <a:r>
              <a:rPr kumimoji="0" kern="0" spc="-126"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kern="0" spc="-126">
                <a:latin typeface="新細明體"/>
                <a:ea typeface="新細明體"/>
                <a:cs typeface="新細明體"/>
                <a:sym typeface="新細明體"/>
              </a:rPr>
              <a:t>風力強</a:t>
            </a:r>
          </a:p>
        </p:txBody>
      </p:sp>
      <p:sp>
        <p:nvSpPr>
          <p:cNvPr id="12307" name="氣壓大"/>
          <p:cNvSpPr txBox="1">
            <a:spLocks noChangeArrowheads="1"/>
          </p:cNvSpPr>
          <p:nvPr/>
        </p:nvSpPr>
        <p:spPr bwMode="auto">
          <a:xfrm>
            <a:off x="1531938" y="3246438"/>
            <a:ext cx="7889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氣壓大</a:t>
            </a:r>
          </a:p>
        </p:txBody>
      </p:sp>
      <p:sp>
        <p:nvSpPr>
          <p:cNvPr id="12308" name="密集"/>
          <p:cNvSpPr txBox="1">
            <a:spLocks noChangeArrowheads="1"/>
          </p:cNvSpPr>
          <p:nvPr/>
        </p:nvSpPr>
        <p:spPr bwMode="auto">
          <a:xfrm>
            <a:off x="2665413" y="3473450"/>
            <a:ext cx="5603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密集</a:t>
            </a:r>
          </a:p>
        </p:txBody>
      </p:sp>
      <p:sp>
        <p:nvSpPr>
          <p:cNvPr id="12309" name="相同連線"/>
          <p:cNvSpPr txBox="1">
            <a:spLocks noChangeArrowheads="1"/>
          </p:cNvSpPr>
          <p:nvPr/>
        </p:nvSpPr>
        <p:spPr bwMode="auto">
          <a:xfrm>
            <a:off x="1420813" y="2811463"/>
            <a:ext cx="1017587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相同連線</a:t>
            </a:r>
          </a:p>
        </p:txBody>
      </p:sp>
      <p:sp>
        <p:nvSpPr>
          <p:cNvPr id="12310" name="氣壓數值"/>
          <p:cNvSpPr txBox="1">
            <a:spLocks noChangeArrowheads="1"/>
          </p:cNvSpPr>
          <p:nvPr/>
        </p:nvSpPr>
        <p:spPr bwMode="auto">
          <a:xfrm>
            <a:off x="2555875" y="2811463"/>
            <a:ext cx="1019175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氣壓數值</a:t>
            </a:r>
          </a:p>
        </p:txBody>
      </p:sp>
      <p:sp>
        <p:nvSpPr>
          <p:cNvPr id="12311" name="中央氣象局"/>
          <p:cNvSpPr txBox="1">
            <a:spLocks noChangeArrowheads="1"/>
          </p:cNvSpPr>
          <p:nvPr/>
        </p:nvSpPr>
        <p:spPr bwMode="auto">
          <a:xfrm>
            <a:off x="3708400" y="1700213"/>
            <a:ext cx="930275" cy="762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200">
                <a:latin typeface="新細明體" charset="-120"/>
                <a:ea typeface="新細明體" charset="-120"/>
                <a:sym typeface="新細明體" charset="-120"/>
              </a:rPr>
              <a:t>中央</a:t>
            </a:r>
          </a:p>
          <a:p>
            <a:pPr hangingPunct="0"/>
            <a:r>
              <a:rPr kumimoji="0" lang="zh-TW" altLang="en-US" sz="2200">
                <a:latin typeface="新細明體" charset="-120"/>
                <a:ea typeface="新細明體" charset="-120"/>
                <a:sym typeface="新細明體" charset="-120"/>
              </a:rPr>
              <a:t>氣象局</a:t>
            </a:r>
          </a:p>
        </p:txBody>
      </p:sp>
      <p:sp>
        <p:nvSpPr>
          <p:cNvPr id="317" name="氣象…"/>
          <p:cNvSpPr txBox="1"/>
          <p:nvPr/>
        </p:nvSpPr>
        <p:spPr>
          <a:xfrm>
            <a:off x="2543175" y="1916113"/>
            <a:ext cx="1006475" cy="587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pc="-108"/>
            </a:pPr>
            <a:r>
              <a:rPr kumimoji="0" kern="0" spc="-108">
                <a:latin typeface="新細明體"/>
                <a:ea typeface="新細明體"/>
                <a:cs typeface="新細明體"/>
                <a:sym typeface="新細明體"/>
              </a:rPr>
              <a:t>氣象</a:t>
            </a:r>
          </a:p>
          <a:p>
            <a:pPr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pc="-108"/>
            </a:pPr>
            <a:r>
              <a:rPr kumimoji="0" kern="0" spc="-108">
                <a:latin typeface="新細明體"/>
                <a:ea typeface="新細明體"/>
                <a:cs typeface="新細明體"/>
                <a:sym typeface="新細明體"/>
              </a:rPr>
              <a:t>觀測資料</a:t>
            </a:r>
          </a:p>
        </p:txBody>
      </p:sp>
      <p:sp>
        <p:nvSpPr>
          <p:cNvPr id="12313" name="衛星雲圖"/>
          <p:cNvSpPr txBox="1">
            <a:spLocks noChangeArrowheads="1"/>
          </p:cNvSpPr>
          <p:nvPr/>
        </p:nvSpPr>
        <p:spPr bwMode="auto">
          <a:xfrm>
            <a:off x="1420813" y="1939925"/>
            <a:ext cx="10175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衛星雲圖</a:t>
            </a:r>
          </a:p>
        </p:txBody>
      </p:sp>
      <p:sp>
        <p:nvSpPr>
          <p:cNvPr id="12314" name="相關資料"/>
          <p:cNvSpPr txBox="1">
            <a:spLocks noChangeArrowheads="1"/>
          </p:cNvSpPr>
          <p:nvPr/>
        </p:nvSpPr>
        <p:spPr bwMode="auto">
          <a:xfrm>
            <a:off x="1420813" y="2374900"/>
            <a:ext cx="10175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相關資料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1094</Words>
  <PresentationFormat>如螢幕大小 (4:3)</PresentationFormat>
  <Paragraphs>384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新細明體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user</cp:lastModifiedBy>
  <cp:revision>14</cp:revision>
  <dcterms:modified xsi:type="dcterms:W3CDTF">2019-07-05T03:45:06Z</dcterms:modified>
</cp:coreProperties>
</file>