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18DD-6C53-4CED-B278-E0722E28DC82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 txBox="1"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大標題文字</a:t>
            </a:r>
          </a:p>
        </p:txBody>
      </p:sp>
      <p:sp>
        <p:nvSpPr>
          <p:cNvPr id="1027" name="內文層級一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內文層級一</a:t>
            </a:r>
          </a:p>
          <a:p>
            <a:pPr lvl="1"/>
            <a:r>
              <a:rPr lang="zh-TW" smtClean="0">
                <a:sym typeface="Arial" charset="0"/>
              </a:rPr>
              <a:t>內文層級二</a:t>
            </a:r>
          </a:p>
          <a:p>
            <a:pPr lvl="2"/>
            <a:r>
              <a:rPr lang="zh-TW" smtClean="0">
                <a:sym typeface="Arial" charset="0"/>
              </a:rPr>
              <a:t>內文層級三</a:t>
            </a:r>
          </a:p>
          <a:p>
            <a:pPr lvl="3"/>
            <a:r>
              <a:rPr lang="zh-TW" smtClean="0">
                <a:sym typeface="Arial" charset="0"/>
              </a:rPr>
              <a:t>內文層級四</a:t>
            </a:r>
          </a:p>
          <a:p>
            <a:pPr lvl="4"/>
            <a:r>
              <a:rPr lang="zh-TW" smtClean="0">
                <a:sym typeface="Arial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85175" y="6245225"/>
            <a:ext cx="301625" cy="28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kumimoji="0"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D2C1572-01E8-42E1-97DA-2894BDECCDE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03" descr="7上地理第6單元-南一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87350"/>
            <a:ext cx="8964613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將落到地面…"/>
          <p:cNvSpPr txBox="1">
            <a:spLocks noChangeArrowheads="1"/>
          </p:cNvSpPr>
          <p:nvPr/>
        </p:nvSpPr>
        <p:spPr bwMode="auto">
          <a:xfrm>
            <a:off x="5551488" y="1962150"/>
            <a:ext cx="854075" cy="53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降落到地面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的水能完全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被利用嗎</a:t>
            </a:r>
          </a:p>
        </p:txBody>
      </p:sp>
      <p:sp>
        <p:nvSpPr>
          <p:cNvPr id="4099" name="過程"/>
          <p:cNvSpPr txBox="1">
            <a:spLocks noChangeArrowheads="1"/>
          </p:cNvSpPr>
          <p:nvPr/>
        </p:nvSpPr>
        <p:spPr bwMode="auto">
          <a:xfrm>
            <a:off x="6992938" y="17446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過程</a:t>
            </a:r>
          </a:p>
        </p:txBody>
      </p:sp>
      <p:sp>
        <p:nvSpPr>
          <p:cNvPr id="4100" name="大氣"/>
          <p:cNvSpPr txBox="1">
            <a:spLocks noChangeArrowheads="1"/>
          </p:cNvSpPr>
          <p:nvPr/>
        </p:nvSpPr>
        <p:spPr bwMode="auto">
          <a:xfrm>
            <a:off x="8256588" y="9810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大氣</a:t>
            </a:r>
          </a:p>
        </p:txBody>
      </p:sp>
      <p:sp>
        <p:nvSpPr>
          <p:cNvPr id="4101" name="陸地"/>
          <p:cNvSpPr txBox="1">
            <a:spLocks noChangeArrowheads="1"/>
          </p:cNvSpPr>
          <p:nvPr/>
        </p:nvSpPr>
        <p:spPr bwMode="auto">
          <a:xfrm>
            <a:off x="8258175" y="7143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陸地</a:t>
            </a:r>
          </a:p>
        </p:txBody>
      </p:sp>
      <p:sp>
        <p:nvSpPr>
          <p:cNvPr id="4102" name="海洋"/>
          <p:cNvSpPr txBox="1">
            <a:spLocks noChangeArrowheads="1"/>
          </p:cNvSpPr>
          <p:nvPr/>
        </p:nvSpPr>
        <p:spPr bwMode="auto">
          <a:xfrm>
            <a:off x="8256588" y="4476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海洋</a:t>
            </a:r>
          </a:p>
        </p:txBody>
      </p:sp>
      <p:sp>
        <p:nvSpPr>
          <p:cNvPr id="4103" name="水不同型態交換"/>
          <p:cNvSpPr txBox="1">
            <a:spLocks noChangeArrowheads="1"/>
          </p:cNvSpPr>
          <p:nvPr/>
        </p:nvSpPr>
        <p:spPr bwMode="auto">
          <a:xfrm>
            <a:off x="7308850" y="736600"/>
            <a:ext cx="9810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1000">
                <a:cs typeface="Arial" charset="0"/>
              </a:rPr>
              <a:t>水不同型態交換</a:t>
            </a:r>
          </a:p>
        </p:txBody>
      </p:sp>
      <p:sp>
        <p:nvSpPr>
          <p:cNvPr id="4104" name="定義"/>
          <p:cNvSpPr txBox="1">
            <a:spLocks noChangeArrowheads="1"/>
          </p:cNvSpPr>
          <p:nvPr/>
        </p:nvSpPr>
        <p:spPr bwMode="auto">
          <a:xfrm>
            <a:off x="6981825" y="6604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4105" name="水循環"/>
          <p:cNvSpPr txBox="1">
            <a:spLocks noChangeArrowheads="1"/>
          </p:cNvSpPr>
          <p:nvPr/>
        </p:nvSpPr>
        <p:spPr bwMode="auto">
          <a:xfrm>
            <a:off x="6399213" y="120967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水循環</a:t>
            </a:r>
          </a:p>
        </p:txBody>
      </p:sp>
      <p:sp>
        <p:nvSpPr>
          <p:cNvPr id="4106" name="水資源"/>
          <p:cNvSpPr txBox="1">
            <a:spLocks noChangeArrowheads="1"/>
          </p:cNvSpPr>
          <p:nvPr/>
        </p:nvSpPr>
        <p:spPr bwMode="auto">
          <a:xfrm>
            <a:off x="6399213" y="270827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4107" name="供人利用"/>
          <p:cNvSpPr txBox="1">
            <a:spLocks noChangeArrowheads="1"/>
          </p:cNvSpPr>
          <p:nvPr/>
        </p:nvSpPr>
        <p:spPr bwMode="auto">
          <a:xfrm>
            <a:off x="8148638" y="28241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供人利用</a:t>
            </a:r>
          </a:p>
        </p:txBody>
      </p:sp>
      <p:sp>
        <p:nvSpPr>
          <p:cNvPr id="4108" name="河川"/>
          <p:cNvSpPr txBox="1">
            <a:spLocks noChangeArrowheads="1"/>
          </p:cNvSpPr>
          <p:nvPr/>
        </p:nvSpPr>
        <p:spPr bwMode="auto">
          <a:xfrm>
            <a:off x="7681913" y="30686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4109" name="湖泊"/>
          <p:cNvSpPr txBox="1">
            <a:spLocks noChangeArrowheads="1"/>
          </p:cNvSpPr>
          <p:nvPr/>
        </p:nvSpPr>
        <p:spPr bwMode="auto">
          <a:xfrm>
            <a:off x="7667625" y="27813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4110" name="地下水"/>
          <p:cNvSpPr txBox="1">
            <a:spLocks noChangeArrowheads="1"/>
          </p:cNvSpPr>
          <p:nvPr/>
        </p:nvSpPr>
        <p:spPr bwMode="auto">
          <a:xfrm>
            <a:off x="7627938" y="253682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地下水</a:t>
            </a:r>
          </a:p>
        </p:txBody>
      </p:sp>
      <p:sp>
        <p:nvSpPr>
          <p:cNvPr id="4111" name="雨水落地表"/>
          <p:cNvSpPr txBox="1">
            <a:spLocks noChangeArrowheads="1"/>
          </p:cNvSpPr>
          <p:nvPr/>
        </p:nvSpPr>
        <p:spPr bwMode="auto">
          <a:xfrm>
            <a:off x="6948488" y="2773363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雨水落地表</a:t>
            </a:r>
          </a:p>
        </p:txBody>
      </p:sp>
      <p:sp>
        <p:nvSpPr>
          <p:cNvPr id="4112" name="水系"/>
          <p:cNvSpPr txBox="1">
            <a:spLocks noChangeArrowheads="1"/>
          </p:cNvSpPr>
          <p:nvPr/>
        </p:nvSpPr>
        <p:spPr bwMode="auto">
          <a:xfrm>
            <a:off x="6516688" y="4779963"/>
            <a:ext cx="436562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水系 </a:t>
            </a:r>
          </a:p>
        </p:txBody>
      </p:sp>
      <p:sp>
        <p:nvSpPr>
          <p:cNvPr id="4113" name="蘭陽溪流域"/>
          <p:cNvSpPr txBox="1">
            <a:spLocks noChangeArrowheads="1"/>
          </p:cNvSpPr>
          <p:nvPr/>
        </p:nvSpPr>
        <p:spPr bwMode="auto">
          <a:xfrm>
            <a:off x="7980363" y="582453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蘭陽溪流域</a:t>
            </a:r>
          </a:p>
        </p:txBody>
      </p:sp>
      <p:sp>
        <p:nvSpPr>
          <p:cNvPr id="4114" name="淡水河流域"/>
          <p:cNvSpPr txBox="1">
            <a:spLocks noChangeArrowheads="1"/>
          </p:cNvSpPr>
          <p:nvPr/>
        </p:nvSpPr>
        <p:spPr bwMode="auto">
          <a:xfrm>
            <a:off x="7977188" y="558958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4115" name="雪山山脈"/>
          <p:cNvSpPr txBox="1">
            <a:spLocks noChangeArrowheads="1"/>
          </p:cNvSpPr>
          <p:nvPr/>
        </p:nvSpPr>
        <p:spPr bwMode="auto">
          <a:xfrm>
            <a:off x="7380288" y="56848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雪山山脈</a:t>
            </a:r>
          </a:p>
        </p:txBody>
      </p:sp>
      <p:sp>
        <p:nvSpPr>
          <p:cNvPr id="4116" name="流域"/>
          <p:cNvSpPr txBox="1">
            <a:spLocks noChangeArrowheads="1"/>
          </p:cNvSpPr>
          <p:nvPr/>
        </p:nvSpPr>
        <p:spPr bwMode="auto">
          <a:xfrm>
            <a:off x="8316913" y="53006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4117" name="集水區"/>
          <p:cNvSpPr txBox="1">
            <a:spLocks noChangeArrowheads="1"/>
          </p:cNvSpPr>
          <p:nvPr/>
        </p:nvSpPr>
        <p:spPr bwMode="auto">
          <a:xfrm>
            <a:off x="8275638" y="505618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4118" name="區隔"/>
          <p:cNvSpPr txBox="1">
            <a:spLocks noChangeArrowheads="1"/>
          </p:cNvSpPr>
          <p:nvPr/>
        </p:nvSpPr>
        <p:spPr bwMode="auto">
          <a:xfrm>
            <a:off x="7897813" y="520065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區隔</a:t>
            </a:r>
          </a:p>
        </p:txBody>
      </p:sp>
      <p:sp>
        <p:nvSpPr>
          <p:cNvPr id="4119" name="山嶺"/>
          <p:cNvSpPr txBox="1">
            <a:spLocks noChangeArrowheads="1"/>
          </p:cNvSpPr>
          <p:nvPr/>
        </p:nvSpPr>
        <p:spPr bwMode="auto">
          <a:xfrm>
            <a:off x="7451725" y="51038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山嶺</a:t>
            </a:r>
          </a:p>
        </p:txBody>
      </p:sp>
      <p:sp>
        <p:nvSpPr>
          <p:cNvPr id="4120" name="分水嶺"/>
          <p:cNvSpPr txBox="1">
            <a:spLocks noChangeArrowheads="1"/>
          </p:cNvSpPr>
          <p:nvPr/>
        </p:nvSpPr>
        <p:spPr bwMode="auto">
          <a:xfrm>
            <a:off x="6943725" y="5341938"/>
            <a:ext cx="484188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4121" name="淡水河流域"/>
          <p:cNvSpPr txBox="1">
            <a:spLocks noChangeArrowheads="1"/>
          </p:cNvSpPr>
          <p:nvPr/>
        </p:nvSpPr>
        <p:spPr bwMode="auto">
          <a:xfrm>
            <a:off x="8388350" y="4768850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4122" name="涵蓋水系"/>
          <p:cNvSpPr txBox="1">
            <a:spLocks noChangeArrowheads="1"/>
          </p:cNvSpPr>
          <p:nvPr/>
        </p:nvSpPr>
        <p:spPr bwMode="auto">
          <a:xfrm>
            <a:off x="7812088" y="48402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涵蓋水系</a:t>
            </a:r>
          </a:p>
        </p:txBody>
      </p:sp>
      <p:sp>
        <p:nvSpPr>
          <p:cNvPr id="4123" name="集水區"/>
          <p:cNvSpPr txBox="1">
            <a:spLocks noChangeArrowheads="1"/>
          </p:cNvSpPr>
          <p:nvPr/>
        </p:nvSpPr>
        <p:spPr bwMode="auto">
          <a:xfrm>
            <a:off x="7339013" y="4768850"/>
            <a:ext cx="473075" cy="214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4124" name="流域"/>
          <p:cNvSpPr txBox="1">
            <a:spLocks noChangeArrowheads="1"/>
          </p:cNvSpPr>
          <p:nvPr/>
        </p:nvSpPr>
        <p:spPr bwMode="auto">
          <a:xfrm>
            <a:off x="6948488" y="48244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4125" name="翡翠水庫集水區"/>
          <p:cNvSpPr txBox="1">
            <a:spLocks noChangeArrowheads="1"/>
          </p:cNvSpPr>
          <p:nvPr/>
        </p:nvSpPr>
        <p:spPr bwMode="auto">
          <a:xfrm>
            <a:off x="8124825" y="4529138"/>
            <a:ext cx="981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翡翠水庫集水區</a:t>
            </a:r>
          </a:p>
        </p:txBody>
      </p:sp>
      <p:sp>
        <p:nvSpPr>
          <p:cNvPr id="4126" name="降水匯集點"/>
          <p:cNvSpPr txBox="1">
            <a:spLocks noChangeArrowheads="1"/>
          </p:cNvSpPr>
          <p:nvPr/>
        </p:nvSpPr>
        <p:spPr bwMode="auto">
          <a:xfrm>
            <a:off x="7415213" y="4402138"/>
            <a:ext cx="738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降水匯集點</a:t>
            </a:r>
          </a:p>
        </p:txBody>
      </p:sp>
      <p:sp>
        <p:nvSpPr>
          <p:cNvPr id="4127" name="集水區"/>
          <p:cNvSpPr txBox="1">
            <a:spLocks noChangeArrowheads="1"/>
          </p:cNvSpPr>
          <p:nvPr/>
        </p:nvSpPr>
        <p:spPr bwMode="auto">
          <a:xfrm>
            <a:off x="6948488" y="449103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4128" name="支流"/>
          <p:cNvSpPr txBox="1">
            <a:spLocks noChangeArrowheads="1"/>
          </p:cNvSpPr>
          <p:nvPr/>
        </p:nvSpPr>
        <p:spPr bwMode="auto">
          <a:xfrm>
            <a:off x="7812088" y="41925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支流</a:t>
            </a:r>
          </a:p>
        </p:txBody>
      </p:sp>
      <p:sp>
        <p:nvSpPr>
          <p:cNvPr id="4129" name="主流"/>
          <p:cNvSpPr txBox="1">
            <a:spLocks noChangeArrowheads="1"/>
          </p:cNvSpPr>
          <p:nvPr/>
        </p:nvSpPr>
        <p:spPr bwMode="auto">
          <a:xfrm>
            <a:off x="7812088" y="39227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主流</a:t>
            </a:r>
          </a:p>
        </p:txBody>
      </p:sp>
      <p:sp>
        <p:nvSpPr>
          <p:cNvPr id="4130" name="長度"/>
          <p:cNvSpPr txBox="1">
            <a:spLocks noChangeArrowheads="1"/>
          </p:cNvSpPr>
          <p:nvPr/>
        </p:nvSpPr>
        <p:spPr bwMode="auto">
          <a:xfrm>
            <a:off x="7380288" y="40481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長度</a:t>
            </a:r>
          </a:p>
        </p:txBody>
      </p:sp>
      <p:sp>
        <p:nvSpPr>
          <p:cNvPr id="4131" name="流量"/>
          <p:cNvSpPr txBox="1">
            <a:spLocks noChangeArrowheads="1"/>
          </p:cNvSpPr>
          <p:nvPr/>
        </p:nvSpPr>
        <p:spPr bwMode="auto">
          <a:xfrm>
            <a:off x="6962775" y="41671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  <p:sp>
        <p:nvSpPr>
          <p:cNvPr id="4132" name="臺灣的水資源…"/>
          <p:cNvSpPr txBox="1">
            <a:spLocks noChangeArrowheads="1"/>
          </p:cNvSpPr>
          <p:nvPr/>
        </p:nvSpPr>
        <p:spPr bwMode="auto">
          <a:xfrm>
            <a:off x="3925888" y="4124325"/>
            <a:ext cx="10064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臺灣的水資源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分布平均嗎</a:t>
            </a:r>
          </a:p>
        </p:txBody>
      </p:sp>
      <p:sp>
        <p:nvSpPr>
          <p:cNvPr id="4133" name="發電"/>
          <p:cNvSpPr txBox="1">
            <a:spLocks noChangeArrowheads="1"/>
          </p:cNvSpPr>
          <p:nvPr/>
        </p:nvSpPr>
        <p:spPr bwMode="auto">
          <a:xfrm>
            <a:off x="1316038" y="59928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發電</a:t>
            </a:r>
          </a:p>
        </p:txBody>
      </p:sp>
      <p:sp>
        <p:nvSpPr>
          <p:cNvPr id="4134" name="供水"/>
          <p:cNvSpPr txBox="1">
            <a:spLocks noChangeArrowheads="1"/>
          </p:cNvSpPr>
          <p:nvPr/>
        </p:nvSpPr>
        <p:spPr bwMode="auto">
          <a:xfrm>
            <a:off x="1316038" y="57499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供水</a:t>
            </a:r>
          </a:p>
        </p:txBody>
      </p:sp>
      <p:sp>
        <p:nvSpPr>
          <p:cNvPr id="4135" name="日月潭"/>
          <p:cNvSpPr txBox="1">
            <a:spLocks noChangeArrowheads="1"/>
          </p:cNvSpPr>
          <p:nvPr/>
        </p:nvSpPr>
        <p:spPr bwMode="auto">
          <a:xfrm>
            <a:off x="1752600" y="58832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日月潭</a:t>
            </a:r>
          </a:p>
        </p:txBody>
      </p:sp>
      <p:sp>
        <p:nvSpPr>
          <p:cNvPr id="4136" name="中部"/>
          <p:cNvSpPr txBox="1">
            <a:spLocks noChangeArrowheads="1"/>
          </p:cNvSpPr>
          <p:nvPr/>
        </p:nvSpPr>
        <p:spPr bwMode="auto">
          <a:xfrm>
            <a:off x="2347913" y="59563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中部</a:t>
            </a:r>
          </a:p>
        </p:txBody>
      </p:sp>
      <p:sp>
        <p:nvSpPr>
          <p:cNvPr id="4137" name="規模不大"/>
          <p:cNvSpPr txBox="1">
            <a:spLocks noChangeArrowheads="1"/>
          </p:cNvSpPr>
          <p:nvPr/>
        </p:nvSpPr>
        <p:spPr bwMode="auto">
          <a:xfrm>
            <a:off x="1716088" y="56324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規模不大</a:t>
            </a:r>
          </a:p>
        </p:txBody>
      </p:sp>
      <p:sp>
        <p:nvSpPr>
          <p:cNvPr id="4138" name="量少"/>
          <p:cNvSpPr txBox="1">
            <a:spLocks noChangeArrowheads="1"/>
          </p:cNvSpPr>
          <p:nvPr/>
        </p:nvSpPr>
        <p:spPr bwMode="auto">
          <a:xfrm>
            <a:off x="2354263" y="57054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量少</a:t>
            </a:r>
          </a:p>
        </p:txBody>
      </p:sp>
      <p:sp>
        <p:nvSpPr>
          <p:cNvPr id="4139" name="湖泊"/>
          <p:cNvSpPr txBox="1">
            <a:spLocks noChangeArrowheads="1"/>
          </p:cNvSpPr>
          <p:nvPr/>
        </p:nvSpPr>
        <p:spPr bwMode="auto">
          <a:xfrm>
            <a:off x="2760663" y="58197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4140" name="洪枯變化大"/>
          <p:cNvSpPr txBox="1">
            <a:spLocks noChangeArrowheads="1"/>
          </p:cNvSpPr>
          <p:nvPr/>
        </p:nvSpPr>
        <p:spPr bwMode="auto">
          <a:xfrm>
            <a:off x="611188" y="5454650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洪枯變化大</a:t>
            </a:r>
          </a:p>
        </p:txBody>
      </p:sp>
      <p:sp>
        <p:nvSpPr>
          <p:cNvPr id="4141" name="降水不均"/>
          <p:cNvSpPr txBox="1">
            <a:spLocks noChangeArrowheads="1"/>
          </p:cNvSpPr>
          <p:nvPr/>
        </p:nvSpPr>
        <p:spPr bwMode="auto">
          <a:xfrm>
            <a:off x="658813" y="52006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降水不均</a:t>
            </a:r>
          </a:p>
        </p:txBody>
      </p:sp>
      <p:sp>
        <p:nvSpPr>
          <p:cNvPr id="4142" name="荒溪型"/>
          <p:cNvSpPr txBox="1">
            <a:spLocks noChangeArrowheads="1"/>
          </p:cNvSpPr>
          <p:nvPr/>
        </p:nvSpPr>
        <p:spPr bwMode="auto">
          <a:xfrm>
            <a:off x="1331913" y="53244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荒溪型</a:t>
            </a:r>
          </a:p>
        </p:txBody>
      </p:sp>
      <p:sp>
        <p:nvSpPr>
          <p:cNvPr id="4143" name="中南部"/>
          <p:cNvSpPr txBox="1">
            <a:spLocks noChangeArrowheads="1"/>
          </p:cNvSpPr>
          <p:nvPr/>
        </p:nvSpPr>
        <p:spPr bwMode="auto">
          <a:xfrm>
            <a:off x="1795463" y="539908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中南部</a:t>
            </a:r>
          </a:p>
        </p:txBody>
      </p:sp>
      <p:sp>
        <p:nvSpPr>
          <p:cNvPr id="4144" name="四季有雨"/>
          <p:cNvSpPr txBox="1">
            <a:spLocks noChangeArrowheads="1"/>
          </p:cNvSpPr>
          <p:nvPr/>
        </p:nvSpPr>
        <p:spPr bwMode="auto">
          <a:xfrm>
            <a:off x="633413" y="49720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四季有雨</a:t>
            </a:r>
          </a:p>
        </p:txBody>
      </p:sp>
      <p:sp>
        <p:nvSpPr>
          <p:cNvPr id="4145" name="穩定"/>
          <p:cNvSpPr txBox="1">
            <a:spLocks noChangeArrowheads="1"/>
          </p:cNvSpPr>
          <p:nvPr/>
        </p:nvSpPr>
        <p:spPr bwMode="auto">
          <a:xfrm>
            <a:off x="1331913" y="50133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穩定</a:t>
            </a:r>
          </a:p>
        </p:txBody>
      </p:sp>
      <p:sp>
        <p:nvSpPr>
          <p:cNvPr id="4146" name="北部"/>
          <p:cNvSpPr txBox="1">
            <a:spLocks noChangeArrowheads="1"/>
          </p:cNvSpPr>
          <p:nvPr/>
        </p:nvSpPr>
        <p:spPr bwMode="auto">
          <a:xfrm>
            <a:off x="1812925" y="50927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4147" name="流量"/>
          <p:cNvSpPr txBox="1">
            <a:spLocks noChangeArrowheads="1"/>
          </p:cNvSpPr>
          <p:nvPr/>
        </p:nvSpPr>
        <p:spPr bwMode="auto">
          <a:xfrm>
            <a:off x="2347913" y="52339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  <p:sp>
        <p:nvSpPr>
          <p:cNvPr id="4148" name="臺灣海峽"/>
          <p:cNvSpPr txBox="1">
            <a:spLocks noChangeArrowheads="1"/>
          </p:cNvSpPr>
          <p:nvPr/>
        </p:nvSpPr>
        <p:spPr bwMode="auto">
          <a:xfrm>
            <a:off x="1235075" y="479742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臺灣海峽</a:t>
            </a:r>
          </a:p>
        </p:txBody>
      </p:sp>
      <p:sp>
        <p:nvSpPr>
          <p:cNvPr id="4149" name="西"/>
          <p:cNvSpPr txBox="1">
            <a:spLocks noChangeArrowheads="1"/>
          </p:cNvSpPr>
          <p:nvPr/>
        </p:nvSpPr>
        <p:spPr bwMode="auto">
          <a:xfrm>
            <a:off x="1920875" y="4768850"/>
            <a:ext cx="219075" cy="22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</a:t>
            </a:r>
          </a:p>
        </p:txBody>
      </p:sp>
      <p:sp>
        <p:nvSpPr>
          <p:cNvPr id="4150" name="太平洋"/>
          <p:cNvSpPr txBox="1">
            <a:spLocks noChangeArrowheads="1"/>
          </p:cNvSpPr>
          <p:nvPr/>
        </p:nvSpPr>
        <p:spPr bwMode="auto">
          <a:xfrm>
            <a:off x="1290638" y="45529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4151" name="東"/>
          <p:cNvSpPr txBox="1">
            <a:spLocks noChangeArrowheads="1"/>
          </p:cNvSpPr>
          <p:nvPr/>
        </p:nvSpPr>
        <p:spPr bwMode="auto">
          <a:xfrm>
            <a:off x="1922463" y="4508500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東</a:t>
            </a:r>
          </a:p>
        </p:txBody>
      </p:sp>
      <p:sp>
        <p:nvSpPr>
          <p:cNvPr id="4152" name="東西分流"/>
          <p:cNvSpPr txBox="1">
            <a:spLocks noChangeArrowheads="1"/>
          </p:cNvSpPr>
          <p:nvPr/>
        </p:nvSpPr>
        <p:spPr bwMode="auto">
          <a:xfrm>
            <a:off x="2216150" y="462597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東西分流</a:t>
            </a:r>
          </a:p>
        </p:txBody>
      </p:sp>
      <p:sp>
        <p:nvSpPr>
          <p:cNvPr id="4153" name="南北走向"/>
          <p:cNvSpPr txBox="1">
            <a:spLocks noChangeArrowheads="1"/>
          </p:cNvSpPr>
          <p:nvPr/>
        </p:nvSpPr>
        <p:spPr bwMode="auto">
          <a:xfrm>
            <a:off x="1116013" y="42926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南北走向</a:t>
            </a:r>
          </a:p>
        </p:txBody>
      </p:sp>
      <p:sp>
        <p:nvSpPr>
          <p:cNvPr id="4154" name="中央山脈"/>
          <p:cNvSpPr txBox="1">
            <a:spLocks noChangeArrowheads="1"/>
          </p:cNvSpPr>
          <p:nvPr/>
        </p:nvSpPr>
        <p:spPr bwMode="auto">
          <a:xfrm>
            <a:off x="1689100" y="426402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中央山脈</a:t>
            </a:r>
          </a:p>
        </p:txBody>
      </p:sp>
      <p:sp>
        <p:nvSpPr>
          <p:cNvPr id="4155" name="分水嶺"/>
          <p:cNvSpPr txBox="1">
            <a:spLocks noChangeArrowheads="1"/>
          </p:cNvSpPr>
          <p:nvPr/>
        </p:nvSpPr>
        <p:spPr bwMode="auto">
          <a:xfrm>
            <a:off x="2241550" y="43370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4156" name="河川"/>
          <p:cNvSpPr txBox="1">
            <a:spLocks noChangeArrowheads="1"/>
          </p:cNvSpPr>
          <p:nvPr/>
        </p:nvSpPr>
        <p:spPr bwMode="auto">
          <a:xfrm>
            <a:off x="2786063" y="47974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4157" name="地面水資源"/>
          <p:cNvSpPr txBox="1">
            <a:spLocks noChangeArrowheads="1"/>
          </p:cNvSpPr>
          <p:nvPr/>
        </p:nvSpPr>
        <p:spPr bwMode="auto">
          <a:xfrm>
            <a:off x="3230563" y="5084763"/>
            <a:ext cx="549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地面</a:t>
            </a:r>
          </a:p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4158" name="地下水資源"/>
          <p:cNvSpPr txBox="1">
            <a:spLocks noChangeArrowheads="1"/>
          </p:cNvSpPr>
          <p:nvPr/>
        </p:nvSpPr>
        <p:spPr bwMode="auto">
          <a:xfrm>
            <a:off x="4022725" y="5492750"/>
            <a:ext cx="549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地下</a:t>
            </a:r>
          </a:p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4159" name="地層下陷"/>
          <p:cNvSpPr txBox="1">
            <a:spLocks noChangeArrowheads="1"/>
          </p:cNvSpPr>
          <p:nvPr/>
        </p:nvSpPr>
        <p:spPr bwMode="auto">
          <a:xfrm>
            <a:off x="5310188" y="605631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地層下陷</a:t>
            </a:r>
          </a:p>
        </p:txBody>
      </p:sp>
      <p:sp>
        <p:nvSpPr>
          <p:cNvPr id="4160" name="過度抽取"/>
          <p:cNvSpPr txBox="1">
            <a:spLocks noChangeArrowheads="1"/>
          </p:cNvSpPr>
          <p:nvPr/>
        </p:nvSpPr>
        <p:spPr bwMode="auto">
          <a:xfrm>
            <a:off x="4724400" y="599281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過度抽取</a:t>
            </a:r>
          </a:p>
        </p:txBody>
      </p:sp>
      <p:sp>
        <p:nvSpPr>
          <p:cNvPr id="4161" name="具規模"/>
          <p:cNvSpPr txBox="1">
            <a:spLocks noChangeArrowheads="1"/>
          </p:cNvSpPr>
          <p:nvPr/>
        </p:nvSpPr>
        <p:spPr bwMode="auto">
          <a:xfrm>
            <a:off x="5891213" y="57054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具規模</a:t>
            </a:r>
          </a:p>
        </p:txBody>
      </p:sp>
      <p:sp>
        <p:nvSpPr>
          <p:cNvPr id="4162" name="西南部"/>
          <p:cNvSpPr txBox="1">
            <a:spLocks noChangeArrowheads="1"/>
          </p:cNvSpPr>
          <p:nvPr/>
        </p:nvSpPr>
        <p:spPr bwMode="auto">
          <a:xfrm>
            <a:off x="5373688" y="580548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4163" name="地質"/>
          <p:cNvSpPr txBox="1">
            <a:spLocks noChangeArrowheads="1"/>
          </p:cNvSpPr>
          <p:nvPr/>
        </p:nvSpPr>
        <p:spPr bwMode="auto">
          <a:xfrm>
            <a:off x="6372225" y="5416550"/>
            <a:ext cx="346075" cy="214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地質</a:t>
            </a:r>
          </a:p>
        </p:txBody>
      </p:sp>
      <p:sp>
        <p:nvSpPr>
          <p:cNvPr id="4164" name="地形"/>
          <p:cNvSpPr txBox="1">
            <a:spLocks noChangeArrowheads="1"/>
          </p:cNvSpPr>
          <p:nvPr/>
        </p:nvSpPr>
        <p:spPr bwMode="auto">
          <a:xfrm>
            <a:off x="5954713" y="54895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4165" name="降水量"/>
          <p:cNvSpPr txBox="1">
            <a:spLocks noChangeArrowheads="1"/>
          </p:cNvSpPr>
          <p:nvPr/>
        </p:nvSpPr>
        <p:spPr bwMode="auto">
          <a:xfrm>
            <a:off x="5392738" y="55403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降水量</a:t>
            </a:r>
          </a:p>
        </p:txBody>
      </p:sp>
      <p:sp>
        <p:nvSpPr>
          <p:cNvPr id="4166" name="蘊藏量"/>
          <p:cNvSpPr txBox="1">
            <a:spLocks noChangeArrowheads="1"/>
          </p:cNvSpPr>
          <p:nvPr/>
        </p:nvSpPr>
        <p:spPr bwMode="auto">
          <a:xfrm>
            <a:off x="4787900" y="566261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蘊藏量</a:t>
            </a:r>
          </a:p>
        </p:txBody>
      </p:sp>
      <p:sp>
        <p:nvSpPr>
          <p:cNvPr id="4167" name="供水穩定"/>
          <p:cNvSpPr txBox="1">
            <a:spLocks noChangeArrowheads="1"/>
          </p:cNvSpPr>
          <p:nvPr/>
        </p:nvSpPr>
        <p:spPr bwMode="auto">
          <a:xfrm>
            <a:off x="5988050" y="52006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供水穩定</a:t>
            </a:r>
          </a:p>
        </p:txBody>
      </p:sp>
      <p:sp>
        <p:nvSpPr>
          <p:cNvPr id="4168" name="水質清潔"/>
          <p:cNvSpPr txBox="1">
            <a:spLocks noChangeArrowheads="1"/>
          </p:cNvSpPr>
          <p:nvPr/>
        </p:nvSpPr>
        <p:spPr bwMode="auto">
          <a:xfrm>
            <a:off x="5364163" y="53006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水質清潔</a:t>
            </a:r>
          </a:p>
        </p:txBody>
      </p:sp>
      <p:sp>
        <p:nvSpPr>
          <p:cNvPr id="4169" name="重要水資源"/>
          <p:cNvSpPr txBox="1">
            <a:spLocks noChangeArrowheads="1"/>
          </p:cNvSpPr>
          <p:nvPr/>
        </p:nvSpPr>
        <p:spPr bwMode="auto">
          <a:xfrm>
            <a:off x="4708525" y="537368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重要水資源</a:t>
            </a:r>
          </a:p>
        </p:txBody>
      </p:sp>
      <p:sp>
        <p:nvSpPr>
          <p:cNvPr id="4170" name="降水豐富的…"/>
          <p:cNvSpPr txBox="1">
            <a:spLocks noChangeArrowheads="1"/>
          </p:cNvSpPr>
          <p:nvPr/>
        </p:nvSpPr>
        <p:spPr bwMode="auto">
          <a:xfrm>
            <a:off x="2763838" y="1314450"/>
            <a:ext cx="854075" cy="53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降水豐富的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臺灣為什麼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 b="1">
                <a:latin typeface="新細明體" charset="-120"/>
                <a:ea typeface="新細明體" charset="-120"/>
                <a:sym typeface="新細明體" charset="-120"/>
              </a:rPr>
              <a:t>還會缺水</a:t>
            </a:r>
          </a:p>
        </p:txBody>
      </p:sp>
      <p:sp>
        <p:nvSpPr>
          <p:cNvPr id="4171" name="自來水管線滲漏"/>
          <p:cNvSpPr txBox="1">
            <a:spLocks noChangeArrowheads="1"/>
          </p:cNvSpPr>
          <p:nvPr/>
        </p:nvSpPr>
        <p:spPr bwMode="auto">
          <a:xfrm>
            <a:off x="1176338" y="2190750"/>
            <a:ext cx="981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自來水管線滲漏</a:t>
            </a:r>
          </a:p>
        </p:txBody>
      </p:sp>
      <p:sp>
        <p:nvSpPr>
          <p:cNvPr id="4172" name="水質汙染"/>
          <p:cNvSpPr txBox="1">
            <a:spLocks noChangeArrowheads="1"/>
          </p:cNvSpPr>
          <p:nvPr/>
        </p:nvSpPr>
        <p:spPr bwMode="auto">
          <a:xfrm>
            <a:off x="1370013" y="19637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水質汙染</a:t>
            </a:r>
          </a:p>
        </p:txBody>
      </p:sp>
      <p:sp>
        <p:nvSpPr>
          <p:cNvPr id="4173" name="水庫淤積"/>
          <p:cNvSpPr txBox="1">
            <a:spLocks noChangeArrowheads="1"/>
          </p:cNvSpPr>
          <p:nvPr/>
        </p:nvSpPr>
        <p:spPr bwMode="auto">
          <a:xfrm>
            <a:off x="1376363" y="17541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水庫淤積</a:t>
            </a:r>
          </a:p>
        </p:txBody>
      </p:sp>
      <p:sp>
        <p:nvSpPr>
          <p:cNvPr id="4174" name="河川流速快"/>
          <p:cNvSpPr txBox="1">
            <a:spLocks noChangeArrowheads="1"/>
          </p:cNvSpPr>
          <p:nvPr/>
        </p:nvSpPr>
        <p:spPr bwMode="auto">
          <a:xfrm>
            <a:off x="552450" y="1649413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河川流速快</a:t>
            </a:r>
          </a:p>
        </p:txBody>
      </p:sp>
      <p:sp>
        <p:nvSpPr>
          <p:cNvPr id="4175" name="降水分布不均"/>
          <p:cNvSpPr txBox="1">
            <a:spLocks noChangeArrowheads="1"/>
          </p:cNvSpPr>
          <p:nvPr/>
        </p:nvSpPr>
        <p:spPr bwMode="auto">
          <a:xfrm>
            <a:off x="476250" y="1441450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降水分布不均</a:t>
            </a:r>
          </a:p>
        </p:txBody>
      </p:sp>
      <p:sp>
        <p:nvSpPr>
          <p:cNvPr id="4176" name="不易蓄留"/>
          <p:cNvSpPr txBox="1">
            <a:spLocks noChangeArrowheads="1"/>
          </p:cNvSpPr>
          <p:nvPr/>
        </p:nvSpPr>
        <p:spPr bwMode="auto">
          <a:xfrm>
            <a:off x="1376363" y="15367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不易蓄留</a:t>
            </a:r>
          </a:p>
        </p:txBody>
      </p:sp>
      <p:sp>
        <p:nvSpPr>
          <p:cNvPr id="4177" name="人口稠密"/>
          <p:cNvSpPr txBox="1">
            <a:spLocks noChangeArrowheads="1"/>
          </p:cNvSpPr>
          <p:nvPr/>
        </p:nvSpPr>
        <p:spPr bwMode="auto">
          <a:xfrm>
            <a:off x="1370013" y="13287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人口稠密</a:t>
            </a:r>
          </a:p>
        </p:txBody>
      </p:sp>
      <p:sp>
        <p:nvSpPr>
          <p:cNvPr id="4178" name="氣溫"/>
          <p:cNvSpPr txBox="1">
            <a:spLocks noChangeArrowheads="1"/>
          </p:cNvSpPr>
          <p:nvPr/>
        </p:nvSpPr>
        <p:spPr bwMode="auto">
          <a:xfrm>
            <a:off x="666750" y="11699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4179" name="蒸發散量大"/>
          <p:cNvSpPr txBox="1">
            <a:spLocks noChangeArrowheads="1"/>
          </p:cNvSpPr>
          <p:nvPr/>
        </p:nvSpPr>
        <p:spPr bwMode="auto">
          <a:xfrm>
            <a:off x="1306513" y="111918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蒸發散量大</a:t>
            </a:r>
          </a:p>
        </p:txBody>
      </p:sp>
      <p:sp>
        <p:nvSpPr>
          <p:cNvPr id="4180" name="原因"/>
          <p:cNvSpPr txBox="1">
            <a:spLocks noChangeArrowheads="1"/>
          </p:cNvSpPr>
          <p:nvPr/>
        </p:nvSpPr>
        <p:spPr bwMode="auto">
          <a:xfrm>
            <a:off x="2205038" y="15906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4181" name="3.4倍"/>
          <p:cNvSpPr txBox="1">
            <a:spLocks noChangeArrowheads="1"/>
          </p:cNvSpPr>
          <p:nvPr/>
        </p:nvSpPr>
        <p:spPr bwMode="auto">
          <a:xfrm>
            <a:off x="539750" y="808038"/>
            <a:ext cx="393700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000">
                <a:ea typeface="新細明體" charset="-120"/>
              </a:rPr>
              <a:t>3.4</a:t>
            </a: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倍</a:t>
            </a:r>
          </a:p>
        </p:txBody>
      </p:sp>
      <p:sp>
        <p:nvSpPr>
          <p:cNvPr id="4182" name="世界平均值"/>
          <p:cNvSpPr txBox="1">
            <a:spLocks noChangeArrowheads="1"/>
          </p:cNvSpPr>
          <p:nvPr/>
        </p:nvSpPr>
        <p:spPr bwMode="auto">
          <a:xfrm>
            <a:off x="900113" y="83343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世界平均值</a:t>
            </a:r>
          </a:p>
        </p:txBody>
      </p:sp>
      <p:sp>
        <p:nvSpPr>
          <p:cNvPr id="4183" name="2500mm"/>
          <p:cNvSpPr txBox="1">
            <a:spLocks noChangeArrowheads="1"/>
          </p:cNvSpPr>
          <p:nvPr/>
        </p:nvSpPr>
        <p:spPr bwMode="auto">
          <a:xfrm>
            <a:off x="939800" y="620713"/>
            <a:ext cx="584200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000">
                <a:ea typeface="新細明體" charset="-120"/>
              </a:rPr>
              <a:t>2500mm</a:t>
            </a:r>
          </a:p>
        </p:txBody>
      </p:sp>
      <p:sp>
        <p:nvSpPr>
          <p:cNvPr id="4184" name="年降水量"/>
          <p:cNvSpPr txBox="1">
            <a:spLocks noChangeArrowheads="1"/>
          </p:cNvSpPr>
          <p:nvPr/>
        </p:nvSpPr>
        <p:spPr bwMode="auto">
          <a:xfrm>
            <a:off x="1576388" y="7667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年降水量</a:t>
            </a:r>
          </a:p>
        </p:txBody>
      </p:sp>
      <p:sp>
        <p:nvSpPr>
          <p:cNvPr id="4185" name="優勢"/>
          <p:cNvSpPr txBox="1">
            <a:spLocks noChangeArrowheads="1"/>
          </p:cNvSpPr>
          <p:nvPr/>
        </p:nvSpPr>
        <p:spPr bwMode="auto">
          <a:xfrm>
            <a:off x="2257425" y="774700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優勢</a:t>
            </a:r>
          </a:p>
        </p:txBody>
      </p:sp>
      <p:sp>
        <p:nvSpPr>
          <p:cNvPr id="109" name="提升…"/>
          <p:cNvSpPr txBox="1"/>
          <p:nvPr/>
        </p:nvSpPr>
        <p:spPr>
          <a:xfrm>
            <a:off x="2051050" y="3116263"/>
            <a:ext cx="701675" cy="384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200" spc="-108"/>
            </a:pPr>
            <a:r>
              <a:rPr kumimoji="0" sz="1200" kern="0" spc="-108">
                <a:latin typeface="新細明體"/>
                <a:ea typeface="新細明體"/>
                <a:cs typeface="新細明體"/>
                <a:sym typeface="新細明體"/>
              </a:rPr>
              <a:t>提升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200" spc="-108"/>
            </a:pPr>
            <a:r>
              <a:rPr kumimoji="0" sz="1200" kern="0" spc="-108">
                <a:latin typeface="新細明體"/>
                <a:ea typeface="新細明體"/>
                <a:cs typeface="新細明體"/>
                <a:sym typeface="新細明體"/>
              </a:rPr>
              <a:t>使用效率</a:t>
            </a:r>
          </a:p>
        </p:txBody>
      </p:sp>
      <p:sp>
        <p:nvSpPr>
          <p:cNvPr id="4187" name="老舊管線汰換"/>
          <p:cNvSpPr txBox="1">
            <a:spLocks noChangeArrowheads="1"/>
          </p:cNvSpPr>
          <p:nvPr/>
        </p:nvSpPr>
        <p:spPr bwMode="auto">
          <a:xfrm>
            <a:off x="404813" y="3554413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老舊管線汰換</a:t>
            </a:r>
          </a:p>
        </p:txBody>
      </p:sp>
      <p:sp>
        <p:nvSpPr>
          <p:cNvPr id="4188" name="水資源調配"/>
          <p:cNvSpPr txBox="1">
            <a:spLocks noChangeArrowheads="1"/>
          </p:cNvSpPr>
          <p:nvPr/>
        </p:nvSpPr>
        <p:spPr bwMode="auto">
          <a:xfrm>
            <a:off x="1277938" y="3616325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水資源調配</a:t>
            </a:r>
          </a:p>
        </p:txBody>
      </p:sp>
      <p:sp>
        <p:nvSpPr>
          <p:cNvPr id="4189" name="積極造林"/>
          <p:cNvSpPr txBox="1">
            <a:spLocks noChangeArrowheads="1"/>
          </p:cNvSpPr>
          <p:nvPr/>
        </p:nvSpPr>
        <p:spPr bwMode="auto">
          <a:xfrm>
            <a:off x="585788" y="333057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積極造林</a:t>
            </a:r>
          </a:p>
        </p:txBody>
      </p:sp>
      <p:sp>
        <p:nvSpPr>
          <p:cNvPr id="4190" name="限制濫墾濫伐"/>
          <p:cNvSpPr txBox="1">
            <a:spLocks noChangeArrowheads="1"/>
          </p:cNvSpPr>
          <p:nvPr/>
        </p:nvSpPr>
        <p:spPr bwMode="auto">
          <a:xfrm>
            <a:off x="1265238" y="3381375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限制濫墾濫伐</a:t>
            </a:r>
          </a:p>
        </p:txBody>
      </p:sp>
      <p:sp>
        <p:nvSpPr>
          <p:cNvPr id="4191" name="水庫"/>
          <p:cNvSpPr txBox="1">
            <a:spLocks noChangeArrowheads="1"/>
          </p:cNvSpPr>
          <p:nvPr/>
        </p:nvSpPr>
        <p:spPr bwMode="auto">
          <a:xfrm>
            <a:off x="725488" y="31321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水庫</a:t>
            </a:r>
          </a:p>
        </p:txBody>
      </p:sp>
      <p:sp>
        <p:nvSpPr>
          <p:cNvPr id="4192" name="攔河堰"/>
          <p:cNvSpPr txBox="1">
            <a:spLocks noChangeArrowheads="1"/>
          </p:cNvSpPr>
          <p:nvPr/>
        </p:nvSpPr>
        <p:spPr bwMode="auto">
          <a:xfrm>
            <a:off x="649288" y="29495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攔河堰</a:t>
            </a:r>
          </a:p>
        </p:txBody>
      </p:sp>
      <p:sp>
        <p:nvSpPr>
          <p:cNvPr id="4193" name="池塘"/>
          <p:cNvSpPr txBox="1">
            <a:spLocks noChangeArrowheads="1"/>
          </p:cNvSpPr>
          <p:nvPr/>
        </p:nvSpPr>
        <p:spPr bwMode="auto">
          <a:xfrm>
            <a:off x="712788" y="27384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池塘</a:t>
            </a:r>
          </a:p>
        </p:txBody>
      </p:sp>
      <p:sp>
        <p:nvSpPr>
          <p:cNvPr id="4194" name="水利設施"/>
          <p:cNvSpPr txBox="1">
            <a:spLocks noChangeArrowheads="1"/>
          </p:cNvSpPr>
          <p:nvPr/>
        </p:nvSpPr>
        <p:spPr bwMode="auto">
          <a:xfrm>
            <a:off x="1341438" y="29416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水利設施</a:t>
            </a:r>
          </a:p>
        </p:txBody>
      </p:sp>
      <p:sp>
        <p:nvSpPr>
          <p:cNvPr id="4195" name="導致"/>
          <p:cNvSpPr txBox="1">
            <a:spLocks noChangeArrowheads="1"/>
          </p:cNvSpPr>
          <p:nvPr/>
        </p:nvSpPr>
        <p:spPr bwMode="auto">
          <a:xfrm>
            <a:off x="2217738" y="244792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導致</a:t>
            </a:r>
          </a:p>
        </p:txBody>
      </p:sp>
      <p:sp>
        <p:nvSpPr>
          <p:cNvPr id="4196" name="平均…"/>
          <p:cNvSpPr txBox="1">
            <a:spLocks noChangeArrowheads="1"/>
          </p:cNvSpPr>
          <p:nvPr/>
        </p:nvSpPr>
        <p:spPr bwMode="auto">
          <a:xfrm>
            <a:off x="1258888" y="2444750"/>
            <a:ext cx="854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平均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可用水資源量</a:t>
            </a:r>
          </a:p>
        </p:txBody>
      </p:sp>
      <p:sp>
        <p:nvSpPr>
          <p:cNvPr id="4197" name="低於…"/>
          <p:cNvSpPr txBox="1">
            <a:spLocks noChangeArrowheads="1"/>
          </p:cNvSpPr>
          <p:nvPr/>
        </p:nvSpPr>
        <p:spPr bwMode="auto">
          <a:xfrm>
            <a:off x="534988" y="2362200"/>
            <a:ext cx="727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低於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全球平均值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0-02.jpg" descr="10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0"/>
            <a:ext cx="802322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314" name="自來水管線滲漏"/>
          <p:cNvSpPr txBox="1">
            <a:spLocks noChangeArrowheads="1"/>
          </p:cNvSpPr>
          <p:nvPr/>
        </p:nvSpPr>
        <p:spPr bwMode="auto">
          <a:xfrm>
            <a:off x="3563938" y="5811838"/>
            <a:ext cx="2759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cs typeface="Arial" charset="0"/>
              </a:rPr>
              <a:t>自來水管線滲漏</a:t>
            </a:r>
          </a:p>
        </p:txBody>
      </p:sp>
      <p:sp>
        <p:nvSpPr>
          <p:cNvPr id="13315" name="水質汙染"/>
          <p:cNvSpPr txBox="1">
            <a:spLocks noChangeArrowheads="1"/>
          </p:cNvSpPr>
          <p:nvPr/>
        </p:nvSpPr>
        <p:spPr bwMode="auto">
          <a:xfrm>
            <a:off x="4208463" y="4983163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水質汙染</a:t>
            </a:r>
          </a:p>
        </p:txBody>
      </p:sp>
      <p:sp>
        <p:nvSpPr>
          <p:cNvPr id="13316" name="水庫淤積"/>
          <p:cNvSpPr txBox="1">
            <a:spLocks noChangeArrowheads="1"/>
          </p:cNvSpPr>
          <p:nvPr/>
        </p:nvSpPr>
        <p:spPr bwMode="auto">
          <a:xfrm>
            <a:off x="4208463" y="4291013"/>
            <a:ext cx="1628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水庫淤積</a:t>
            </a:r>
          </a:p>
        </p:txBody>
      </p:sp>
      <p:sp>
        <p:nvSpPr>
          <p:cNvPr id="13317" name="河川流速快"/>
          <p:cNvSpPr txBox="1">
            <a:spLocks noChangeArrowheads="1"/>
          </p:cNvSpPr>
          <p:nvPr/>
        </p:nvSpPr>
        <p:spPr bwMode="auto">
          <a:xfrm>
            <a:off x="1250950" y="3875088"/>
            <a:ext cx="2009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河川流速快</a:t>
            </a:r>
          </a:p>
        </p:txBody>
      </p:sp>
      <p:sp>
        <p:nvSpPr>
          <p:cNvPr id="13318" name="降水分布不均"/>
          <p:cNvSpPr txBox="1">
            <a:spLocks noChangeArrowheads="1"/>
          </p:cNvSpPr>
          <p:nvPr/>
        </p:nvSpPr>
        <p:spPr bwMode="auto">
          <a:xfrm>
            <a:off x="1152525" y="3116263"/>
            <a:ext cx="220662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cs typeface="Arial" charset="0"/>
              </a:rPr>
              <a:t>降水分布不均</a:t>
            </a:r>
          </a:p>
        </p:txBody>
      </p:sp>
      <p:sp>
        <p:nvSpPr>
          <p:cNvPr id="13319" name="不易蓄留"/>
          <p:cNvSpPr txBox="1">
            <a:spLocks noChangeArrowheads="1"/>
          </p:cNvSpPr>
          <p:nvPr/>
        </p:nvSpPr>
        <p:spPr bwMode="auto">
          <a:xfrm>
            <a:off x="4208463" y="3529013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不易蓄留</a:t>
            </a:r>
          </a:p>
        </p:txBody>
      </p:sp>
      <p:sp>
        <p:nvSpPr>
          <p:cNvPr id="13320" name="人口稠密"/>
          <p:cNvSpPr txBox="1">
            <a:spLocks noChangeArrowheads="1"/>
          </p:cNvSpPr>
          <p:nvPr/>
        </p:nvSpPr>
        <p:spPr bwMode="auto">
          <a:xfrm>
            <a:off x="4208463" y="2735263"/>
            <a:ext cx="1616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人口稠密</a:t>
            </a:r>
          </a:p>
        </p:txBody>
      </p:sp>
      <p:sp>
        <p:nvSpPr>
          <p:cNvPr id="13321" name="氣溫"/>
          <p:cNvSpPr txBox="1">
            <a:spLocks noChangeArrowheads="1"/>
          </p:cNvSpPr>
          <p:nvPr/>
        </p:nvSpPr>
        <p:spPr bwMode="auto">
          <a:xfrm>
            <a:off x="1616075" y="2195513"/>
            <a:ext cx="865188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13322" name="蒸發散量大"/>
          <p:cNvSpPr txBox="1">
            <a:spLocks noChangeArrowheads="1"/>
          </p:cNvSpPr>
          <p:nvPr/>
        </p:nvSpPr>
        <p:spPr bwMode="auto">
          <a:xfrm>
            <a:off x="3924300" y="2016125"/>
            <a:ext cx="1997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蒸發散量大</a:t>
            </a:r>
          </a:p>
        </p:txBody>
      </p:sp>
      <p:sp>
        <p:nvSpPr>
          <p:cNvPr id="13323" name="原因"/>
          <p:cNvSpPr txBox="1">
            <a:spLocks noChangeArrowheads="1"/>
          </p:cNvSpPr>
          <p:nvPr/>
        </p:nvSpPr>
        <p:spPr bwMode="auto">
          <a:xfrm>
            <a:off x="7037388" y="3752850"/>
            <a:ext cx="91757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13324" name="3.4倍"/>
          <p:cNvSpPr txBox="1">
            <a:spLocks noChangeArrowheads="1"/>
          </p:cNvSpPr>
          <p:nvPr/>
        </p:nvSpPr>
        <p:spPr bwMode="auto">
          <a:xfrm>
            <a:off x="968375" y="838200"/>
            <a:ext cx="1016000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3000">
                <a:ea typeface="新細明體" charset="-120"/>
              </a:rPr>
              <a:t>3.4</a:t>
            </a: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倍</a:t>
            </a:r>
          </a:p>
        </p:txBody>
      </p:sp>
      <p:sp>
        <p:nvSpPr>
          <p:cNvPr id="13325" name="世界平均值"/>
          <p:cNvSpPr txBox="1">
            <a:spLocks noChangeArrowheads="1"/>
          </p:cNvSpPr>
          <p:nvPr/>
        </p:nvSpPr>
        <p:spPr bwMode="auto">
          <a:xfrm>
            <a:off x="2405063" y="1046163"/>
            <a:ext cx="2009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世界平均值</a:t>
            </a:r>
          </a:p>
        </p:txBody>
      </p:sp>
      <p:sp>
        <p:nvSpPr>
          <p:cNvPr id="13326" name="2500mm"/>
          <p:cNvSpPr txBox="1">
            <a:spLocks noChangeArrowheads="1"/>
          </p:cNvSpPr>
          <p:nvPr/>
        </p:nvSpPr>
        <p:spPr bwMode="auto">
          <a:xfrm>
            <a:off x="2617788" y="334963"/>
            <a:ext cx="1585912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3000">
                <a:ea typeface="新細明體" charset="-120"/>
              </a:rPr>
              <a:t>2500mm</a:t>
            </a:r>
          </a:p>
        </p:txBody>
      </p:sp>
      <p:sp>
        <p:nvSpPr>
          <p:cNvPr id="13327" name="年降水量"/>
          <p:cNvSpPr txBox="1">
            <a:spLocks noChangeArrowheads="1"/>
          </p:cNvSpPr>
          <p:nvPr/>
        </p:nvSpPr>
        <p:spPr bwMode="auto">
          <a:xfrm>
            <a:off x="4667250" y="725488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年降水量</a:t>
            </a:r>
          </a:p>
        </p:txBody>
      </p:sp>
      <p:sp>
        <p:nvSpPr>
          <p:cNvPr id="13328" name="優勢"/>
          <p:cNvSpPr txBox="1">
            <a:spLocks noChangeArrowheads="1"/>
          </p:cNvSpPr>
          <p:nvPr/>
        </p:nvSpPr>
        <p:spPr bwMode="auto">
          <a:xfrm>
            <a:off x="7037388" y="915988"/>
            <a:ext cx="91757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優勢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1-02.jpg" descr="11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765175"/>
            <a:ext cx="9144000" cy="5232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38" name="提升…"/>
          <p:cNvSpPr txBox="1"/>
          <p:nvPr/>
        </p:nvSpPr>
        <p:spPr>
          <a:xfrm>
            <a:off x="7080250" y="3348038"/>
            <a:ext cx="1717675" cy="873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spc="-288"/>
            </a:pPr>
            <a:r>
              <a:rPr kumimoji="0" sz="3200" kern="0" spc="-288">
                <a:latin typeface="新細明體"/>
                <a:ea typeface="新細明體"/>
                <a:cs typeface="新細明體"/>
                <a:sym typeface="新細明體"/>
              </a:rPr>
              <a:t>提升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200" spc="-288"/>
            </a:pPr>
            <a:r>
              <a:rPr kumimoji="0" sz="3200" kern="0" spc="-288">
                <a:latin typeface="新細明體"/>
                <a:ea typeface="新細明體"/>
                <a:cs typeface="新細明體"/>
                <a:sym typeface="新細明體"/>
              </a:rPr>
              <a:t>使用效率</a:t>
            </a:r>
          </a:p>
        </p:txBody>
      </p:sp>
      <p:sp>
        <p:nvSpPr>
          <p:cNvPr id="14339" name="老舊管線汰換"/>
          <p:cNvSpPr txBox="1">
            <a:spLocks noChangeArrowheads="1"/>
          </p:cNvSpPr>
          <p:nvPr/>
        </p:nvSpPr>
        <p:spPr bwMode="auto">
          <a:xfrm>
            <a:off x="1476375" y="4764088"/>
            <a:ext cx="2378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cs typeface="Arial" charset="0"/>
              </a:rPr>
              <a:t>老舊管線汰換</a:t>
            </a:r>
          </a:p>
        </p:txBody>
      </p:sp>
      <p:sp>
        <p:nvSpPr>
          <p:cNvPr id="14340" name="水資源調配"/>
          <p:cNvSpPr txBox="1">
            <a:spLocks noChangeArrowheads="1"/>
          </p:cNvSpPr>
          <p:nvPr/>
        </p:nvSpPr>
        <p:spPr bwMode="auto">
          <a:xfrm>
            <a:off x="4394200" y="4948238"/>
            <a:ext cx="2009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水資源調配</a:t>
            </a:r>
          </a:p>
        </p:txBody>
      </p:sp>
      <p:sp>
        <p:nvSpPr>
          <p:cNvPr id="14341" name="積極造林"/>
          <p:cNvSpPr txBox="1">
            <a:spLocks noChangeArrowheads="1"/>
          </p:cNvSpPr>
          <p:nvPr/>
        </p:nvSpPr>
        <p:spPr bwMode="auto">
          <a:xfrm>
            <a:off x="1766888" y="3990975"/>
            <a:ext cx="1616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積極造林</a:t>
            </a:r>
          </a:p>
        </p:txBody>
      </p:sp>
      <p:sp>
        <p:nvSpPr>
          <p:cNvPr id="14342" name="限制濫墾濫伐"/>
          <p:cNvSpPr txBox="1">
            <a:spLocks noChangeArrowheads="1"/>
          </p:cNvSpPr>
          <p:nvPr/>
        </p:nvSpPr>
        <p:spPr bwMode="auto">
          <a:xfrm>
            <a:off x="4271963" y="4160838"/>
            <a:ext cx="2252662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cs typeface="Arial" charset="0"/>
              </a:rPr>
              <a:t>限制濫墾濫伐</a:t>
            </a:r>
          </a:p>
        </p:txBody>
      </p:sp>
      <p:sp>
        <p:nvSpPr>
          <p:cNvPr id="14343" name="水庫"/>
          <p:cNvSpPr txBox="1">
            <a:spLocks noChangeArrowheads="1"/>
          </p:cNvSpPr>
          <p:nvPr/>
        </p:nvSpPr>
        <p:spPr bwMode="auto">
          <a:xfrm>
            <a:off x="2147888" y="3270250"/>
            <a:ext cx="866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水庫</a:t>
            </a:r>
          </a:p>
        </p:txBody>
      </p:sp>
      <p:sp>
        <p:nvSpPr>
          <p:cNvPr id="14344" name="攔河堰"/>
          <p:cNvSpPr txBox="1">
            <a:spLocks noChangeArrowheads="1"/>
          </p:cNvSpPr>
          <p:nvPr/>
        </p:nvSpPr>
        <p:spPr bwMode="auto">
          <a:xfrm>
            <a:off x="1957388" y="2622550"/>
            <a:ext cx="1247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攔河堰</a:t>
            </a:r>
          </a:p>
        </p:txBody>
      </p:sp>
      <p:sp>
        <p:nvSpPr>
          <p:cNvPr id="14345" name="池塘"/>
          <p:cNvSpPr txBox="1">
            <a:spLocks noChangeArrowheads="1"/>
          </p:cNvSpPr>
          <p:nvPr/>
        </p:nvSpPr>
        <p:spPr bwMode="auto">
          <a:xfrm>
            <a:off x="2147888" y="2006600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池塘</a:t>
            </a:r>
          </a:p>
        </p:txBody>
      </p:sp>
      <p:sp>
        <p:nvSpPr>
          <p:cNvPr id="14346" name="水利設施"/>
          <p:cNvSpPr txBox="1">
            <a:spLocks noChangeArrowheads="1"/>
          </p:cNvSpPr>
          <p:nvPr/>
        </p:nvSpPr>
        <p:spPr bwMode="auto">
          <a:xfrm>
            <a:off x="4584700" y="2622550"/>
            <a:ext cx="1628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水利設施</a:t>
            </a:r>
          </a:p>
        </p:txBody>
      </p:sp>
      <p:sp>
        <p:nvSpPr>
          <p:cNvPr id="14347" name="導致"/>
          <p:cNvSpPr txBox="1">
            <a:spLocks noChangeArrowheads="1"/>
          </p:cNvSpPr>
          <p:nvPr/>
        </p:nvSpPr>
        <p:spPr bwMode="auto">
          <a:xfrm>
            <a:off x="7413625" y="1027113"/>
            <a:ext cx="91757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導致</a:t>
            </a:r>
          </a:p>
        </p:txBody>
      </p:sp>
      <p:sp>
        <p:nvSpPr>
          <p:cNvPr id="14348" name="平均…"/>
          <p:cNvSpPr txBox="1">
            <a:spLocks noChangeArrowheads="1"/>
          </p:cNvSpPr>
          <p:nvPr/>
        </p:nvSpPr>
        <p:spPr bwMode="auto">
          <a:xfrm>
            <a:off x="4051300" y="950913"/>
            <a:ext cx="2378075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平均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可用水資源量</a:t>
            </a:r>
          </a:p>
        </p:txBody>
      </p:sp>
      <p:sp>
        <p:nvSpPr>
          <p:cNvPr id="14349" name="低於…"/>
          <p:cNvSpPr txBox="1">
            <a:spLocks noChangeArrowheads="1"/>
          </p:cNvSpPr>
          <p:nvPr/>
        </p:nvSpPr>
        <p:spPr bwMode="auto">
          <a:xfrm>
            <a:off x="1576388" y="788988"/>
            <a:ext cx="1997075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低於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全球平均值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02-02.jpg" descr="0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0"/>
            <a:ext cx="6989762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122" name="將落到地面…"/>
          <p:cNvSpPr txBox="1">
            <a:spLocks noChangeArrowheads="1"/>
          </p:cNvSpPr>
          <p:nvPr/>
        </p:nvSpPr>
        <p:spPr bwMode="auto">
          <a:xfrm>
            <a:off x="5435600" y="2035175"/>
            <a:ext cx="981075" cy="601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降落到地面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的水能完全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被利用嗎</a:t>
            </a:r>
          </a:p>
        </p:txBody>
      </p:sp>
      <p:sp>
        <p:nvSpPr>
          <p:cNvPr id="5123" name="水循環"/>
          <p:cNvSpPr txBox="1">
            <a:spLocks noChangeArrowheads="1"/>
          </p:cNvSpPr>
          <p:nvPr/>
        </p:nvSpPr>
        <p:spPr bwMode="auto">
          <a:xfrm>
            <a:off x="6496050" y="1179513"/>
            <a:ext cx="533400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水循環</a:t>
            </a:r>
          </a:p>
        </p:txBody>
      </p:sp>
      <p:sp>
        <p:nvSpPr>
          <p:cNvPr id="5124" name="水資源"/>
          <p:cNvSpPr txBox="1">
            <a:spLocks noChangeArrowheads="1"/>
          </p:cNvSpPr>
          <p:nvPr/>
        </p:nvSpPr>
        <p:spPr bwMode="auto">
          <a:xfrm>
            <a:off x="6543675" y="293846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5125" name="水系"/>
          <p:cNvSpPr txBox="1">
            <a:spLocks noChangeArrowheads="1"/>
          </p:cNvSpPr>
          <p:nvPr/>
        </p:nvSpPr>
        <p:spPr bwMode="auto">
          <a:xfrm>
            <a:off x="6656388" y="5459413"/>
            <a:ext cx="436562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水系 </a:t>
            </a:r>
          </a:p>
        </p:txBody>
      </p:sp>
      <p:sp>
        <p:nvSpPr>
          <p:cNvPr id="5126" name="臺灣的水資源…"/>
          <p:cNvSpPr txBox="1">
            <a:spLocks noChangeArrowheads="1"/>
          </p:cNvSpPr>
          <p:nvPr/>
        </p:nvSpPr>
        <p:spPr bwMode="auto">
          <a:xfrm>
            <a:off x="3340100" y="4437063"/>
            <a:ext cx="115887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臺灣的水資源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分布平均嗎</a:t>
            </a:r>
          </a:p>
        </p:txBody>
      </p:sp>
      <p:sp>
        <p:nvSpPr>
          <p:cNvPr id="5127" name="地面水資源"/>
          <p:cNvSpPr txBox="1">
            <a:spLocks noChangeArrowheads="1"/>
          </p:cNvSpPr>
          <p:nvPr/>
        </p:nvSpPr>
        <p:spPr bwMode="auto">
          <a:xfrm>
            <a:off x="2476500" y="5868988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地面水資源</a:t>
            </a:r>
          </a:p>
        </p:txBody>
      </p:sp>
      <p:sp>
        <p:nvSpPr>
          <p:cNvPr id="5128" name="地下水資源"/>
          <p:cNvSpPr txBox="1">
            <a:spLocks noChangeArrowheads="1"/>
          </p:cNvSpPr>
          <p:nvPr/>
        </p:nvSpPr>
        <p:spPr bwMode="auto">
          <a:xfrm>
            <a:off x="3357563" y="6323013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地下水資源</a:t>
            </a:r>
          </a:p>
        </p:txBody>
      </p:sp>
      <p:sp>
        <p:nvSpPr>
          <p:cNvPr id="5129" name="降水豐富的…"/>
          <p:cNvSpPr txBox="1">
            <a:spLocks noChangeArrowheads="1"/>
          </p:cNvSpPr>
          <p:nvPr/>
        </p:nvSpPr>
        <p:spPr bwMode="auto">
          <a:xfrm>
            <a:off x="2078038" y="1243013"/>
            <a:ext cx="981075" cy="6016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降水豐富的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臺灣為什麼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還會缺水</a:t>
            </a:r>
          </a:p>
        </p:txBody>
      </p:sp>
      <p:sp>
        <p:nvSpPr>
          <p:cNvPr id="5130" name="原因"/>
          <p:cNvSpPr txBox="1">
            <a:spLocks noChangeArrowheads="1"/>
          </p:cNvSpPr>
          <p:nvPr/>
        </p:nvSpPr>
        <p:spPr bwMode="auto">
          <a:xfrm>
            <a:off x="1470025" y="16287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5131" name="優勢"/>
          <p:cNvSpPr txBox="1">
            <a:spLocks noChangeArrowheads="1"/>
          </p:cNvSpPr>
          <p:nvPr/>
        </p:nvSpPr>
        <p:spPr bwMode="auto">
          <a:xfrm>
            <a:off x="1470025" y="6508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優勢</a:t>
            </a:r>
          </a:p>
        </p:txBody>
      </p:sp>
      <p:sp>
        <p:nvSpPr>
          <p:cNvPr id="133" name="提升…"/>
          <p:cNvSpPr txBox="1"/>
          <p:nvPr/>
        </p:nvSpPr>
        <p:spPr>
          <a:xfrm>
            <a:off x="1344613" y="3405188"/>
            <a:ext cx="701675" cy="384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200" spc="-108"/>
            </a:pPr>
            <a:r>
              <a:rPr kumimoji="0" sz="1200" kern="0" spc="-108">
                <a:latin typeface="新細明體"/>
                <a:ea typeface="新細明體"/>
                <a:cs typeface="新細明體"/>
                <a:sym typeface="新細明體"/>
              </a:rPr>
              <a:t>提升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200" spc="-108"/>
            </a:pPr>
            <a:r>
              <a:rPr kumimoji="0" sz="1200" kern="0" spc="-108">
                <a:latin typeface="新細明體"/>
                <a:ea typeface="新細明體"/>
                <a:cs typeface="新細明體"/>
                <a:sym typeface="新細明體"/>
              </a:rPr>
              <a:t>使用效率</a:t>
            </a:r>
          </a:p>
        </p:txBody>
      </p:sp>
      <p:sp>
        <p:nvSpPr>
          <p:cNvPr id="5133" name="導致"/>
          <p:cNvSpPr txBox="1">
            <a:spLocks noChangeArrowheads="1"/>
          </p:cNvSpPr>
          <p:nvPr/>
        </p:nvSpPr>
        <p:spPr bwMode="auto">
          <a:xfrm>
            <a:off x="1470025" y="26066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導致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03-02.jpg" descr="03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54737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146" name="將落到地面…"/>
          <p:cNvSpPr txBox="1">
            <a:spLocks noChangeArrowheads="1"/>
          </p:cNvSpPr>
          <p:nvPr/>
        </p:nvSpPr>
        <p:spPr bwMode="auto">
          <a:xfrm>
            <a:off x="2268538" y="1743075"/>
            <a:ext cx="1235075" cy="749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b="1">
                <a:latin typeface="新細明體" charset="-120"/>
                <a:ea typeface="新細明體" charset="-120"/>
                <a:sym typeface="新細明體" charset="-120"/>
              </a:rPr>
              <a:t>降落到地面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b="1">
                <a:latin typeface="新細明體" charset="-120"/>
                <a:ea typeface="新細明體" charset="-120"/>
                <a:sym typeface="新細明體" charset="-120"/>
              </a:rPr>
              <a:t>的水能完全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b="1">
                <a:latin typeface="新細明體" charset="-120"/>
                <a:ea typeface="新細明體" charset="-120"/>
                <a:sym typeface="新細明體" charset="-120"/>
              </a:rPr>
              <a:t>被利用嗎</a:t>
            </a:r>
          </a:p>
        </p:txBody>
      </p:sp>
      <p:sp>
        <p:nvSpPr>
          <p:cNvPr id="6147" name="過程"/>
          <p:cNvSpPr txBox="1">
            <a:spLocks noChangeArrowheads="1"/>
          </p:cNvSpPr>
          <p:nvPr/>
        </p:nvSpPr>
        <p:spPr bwMode="auto">
          <a:xfrm>
            <a:off x="4391025" y="16287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過程</a:t>
            </a:r>
          </a:p>
        </p:txBody>
      </p:sp>
      <p:sp>
        <p:nvSpPr>
          <p:cNvPr id="6148" name="大氣"/>
          <p:cNvSpPr txBox="1">
            <a:spLocks noChangeArrowheads="1"/>
          </p:cNvSpPr>
          <p:nvPr/>
        </p:nvSpPr>
        <p:spPr bwMode="auto">
          <a:xfrm>
            <a:off x="6405563" y="7096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大氣</a:t>
            </a:r>
          </a:p>
        </p:txBody>
      </p:sp>
      <p:sp>
        <p:nvSpPr>
          <p:cNvPr id="6149" name="陸地"/>
          <p:cNvSpPr txBox="1">
            <a:spLocks noChangeArrowheads="1"/>
          </p:cNvSpPr>
          <p:nvPr/>
        </p:nvSpPr>
        <p:spPr bwMode="auto">
          <a:xfrm>
            <a:off x="6407150" y="3667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陸地</a:t>
            </a:r>
          </a:p>
        </p:txBody>
      </p:sp>
      <p:sp>
        <p:nvSpPr>
          <p:cNvPr id="6150" name="海洋"/>
          <p:cNvSpPr txBox="1">
            <a:spLocks noChangeArrowheads="1"/>
          </p:cNvSpPr>
          <p:nvPr/>
        </p:nvSpPr>
        <p:spPr bwMode="auto">
          <a:xfrm>
            <a:off x="6405563" y="650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海洋</a:t>
            </a:r>
          </a:p>
        </p:txBody>
      </p:sp>
      <p:sp>
        <p:nvSpPr>
          <p:cNvPr id="6151" name="水不同型態交換"/>
          <p:cNvSpPr txBox="1">
            <a:spLocks noChangeArrowheads="1"/>
          </p:cNvSpPr>
          <p:nvPr/>
        </p:nvSpPr>
        <p:spPr bwMode="auto">
          <a:xfrm>
            <a:off x="5068888" y="366713"/>
            <a:ext cx="1158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水不同型態交換</a:t>
            </a:r>
          </a:p>
        </p:txBody>
      </p:sp>
      <p:sp>
        <p:nvSpPr>
          <p:cNvPr id="6152" name="定義"/>
          <p:cNvSpPr txBox="1">
            <a:spLocks noChangeArrowheads="1"/>
          </p:cNvSpPr>
          <p:nvPr/>
        </p:nvSpPr>
        <p:spPr bwMode="auto">
          <a:xfrm>
            <a:off x="4410075" y="3063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6153" name="水循環"/>
          <p:cNvSpPr txBox="1">
            <a:spLocks noChangeArrowheads="1"/>
          </p:cNvSpPr>
          <p:nvPr/>
        </p:nvSpPr>
        <p:spPr bwMode="auto">
          <a:xfrm>
            <a:off x="3603625" y="984250"/>
            <a:ext cx="604838" cy="344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400">
                <a:cs typeface="Arial" charset="0"/>
              </a:rPr>
              <a:t>水循環</a:t>
            </a:r>
          </a:p>
        </p:txBody>
      </p:sp>
      <p:sp>
        <p:nvSpPr>
          <p:cNvPr id="6154" name="水資源"/>
          <p:cNvSpPr txBox="1">
            <a:spLocks noChangeArrowheads="1"/>
          </p:cNvSpPr>
          <p:nvPr/>
        </p:nvSpPr>
        <p:spPr bwMode="auto">
          <a:xfrm>
            <a:off x="3614738" y="2738438"/>
            <a:ext cx="638175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6155" name="供人利用"/>
          <p:cNvSpPr txBox="1">
            <a:spLocks noChangeArrowheads="1"/>
          </p:cNvSpPr>
          <p:nvPr/>
        </p:nvSpPr>
        <p:spPr bwMode="auto">
          <a:xfrm>
            <a:off x="6246813" y="2881313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供人利用</a:t>
            </a:r>
          </a:p>
        </p:txBody>
      </p:sp>
      <p:sp>
        <p:nvSpPr>
          <p:cNvPr id="6156" name="河川"/>
          <p:cNvSpPr txBox="1">
            <a:spLocks noChangeArrowheads="1"/>
          </p:cNvSpPr>
          <p:nvPr/>
        </p:nvSpPr>
        <p:spPr bwMode="auto">
          <a:xfrm>
            <a:off x="5478463" y="317023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6157" name="湖泊"/>
          <p:cNvSpPr txBox="1">
            <a:spLocks noChangeArrowheads="1"/>
          </p:cNvSpPr>
          <p:nvPr/>
        </p:nvSpPr>
        <p:spPr bwMode="auto">
          <a:xfrm>
            <a:off x="5470525" y="28559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6158" name="地下水"/>
          <p:cNvSpPr txBox="1">
            <a:spLocks noChangeArrowheads="1"/>
          </p:cNvSpPr>
          <p:nvPr/>
        </p:nvSpPr>
        <p:spPr bwMode="auto">
          <a:xfrm>
            <a:off x="5437188" y="253206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地下水</a:t>
            </a:r>
          </a:p>
        </p:txBody>
      </p:sp>
      <p:sp>
        <p:nvSpPr>
          <p:cNvPr id="6159" name="雨水落地表"/>
          <p:cNvSpPr txBox="1">
            <a:spLocks noChangeArrowheads="1"/>
          </p:cNvSpPr>
          <p:nvPr/>
        </p:nvSpPr>
        <p:spPr bwMode="auto">
          <a:xfrm>
            <a:off x="4470400" y="2863850"/>
            <a:ext cx="8540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雨水落地表</a:t>
            </a:r>
          </a:p>
        </p:txBody>
      </p:sp>
      <p:sp>
        <p:nvSpPr>
          <p:cNvPr id="6160" name="水系"/>
          <p:cNvSpPr txBox="1">
            <a:spLocks noChangeArrowheads="1"/>
          </p:cNvSpPr>
          <p:nvPr/>
        </p:nvSpPr>
        <p:spPr bwMode="auto">
          <a:xfrm>
            <a:off x="3717925" y="5207000"/>
            <a:ext cx="508000" cy="344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水系 </a:t>
            </a:r>
          </a:p>
        </p:txBody>
      </p:sp>
      <p:sp>
        <p:nvSpPr>
          <p:cNvPr id="6161" name="蘭陽溪流域"/>
          <p:cNvSpPr txBox="1">
            <a:spLocks noChangeArrowheads="1"/>
          </p:cNvSpPr>
          <p:nvPr/>
        </p:nvSpPr>
        <p:spPr bwMode="auto">
          <a:xfrm>
            <a:off x="5949950" y="6440488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蘭陽溪流域</a:t>
            </a:r>
          </a:p>
        </p:txBody>
      </p:sp>
      <p:sp>
        <p:nvSpPr>
          <p:cNvPr id="6162" name="淡水河流域"/>
          <p:cNvSpPr txBox="1">
            <a:spLocks noChangeArrowheads="1"/>
          </p:cNvSpPr>
          <p:nvPr/>
        </p:nvSpPr>
        <p:spPr bwMode="auto">
          <a:xfrm>
            <a:off x="5949950" y="6165850"/>
            <a:ext cx="8540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6163" name="雪山山脈"/>
          <p:cNvSpPr txBox="1">
            <a:spLocks noChangeArrowheads="1"/>
          </p:cNvSpPr>
          <p:nvPr/>
        </p:nvSpPr>
        <p:spPr bwMode="auto">
          <a:xfrm>
            <a:off x="5043488" y="627697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雪山山脈</a:t>
            </a:r>
          </a:p>
        </p:txBody>
      </p:sp>
      <p:sp>
        <p:nvSpPr>
          <p:cNvPr id="6164" name="流域"/>
          <p:cNvSpPr txBox="1">
            <a:spLocks noChangeArrowheads="1"/>
          </p:cNvSpPr>
          <p:nvPr/>
        </p:nvSpPr>
        <p:spPr bwMode="auto">
          <a:xfrm>
            <a:off x="6473825" y="58181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6165" name="集水區"/>
          <p:cNvSpPr txBox="1">
            <a:spLocks noChangeArrowheads="1"/>
          </p:cNvSpPr>
          <p:nvPr/>
        </p:nvSpPr>
        <p:spPr bwMode="auto">
          <a:xfrm>
            <a:off x="6443663" y="553243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6166" name="區隔"/>
          <p:cNvSpPr txBox="1">
            <a:spLocks noChangeArrowheads="1"/>
          </p:cNvSpPr>
          <p:nvPr/>
        </p:nvSpPr>
        <p:spPr bwMode="auto">
          <a:xfrm>
            <a:off x="5842000" y="56626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區隔</a:t>
            </a:r>
          </a:p>
        </p:txBody>
      </p:sp>
      <p:sp>
        <p:nvSpPr>
          <p:cNvPr id="6167" name="山嶺"/>
          <p:cNvSpPr txBox="1">
            <a:spLocks noChangeArrowheads="1"/>
          </p:cNvSpPr>
          <p:nvPr/>
        </p:nvSpPr>
        <p:spPr bwMode="auto">
          <a:xfrm>
            <a:off x="5170488" y="559593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山嶺</a:t>
            </a:r>
          </a:p>
        </p:txBody>
      </p:sp>
      <p:sp>
        <p:nvSpPr>
          <p:cNvPr id="6168" name="分水嶺"/>
          <p:cNvSpPr txBox="1">
            <a:spLocks noChangeArrowheads="1"/>
          </p:cNvSpPr>
          <p:nvPr/>
        </p:nvSpPr>
        <p:spPr bwMode="auto">
          <a:xfrm>
            <a:off x="4427538" y="5873750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6169" name="淡水河流域"/>
          <p:cNvSpPr txBox="1">
            <a:spLocks noChangeArrowheads="1"/>
          </p:cNvSpPr>
          <p:nvPr/>
        </p:nvSpPr>
        <p:spPr bwMode="auto">
          <a:xfrm>
            <a:off x="6491288" y="5170488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6170" name="涵蓋水系"/>
          <p:cNvSpPr txBox="1">
            <a:spLocks noChangeArrowheads="1"/>
          </p:cNvSpPr>
          <p:nvPr/>
        </p:nvSpPr>
        <p:spPr bwMode="auto">
          <a:xfrm>
            <a:off x="5724525" y="525462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涵蓋水系</a:t>
            </a:r>
          </a:p>
        </p:txBody>
      </p:sp>
      <p:sp>
        <p:nvSpPr>
          <p:cNvPr id="6171" name="集水區"/>
          <p:cNvSpPr txBox="1">
            <a:spLocks noChangeArrowheads="1"/>
          </p:cNvSpPr>
          <p:nvPr/>
        </p:nvSpPr>
        <p:spPr bwMode="auto">
          <a:xfrm>
            <a:off x="5062538" y="5162550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集水區</a:t>
            </a:r>
          </a:p>
        </p:txBody>
      </p:sp>
      <p:sp>
        <p:nvSpPr>
          <p:cNvPr id="6172" name="流域"/>
          <p:cNvSpPr txBox="1">
            <a:spLocks noChangeArrowheads="1"/>
          </p:cNvSpPr>
          <p:nvPr/>
        </p:nvSpPr>
        <p:spPr bwMode="auto">
          <a:xfrm>
            <a:off x="4518025" y="5264150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6173" name="翡翠水庫集水區"/>
          <p:cNvSpPr txBox="1">
            <a:spLocks noChangeArrowheads="1"/>
          </p:cNvSpPr>
          <p:nvPr/>
        </p:nvSpPr>
        <p:spPr bwMode="auto">
          <a:xfrm>
            <a:off x="6156325" y="4875213"/>
            <a:ext cx="1158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200">
                <a:cs typeface="Arial" charset="0"/>
              </a:rPr>
              <a:t>翡翠水庫集水區</a:t>
            </a:r>
          </a:p>
        </p:txBody>
      </p:sp>
      <p:sp>
        <p:nvSpPr>
          <p:cNvPr id="6174" name="降水匯集點"/>
          <p:cNvSpPr txBox="1">
            <a:spLocks noChangeArrowheads="1"/>
          </p:cNvSpPr>
          <p:nvPr/>
        </p:nvSpPr>
        <p:spPr bwMode="auto">
          <a:xfrm>
            <a:off x="5102225" y="4781550"/>
            <a:ext cx="8540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降水匯集點</a:t>
            </a:r>
          </a:p>
        </p:txBody>
      </p:sp>
      <p:sp>
        <p:nvSpPr>
          <p:cNvPr id="6175" name="集水區"/>
          <p:cNvSpPr txBox="1">
            <a:spLocks noChangeArrowheads="1"/>
          </p:cNvSpPr>
          <p:nvPr/>
        </p:nvSpPr>
        <p:spPr bwMode="auto">
          <a:xfrm>
            <a:off x="4441825" y="489108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6176" name="支流"/>
          <p:cNvSpPr txBox="1">
            <a:spLocks noChangeArrowheads="1"/>
          </p:cNvSpPr>
          <p:nvPr/>
        </p:nvSpPr>
        <p:spPr bwMode="auto">
          <a:xfrm>
            <a:off x="5727700" y="4495800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支流</a:t>
            </a:r>
          </a:p>
        </p:txBody>
      </p:sp>
      <p:sp>
        <p:nvSpPr>
          <p:cNvPr id="6177" name="主流"/>
          <p:cNvSpPr txBox="1">
            <a:spLocks noChangeArrowheads="1"/>
          </p:cNvSpPr>
          <p:nvPr/>
        </p:nvSpPr>
        <p:spPr bwMode="auto">
          <a:xfrm>
            <a:off x="5727700" y="42275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主流</a:t>
            </a:r>
          </a:p>
        </p:txBody>
      </p:sp>
      <p:sp>
        <p:nvSpPr>
          <p:cNvPr id="6178" name="長度"/>
          <p:cNvSpPr txBox="1">
            <a:spLocks noChangeArrowheads="1"/>
          </p:cNvSpPr>
          <p:nvPr/>
        </p:nvSpPr>
        <p:spPr bwMode="auto">
          <a:xfrm>
            <a:off x="5114925" y="43576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長度</a:t>
            </a:r>
          </a:p>
        </p:txBody>
      </p:sp>
      <p:sp>
        <p:nvSpPr>
          <p:cNvPr id="6179" name="流量"/>
          <p:cNvSpPr txBox="1">
            <a:spLocks noChangeArrowheads="1"/>
          </p:cNvSpPr>
          <p:nvPr/>
        </p:nvSpPr>
        <p:spPr bwMode="auto">
          <a:xfrm>
            <a:off x="4518025" y="44592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04-02.jpg" descr="04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83247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170" name="過程"/>
          <p:cNvSpPr txBox="1">
            <a:spLocks noChangeArrowheads="1"/>
          </p:cNvSpPr>
          <p:nvPr/>
        </p:nvSpPr>
        <p:spPr bwMode="auto">
          <a:xfrm>
            <a:off x="3006725" y="3094038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過程</a:t>
            </a:r>
          </a:p>
        </p:txBody>
      </p:sp>
      <p:sp>
        <p:nvSpPr>
          <p:cNvPr id="7171" name="大氣"/>
          <p:cNvSpPr txBox="1">
            <a:spLocks noChangeArrowheads="1"/>
          </p:cNvSpPr>
          <p:nvPr/>
        </p:nvSpPr>
        <p:spPr bwMode="auto">
          <a:xfrm>
            <a:off x="6175375" y="1370013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大氣</a:t>
            </a:r>
          </a:p>
        </p:txBody>
      </p:sp>
      <p:sp>
        <p:nvSpPr>
          <p:cNvPr id="7172" name="陸地"/>
          <p:cNvSpPr txBox="1">
            <a:spLocks noChangeArrowheads="1"/>
          </p:cNvSpPr>
          <p:nvPr/>
        </p:nvSpPr>
        <p:spPr bwMode="auto">
          <a:xfrm>
            <a:off x="6175375" y="717550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陸地</a:t>
            </a:r>
          </a:p>
        </p:txBody>
      </p:sp>
      <p:sp>
        <p:nvSpPr>
          <p:cNvPr id="7173" name="海洋"/>
          <p:cNvSpPr txBox="1">
            <a:spLocks noChangeArrowheads="1"/>
          </p:cNvSpPr>
          <p:nvPr/>
        </p:nvSpPr>
        <p:spPr bwMode="auto">
          <a:xfrm>
            <a:off x="6175375" y="65088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海洋</a:t>
            </a:r>
          </a:p>
        </p:txBody>
      </p:sp>
      <p:sp>
        <p:nvSpPr>
          <p:cNvPr id="7174" name="水不同型態交換"/>
          <p:cNvSpPr txBox="1">
            <a:spLocks noChangeArrowheads="1"/>
          </p:cNvSpPr>
          <p:nvPr/>
        </p:nvSpPr>
        <p:spPr bwMode="auto">
          <a:xfrm>
            <a:off x="3779838" y="717550"/>
            <a:ext cx="2225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400">
                <a:cs typeface="Arial" charset="0"/>
              </a:rPr>
              <a:t>水不同型態交換</a:t>
            </a:r>
          </a:p>
        </p:txBody>
      </p:sp>
      <p:sp>
        <p:nvSpPr>
          <p:cNvPr id="7175" name="定義"/>
          <p:cNvSpPr txBox="1">
            <a:spLocks noChangeArrowheads="1"/>
          </p:cNvSpPr>
          <p:nvPr/>
        </p:nvSpPr>
        <p:spPr bwMode="auto">
          <a:xfrm>
            <a:off x="2938463" y="617538"/>
            <a:ext cx="714375" cy="509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7176" name="水循環"/>
          <p:cNvSpPr txBox="1">
            <a:spLocks noChangeArrowheads="1"/>
          </p:cNvSpPr>
          <p:nvPr/>
        </p:nvSpPr>
        <p:spPr bwMode="auto">
          <a:xfrm>
            <a:off x="1814513" y="1936750"/>
            <a:ext cx="963612" cy="509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400">
                <a:cs typeface="Arial" charset="0"/>
              </a:rPr>
              <a:t>水循環</a:t>
            </a:r>
          </a:p>
        </p:txBody>
      </p:sp>
      <p:sp>
        <p:nvSpPr>
          <p:cNvPr id="7177" name="水資源"/>
          <p:cNvSpPr txBox="1">
            <a:spLocks noChangeArrowheads="1"/>
          </p:cNvSpPr>
          <p:nvPr/>
        </p:nvSpPr>
        <p:spPr bwMode="auto">
          <a:xfrm>
            <a:off x="1824038" y="5276850"/>
            <a:ext cx="10064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水資源</a:t>
            </a:r>
          </a:p>
        </p:txBody>
      </p:sp>
      <p:sp>
        <p:nvSpPr>
          <p:cNvPr id="7178" name="供人利用"/>
          <p:cNvSpPr txBox="1">
            <a:spLocks noChangeArrowheads="1"/>
          </p:cNvSpPr>
          <p:nvPr/>
        </p:nvSpPr>
        <p:spPr bwMode="auto">
          <a:xfrm>
            <a:off x="5853113" y="5492750"/>
            <a:ext cx="1311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供人利用</a:t>
            </a:r>
          </a:p>
        </p:txBody>
      </p:sp>
      <p:sp>
        <p:nvSpPr>
          <p:cNvPr id="7179" name="河川"/>
          <p:cNvSpPr txBox="1">
            <a:spLocks noChangeArrowheads="1"/>
          </p:cNvSpPr>
          <p:nvPr/>
        </p:nvSpPr>
        <p:spPr bwMode="auto">
          <a:xfrm>
            <a:off x="4711700" y="6067425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7180" name="湖泊"/>
          <p:cNvSpPr txBox="1">
            <a:spLocks noChangeArrowheads="1"/>
          </p:cNvSpPr>
          <p:nvPr/>
        </p:nvSpPr>
        <p:spPr bwMode="auto">
          <a:xfrm>
            <a:off x="4711700" y="5443538"/>
            <a:ext cx="7016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7181" name="地下水"/>
          <p:cNvSpPr txBox="1">
            <a:spLocks noChangeArrowheads="1"/>
          </p:cNvSpPr>
          <p:nvPr/>
        </p:nvSpPr>
        <p:spPr bwMode="auto">
          <a:xfrm>
            <a:off x="4559300" y="4814888"/>
            <a:ext cx="10064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400">
                <a:latin typeface="新細明體" charset="-120"/>
                <a:ea typeface="新細明體" charset="-120"/>
                <a:sym typeface="新細明體" charset="-120"/>
              </a:rPr>
              <a:t>地下水</a:t>
            </a:r>
          </a:p>
        </p:txBody>
      </p:sp>
      <p:sp>
        <p:nvSpPr>
          <p:cNvPr id="7182" name="雨水落地表"/>
          <p:cNvSpPr txBox="1">
            <a:spLocks noChangeArrowheads="1"/>
          </p:cNvSpPr>
          <p:nvPr/>
        </p:nvSpPr>
        <p:spPr bwMode="auto">
          <a:xfrm>
            <a:off x="2970213" y="5408613"/>
            <a:ext cx="16160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400">
                <a:cs typeface="Arial" charset="0"/>
              </a:rPr>
              <a:t>雨水落地表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05-02.jpg" descr="05-02.jpg"/>
          <p:cNvPicPr>
            <a:picLocks noChangeAspect="1"/>
          </p:cNvPicPr>
          <p:nvPr/>
        </p:nvPicPr>
        <p:blipFill>
          <a:blip r:embed="rId2"/>
          <a:srcRect t="26485" b="1007"/>
          <a:stretch>
            <a:fillRect/>
          </a:stretch>
        </p:blipFill>
        <p:spPr bwMode="auto">
          <a:xfrm>
            <a:off x="723900" y="0"/>
            <a:ext cx="799147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194" name="水系"/>
          <p:cNvSpPr txBox="1">
            <a:spLocks noChangeArrowheads="1"/>
          </p:cNvSpPr>
          <p:nvPr/>
        </p:nvSpPr>
        <p:spPr bwMode="auto">
          <a:xfrm>
            <a:off x="1074738" y="2828925"/>
            <a:ext cx="97313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水系 </a:t>
            </a:r>
          </a:p>
        </p:txBody>
      </p:sp>
      <p:sp>
        <p:nvSpPr>
          <p:cNvPr id="8195" name="蘭陽溪流域"/>
          <p:cNvSpPr txBox="1">
            <a:spLocks noChangeArrowheads="1"/>
          </p:cNvSpPr>
          <p:nvPr/>
        </p:nvSpPr>
        <p:spPr bwMode="auto">
          <a:xfrm>
            <a:off x="5487988" y="5921375"/>
            <a:ext cx="18811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蘭陽溪流域</a:t>
            </a:r>
          </a:p>
        </p:txBody>
      </p:sp>
      <p:sp>
        <p:nvSpPr>
          <p:cNvPr id="8196" name="淡水河流域"/>
          <p:cNvSpPr txBox="1">
            <a:spLocks noChangeArrowheads="1"/>
          </p:cNvSpPr>
          <p:nvPr/>
        </p:nvSpPr>
        <p:spPr bwMode="auto">
          <a:xfrm>
            <a:off x="5487988" y="5205413"/>
            <a:ext cx="18700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8197" name="雪山山脈"/>
          <p:cNvSpPr txBox="1">
            <a:spLocks noChangeArrowheads="1"/>
          </p:cNvSpPr>
          <p:nvPr/>
        </p:nvSpPr>
        <p:spPr bwMode="auto">
          <a:xfrm>
            <a:off x="3659188" y="5572125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雪山山脈</a:t>
            </a:r>
          </a:p>
        </p:txBody>
      </p:sp>
      <p:sp>
        <p:nvSpPr>
          <p:cNvPr id="8198" name="流域"/>
          <p:cNvSpPr txBox="1">
            <a:spLocks noChangeArrowheads="1"/>
          </p:cNvSpPr>
          <p:nvPr/>
        </p:nvSpPr>
        <p:spPr bwMode="auto">
          <a:xfrm>
            <a:off x="6615113" y="4422775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8199" name="集水區"/>
          <p:cNvSpPr txBox="1">
            <a:spLocks noChangeArrowheads="1"/>
          </p:cNvSpPr>
          <p:nvPr/>
        </p:nvSpPr>
        <p:spPr bwMode="auto">
          <a:xfrm>
            <a:off x="6437313" y="3630613"/>
            <a:ext cx="11588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8200" name="區隔"/>
          <p:cNvSpPr txBox="1">
            <a:spLocks noChangeArrowheads="1"/>
          </p:cNvSpPr>
          <p:nvPr/>
        </p:nvSpPr>
        <p:spPr bwMode="auto">
          <a:xfrm>
            <a:off x="5318125" y="4033838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區隔</a:t>
            </a:r>
          </a:p>
        </p:txBody>
      </p:sp>
      <p:sp>
        <p:nvSpPr>
          <p:cNvPr id="8201" name="山嶺"/>
          <p:cNvSpPr txBox="1">
            <a:spLocks noChangeArrowheads="1"/>
          </p:cNvSpPr>
          <p:nvPr/>
        </p:nvSpPr>
        <p:spPr bwMode="auto">
          <a:xfrm>
            <a:off x="3913188" y="3686175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山嶺</a:t>
            </a:r>
          </a:p>
        </p:txBody>
      </p:sp>
      <p:sp>
        <p:nvSpPr>
          <p:cNvPr id="8202" name="分水嶺"/>
          <p:cNvSpPr txBox="1">
            <a:spLocks noChangeArrowheads="1"/>
          </p:cNvSpPr>
          <p:nvPr/>
        </p:nvSpPr>
        <p:spPr bwMode="auto">
          <a:xfrm>
            <a:off x="2232025" y="4530725"/>
            <a:ext cx="11699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8203" name="淡水河流域"/>
          <p:cNvSpPr txBox="1">
            <a:spLocks noChangeArrowheads="1"/>
          </p:cNvSpPr>
          <p:nvPr/>
        </p:nvSpPr>
        <p:spPr bwMode="auto">
          <a:xfrm>
            <a:off x="6511925" y="2660650"/>
            <a:ext cx="18827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淡水河流域</a:t>
            </a:r>
          </a:p>
        </p:txBody>
      </p:sp>
      <p:sp>
        <p:nvSpPr>
          <p:cNvPr id="8204" name="涵蓋水系"/>
          <p:cNvSpPr txBox="1">
            <a:spLocks noChangeArrowheads="1"/>
          </p:cNvSpPr>
          <p:nvPr/>
        </p:nvSpPr>
        <p:spPr bwMode="auto">
          <a:xfrm>
            <a:off x="4979988" y="2900363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800">
                <a:cs typeface="Arial" charset="0"/>
              </a:rPr>
              <a:t>涵蓋水系</a:t>
            </a:r>
          </a:p>
        </p:txBody>
      </p:sp>
      <p:sp>
        <p:nvSpPr>
          <p:cNvPr id="8205" name="集水區"/>
          <p:cNvSpPr txBox="1">
            <a:spLocks noChangeArrowheads="1"/>
          </p:cNvSpPr>
          <p:nvPr/>
        </p:nvSpPr>
        <p:spPr bwMode="auto">
          <a:xfrm>
            <a:off x="3586163" y="2616200"/>
            <a:ext cx="11064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800">
                <a:cs typeface="Arial" charset="0"/>
              </a:rPr>
              <a:t>集水區</a:t>
            </a:r>
          </a:p>
        </p:txBody>
      </p:sp>
      <p:sp>
        <p:nvSpPr>
          <p:cNvPr id="8206" name="流域"/>
          <p:cNvSpPr txBox="1">
            <a:spLocks noChangeArrowheads="1"/>
          </p:cNvSpPr>
          <p:nvPr/>
        </p:nvSpPr>
        <p:spPr bwMode="auto">
          <a:xfrm>
            <a:off x="2484438" y="2841625"/>
            <a:ext cx="8143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流域</a:t>
            </a:r>
          </a:p>
        </p:txBody>
      </p:sp>
      <p:sp>
        <p:nvSpPr>
          <p:cNvPr id="8207" name="翡翠水庫集水區"/>
          <p:cNvSpPr txBox="1">
            <a:spLocks noChangeArrowheads="1"/>
          </p:cNvSpPr>
          <p:nvPr/>
        </p:nvSpPr>
        <p:spPr bwMode="auto">
          <a:xfrm>
            <a:off x="5795963" y="1885950"/>
            <a:ext cx="2581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800">
                <a:cs typeface="Arial" charset="0"/>
              </a:rPr>
              <a:t>翡翠水庫集水區</a:t>
            </a:r>
          </a:p>
        </p:txBody>
      </p:sp>
      <p:sp>
        <p:nvSpPr>
          <p:cNvPr id="8208" name="降水匯集點"/>
          <p:cNvSpPr txBox="1">
            <a:spLocks noChangeArrowheads="1"/>
          </p:cNvSpPr>
          <p:nvPr/>
        </p:nvSpPr>
        <p:spPr bwMode="auto">
          <a:xfrm>
            <a:off x="3781425" y="1614488"/>
            <a:ext cx="18700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降水匯集點</a:t>
            </a:r>
          </a:p>
        </p:txBody>
      </p:sp>
      <p:sp>
        <p:nvSpPr>
          <p:cNvPr id="8209" name="集水區"/>
          <p:cNvSpPr txBox="1">
            <a:spLocks noChangeArrowheads="1"/>
          </p:cNvSpPr>
          <p:nvPr/>
        </p:nvSpPr>
        <p:spPr bwMode="auto">
          <a:xfrm>
            <a:off x="2232025" y="1816100"/>
            <a:ext cx="11699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集水區</a:t>
            </a:r>
          </a:p>
        </p:txBody>
      </p:sp>
      <p:sp>
        <p:nvSpPr>
          <p:cNvPr id="8210" name="支流"/>
          <p:cNvSpPr txBox="1">
            <a:spLocks noChangeArrowheads="1"/>
          </p:cNvSpPr>
          <p:nvPr/>
        </p:nvSpPr>
        <p:spPr bwMode="auto">
          <a:xfrm>
            <a:off x="4992688" y="893763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支流</a:t>
            </a:r>
          </a:p>
        </p:txBody>
      </p:sp>
      <p:sp>
        <p:nvSpPr>
          <p:cNvPr id="8211" name="主流"/>
          <p:cNvSpPr txBox="1">
            <a:spLocks noChangeArrowheads="1"/>
          </p:cNvSpPr>
          <p:nvPr/>
        </p:nvSpPr>
        <p:spPr bwMode="auto">
          <a:xfrm>
            <a:off x="4992688" y="174625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主流</a:t>
            </a:r>
          </a:p>
        </p:txBody>
      </p:sp>
      <p:sp>
        <p:nvSpPr>
          <p:cNvPr id="8212" name="長度"/>
          <p:cNvSpPr txBox="1">
            <a:spLocks noChangeArrowheads="1"/>
          </p:cNvSpPr>
          <p:nvPr/>
        </p:nvSpPr>
        <p:spPr bwMode="auto">
          <a:xfrm>
            <a:off x="3779838" y="533400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長度</a:t>
            </a:r>
          </a:p>
        </p:txBody>
      </p:sp>
      <p:sp>
        <p:nvSpPr>
          <p:cNvPr id="8213" name="流量"/>
          <p:cNvSpPr txBox="1">
            <a:spLocks noChangeArrowheads="1"/>
          </p:cNvSpPr>
          <p:nvPr/>
        </p:nvSpPr>
        <p:spPr bwMode="auto">
          <a:xfrm>
            <a:off x="2409825" y="809625"/>
            <a:ext cx="8143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1" descr="7上地理第6單元-南一06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8825"/>
            <a:ext cx="91440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臺灣的水資源…"/>
          <p:cNvSpPr txBox="1">
            <a:spLocks noChangeArrowheads="1"/>
          </p:cNvSpPr>
          <p:nvPr/>
        </p:nvSpPr>
        <p:spPr bwMode="auto">
          <a:xfrm>
            <a:off x="5187950" y="1628775"/>
            <a:ext cx="1616075" cy="581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000" b="1">
                <a:latin typeface="新細明體" charset="-120"/>
                <a:ea typeface="新細明體" charset="-120"/>
                <a:sym typeface="新細明體" charset="-120"/>
              </a:rPr>
              <a:t>臺灣的水資源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000" b="1">
                <a:latin typeface="新細明體" charset="-120"/>
                <a:ea typeface="新細明體" charset="-120"/>
                <a:sym typeface="新細明體" charset="-120"/>
              </a:rPr>
              <a:t>分布平均嗎</a:t>
            </a:r>
          </a:p>
        </p:txBody>
      </p:sp>
      <p:sp>
        <p:nvSpPr>
          <p:cNvPr id="9219" name="發電"/>
          <p:cNvSpPr txBox="1">
            <a:spLocks noChangeArrowheads="1"/>
          </p:cNvSpPr>
          <p:nvPr/>
        </p:nvSpPr>
        <p:spPr bwMode="auto">
          <a:xfrm>
            <a:off x="1619250" y="4224338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發電</a:t>
            </a:r>
          </a:p>
        </p:txBody>
      </p:sp>
      <p:sp>
        <p:nvSpPr>
          <p:cNvPr id="9220" name="供水"/>
          <p:cNvSpPr txBox="1">
            <a:spLocks noChangeArrowheads="1"/>
          </p:cNvSpPr>
          <p:nvPr/>
        </p:nvSpPr>
        <p:spPr bwMode="auto">
          <a:xfrm>
            <a:off x="1620838" y="3860800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供水</a:t>
            </a:r>
          </a:p>
        </p:txBody>
      </p:sp>
      <p:sp>
        <p:nvSpPr>
          <p:cNvPr id="9221" name="日月潭"/>
          <p:cNvSpPr txBox="1">
            <a:spLocks noChangeArrowheads="1"/>
          </p:cNvSpPr>
          <p:nvPr/>
        </p:nvSpPr>
        <p:spPr bwMode="auto">
          <a:xfrm>
            <a:off x="2195513" y="4076700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日月潭</a:t>
            </a:r>
          </a:p>
        </p:txBody>
      </p:sp>
      <p:sp>
        <p:nvSpPr>
          <p:cNvPr id="9222" name="中部"/>
          <p:cNvSpPr txBox="1">
            <a:spLocks noChangeArrowheads="1"/>
          </p:cNvSpPr>
          <p:nvPr/>
        </p:nvSpPr>
        <p:spPr bwMode="auto">
          <a:xfrm>
            <a:off x="2987675" y="4149725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中部</a:t>
            </a:r>
          </a:p>
        </p:txBody>
      </p:sp>
      <p:sp>
        <p:nvSpPr>
          <p:cNvPr id="9223" name="規模不大"/>
          <p:cNvSpPr txBox="1">
            <a:spLocks noChangeArrowheads="1"/>
          </p:cNvSpPr>
          <p:nvPr/>
        </p:nvSpPr>
        <p:spPr bwMode="auto">
          <a:xfrm>
            <a:off x="2124075" y="3789363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規模不大</a:t>
            </a:r>
          </a:p>
        </p:txBody>
      </p:sp>
      <p:sp>
        <p:nvSpPr>
          <p:cNvPr id="9224" name="量少"/>
          <p:cNvSpPr txBox="1">
            <a:spLocks noChangeArrowheads="1"/>
          </p:cNvSpPr>
          <p:nvPr/>
        </p:nvSpPr>
        <p:spPr bwMode="auto">
          <a:xfrm>
            <a:off x="2987675" y="3860800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量少</a:t>
            </a:r>
          </a:p>
        </p:txBody>
      </p:sp>
      <p:sp>
        <p:nvSpPr>
          <p:cNvPr id="9225" name="湖泊"/>
          <p:cNvSpPr txBox="1">
            <a:spLocks noChangeArrowheads="1"/>
          </p:cNvSpPr>
          <p:nvPr/>
        </p:nvSpPr>
        <p:spPr bwMode="auto">
          <a:xfrm>
            <a:off x="3563938" y="4005263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9226" name="洪枯變化大"/>
          <p:cNvSpPr txBox="1">
            <a:spLocks noChangeArrowheads="1"/>
          </p:cNvSpPr>
          <p:nvPr/>
        </p:nvSpPr>
        <p:spPr bwMode="auto">
          <a:xfrm>
            <a:off x="638175" y="3495675"/>
            <a:ext cx="9810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400">
                <a:cs typeface="Arial" charset="0"/>
              </a:rPr>
              <a:t>洪枯變化大</a:t>
            </a:r>
          </a:p>
        </p:txBody>
      </p:sp>
      <p:sp>
        <p:nvSpPr>
          <p:cNvPr id="9227" name="降水不均"/>
          <p:cNvSpPr txBox="1">
            <a:spLocks noChangeArrowheads="1"/>
          </p:cNvSpPr>
          <p:nvPr/>
        </p:nvSpPr>
        <p:spPr bwMode="auto">
          <a:xfrm>
            <a:off x="744538" y="3195638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降水不均</a:t>
            </a:r>
          </a:p>
        </p:txBody>
      </p:sp>
      <p:sp>
        <p:nvSpPr>
          <p:cNvPr id="9228" name="荒溪型"/>
          <p:cNvSpPr txBox="1">
            <a:spLocks noChangeArrowheads="1"/>
          </p:cNvSpPr>
          <p:nvPr/>
        </p:nvSpPr>
        <p:spPr bwMode="auto">
          <a:xfrm>
            <a:off x="1619250" y="3357563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荒溪型</a:t>
            </a:r>
          </a:p>
        </p:txBody>
      </p:sp>
      <p:sp>
        <p:nvSpPr>
          <p:cNvPr id="9229" name="中南部"/>
          <p:cNvSpPr txBox="1">
            <a:spLocks noChangeArrowheads="1"/>
          </p:cNvSpPr>
          <p:nvPr/>
        </p:nvSpPr>
        <p:spPr bwMode="auto">
          <a:xfrm>
            <a:off x="2290763" y="3429000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中南部</a:t>
            </a:r>
          </a:p>
        </p:txBody>
      </p:sp>
      <p:sp>
        <p:nvSpPr>
          <p:cNvPr id="9230" name="四季有雨"/>
          <p:cNvSpPr txBox="1">
            <a:spLocks noChangeArrowheads="1"/>
          </p:cNvSpPr>
          <p:nvPr/>
        </p:nvSpPr>
        <p:spPr bwMode="auto">
          <a:xfrm>
            <a:off x="706438" y="2852738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四季有雨</a:t>
            </a:r>
          </a:p>
        </p:txBody>
      </p:sp>
      <p:sp>
        <p:nvSpPr>
          <p:cNvPr id="9231" name="穩定"/>
          <p:cNvSpPr txBox="1">
            <a:spLocks noChangeArrowheads="1"/>
          </p:cNvSpPr>
          <p:nvPr/>
        </p:nvSpPr>
        <p:spPr bwMode="auto">
          <a:xfrm>
            <a:off x="1676400" y="2979738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穩定</a:t>
            </a:r>
          </a:p>
        </p:txBody>
      </p:sp>
      <p:sp>
        <p:nvSpPr>
          <p:cNvPr id="9232" name="北部"/>
          <p:cNvSpPr txBox="1">
            <a:spLocks noChangeArrowheads="1"/>
          </p:cNvSpPr>
          <p:nvPr/>
        </p:nvSpPr>
        <p:spPr bwMode="auto">
          <a:xfrm>
            <a:off x="2339975" y="3068638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9233" name="流量"/>
          <p:cNvSpPr txBox="1">
            <a:spLocks noChangeArrowheads="1"/>
          </p:cNvSpPr>
          <p:nvPr/>
        </p:nvSpPr>
        <p:spPr bwMode="auto">
          <a:xfrm>
            <a:off x="2987675" y="3213100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  <p:sp>
        <p:nvSpPr>
          <p:cNvPr id="9234" name="臺灣海峽"/>
          <p:cNvSpPr txBox="1">
            <a:spLocks noChangeArrowheads="1"/>
          </p:cNvSpPr>
          <p:nvPr/>
        </p:nvSpPr>
        <p:spPr bwMode="auto">
          <a:xfrm>
            <a:off x="1390650" y="2662238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臺灣海峽</a:t>
            </a:r>
          </a:p>
        </p:txBody>
      </p:sp>
      <p:sp>
        <p:nvSpPr>
          <p:cNvPr id="9235" name="西"/>
          <p:cNvSpPr txBox="1">
            <a:spLocks noChangeArrowheads="1"/>
          </p:cNvSpPr>
          <p:nvPr/>
        </p:nvSpPr>
        <p:spPr bwMode="auto">
          <a:xfrm>
            <a:off x="2327275" y="2592388"/>
            <a:ext cx="2698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西</a:t>
            </a:r>
          </a:p>
        </p:txBody>
      </p:sp>
      <p:sp>
        <p:nvSpPr>
          <p:cNvPr id="9236" name="太平洋"/>
          <p:cNvSpPr txBox="1">
            <a:spLocks noChangeArrowheads="1"/>
          </p:cNvSpPr>
          <p:nvPr/>
        </p:nvSpPr>
        <p:spPr bwMode="auto">
          <a:xfrm>
            <a:off x="1479550" y="2311400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9237" name="東"/>
          <p:cNvSpPr txBox="1">
            <a:spLocks noChangeArrowheads="1"/>
          </p:cNvSpPr>
          <p:nvPr/>
        </p:nvSpPr>
        <p:spPr bwMode="auto">
          <a:xfrm>
            <a:off x="2327275" y="2259013"/>
            <a:ext cx="2698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東</a:t>
            </a:r>
          </a:p>
        </p:txBody>
      </p:sp>
      <p:sp>
        <p:nvSpPr>
          <p:cNvPr id="9238" name="東西分流"/>
          <p:cNvSpPr txBox="1">
            <a:spLocks noChangeArrowheads="1"/>
          </p:cNvSpPr>
          <p:nvPr/>
        </p:nvSpPr>
        <p:spPr bwMode="auto">
          <a:xfrm>
            <a:off x="2789238" y="2393950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400">
                <a:cs typeface="Arial" charset="0"/>
              </a:rPr>
              <a:t>東西分流</a:t>
            </a:r>
          </a:p>
        </p:txBody>
      </p:sp>
      <p:sp>
        <p:nvSpPr>
          <p:cNvPr id="9239" name="南北走向"/>
          <p:cNvSpPr txBox="1">
            <a:spLocks noChangeArrowheads="1"/>
          </p:cNvSpPr>
          <p:nvPr/>
        </p:nvSpPr>
        <p:spPr bwMode="auto">
          <a:xfrm>
            <a:off x="1331913" y="1974850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南北走向</a:t>
            </a:r>
          </a:p>
        </p:txBody>
      </p:sp>
      <p:sp>
        <p:nvSpPr>
          <p:cNvPr id="9240" name="中央山脈"/>
          <p:cNvSpPr txBox="1">
            <a:spLocks noChangeArrowheads="1"/>
          </p:cNvSpPr>
          <p:nvPr/>
        </p:nvSpPr>
        <p:spPr bwMode="auto">
          <a:xfrm>
            <a:off x="2066925" y="1916113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中央山脈</a:t>
            </a:r>
          </a:p>
        </p:txBody>
      </p:sp>
      <p:sp>
        <p:nvSpPr>
          <p:cNvPr id="9241" name="分水嶺"/>
          <p:cNvSpPr txBox="1">
            <a:spLocks noChangeArrowheads="1"/>
          </p:cNvSpPr>
          <p:nvPr/>
        </p:nvSpPr>
        <p:spPr bwMode="auto">
          <a:xfrm>
            <a:off x="2857500" y="1987550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9242" name="河川"/>
          <p:cNvSpPr txBox="1">
            <a:spLocks noChangeArrowheads="1"/>
          </p:cNvSpPr>
          <p:nvPr/>
        </p:nvSpPr>
        <p:spPr bwMode="auto">
          <a:xfrm>
            <a:off x="3563938" y="2636838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9243" name="地面水資源"/>
          <p:cNvSpPr txBox="1">
            <a:spLocks noChangeArrowheads="1"/>
          </p:cNvSpPr>
          <p:nvPr/>
        </p:nvSpPr>
        <p:spPr bwMode="auto">
          <a:xfrm>
            <a:off x="4140200" y="3284538"/>
            <a:ext cx="1108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600">
                <a:cs typeface="Arial" charset="0"/>
              </a:rPr>
              <a:t>地面水資源</a:t>
            </a:r>
          </a:p>
        </p:txBody>
      </p:sp>
      <p:sp>
        <p:nvSpPr>
          <p:cNvPr id="9244" name="地下水資源"/>
          <p:cNvSpPr txBox="1">
            <a:spLocks noChangeArrowheads="1"/>
          </p:cNvSpPr>
          <p:nvPr/>
        </p:nvSpPr>
        <p:spPr bwMode="auto">
          <a:xfrm>
            <a:off x="5364163" y="3775075"/>
            <a:ext cx="1108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600">
                <a:cs typeface="Arial" charset="0"/>
              </a:rPr>
              <a:t>地下水資源</a:t>
            </a:r>
          </a:p>
        </p:txBody>
      </p:sp>
      <p:sp>
        <p:nvSpPr>
          <p:cNvPr id="9245" name="地層下陷"/>
          <p:cNvSpPr txBox="1">
            <a:spLocks noChangeArrowheads="1"/>
          </p:cNvSpPr>
          <p:nvPr/>
        </p:nvSpPr>
        <p:spPr bwMode="auto">
          <a:xfrm>
            <a:off x="7235825" y="4365625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地層下陷</a:t>
            </a:r>
          </a:p>
        </p:txBody>
      </p:sp>
      <p:sp>
        <p:nvSpPr>
          <p:cNvPr id="9246" name="過度抽取"/>
          <p:cNvSpPr txBox="1">
            <a:spLocks noChangeArrowheads="1"/>
          </p:cNvSpPr>
          <p:nvPr/>
        </p:nvSpPr>
        <p:spPr bwMode="auto">
          <a:xfrm>
            <a:off x="6505575" y="4276725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過度抽取</a:t>
            </a:r>
          </a:p>
        </p:txBody>
      </p:sp>
      <p:sp>
        <p:nvSpPr>
          <p:cNvPr id="9247" name="具規模"/>
          <p:cNvSpPr txBox="1">
            <a:spLocks noChangeArrowheads="1"/>
          </p:cNvSpPr>
          <p:nvPr/>
        </p:nvSpPr>
        <p:spPr bwMode="auto">
          <a:xfrm>
            <a:off x="8027988" y="3916363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具規模</a:t>
            </a:r>
          </a:p>
        </p:txBody>
      </p:sp>
      <p:sp>
        <p:nvSpPr>
          <p:cNvPr id="9248" name="西南部"/>
          <p:cNvSpPr txBox="1">
            <a:spLocks noChangeArrowheads="1"/>
          </p:cNvSpPr>
          <p:nvPr/>
        </p:nvSpPr>
        <p:spPr bwMode="auto">
          <a:xfrm>
            <a:off x="7331075" y="4005263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9249" name="地質"/>
          <p:cNvSpPr txBox="1">
            <a:spLocks noChangeArrowheads="1"/>
          </p:cNvSpPr>
          <p:nvPr/>
        </p:nvSpPr>
        <p:spPr bwMode="auto">
          <a:xfrm>
            <a:off x="8675688" y="3484563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地質</a:t>
            </a:r>
          </a:p>
        </p:txBody>
      </p:sp>
      <p:sp>
        <p:nvSpPr>
          <p:cNvPr id="9250" name="地形"/>
          <p:cNvSpPr txBox="1">
            <a:spLocks noChangeArrowheads="1"/>
          </p:cNvSpPr>
          <p:nvPr/>
        </p:nvSpPr>
        <p:spPr bwMode="auto">
          <a:xfrm>
            <a:off x="8156575" y="3556000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9251" name="降水量"/>
          <p:cNvSpPr txBox="1">
            <a:spLocks noChangeArrowheads="1"/>
          </p:cNvSpPr>
          <p:nvPr/>
        </p:nvSpPr>
        <p:spPr bwMode="auto">
          <a:xfrm>
            <a:off x="7310438" y="3700463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降水量</a:t>
            </a:r>
          </a:p>
        </p:txBody>
      </p:sp>
      <p:sp>
        <p:nvSpPr>
          <p:cNvPr id="9252" name="蘊藏量"/>
          <p:cNvSpPr txBox="1">
            <a:spLocks noChangeArrowheads="1"/>
          </p:cNvSpPr>
          <p:nvPr/>
        </p:nvSpPr>
        <p:spPr bwMode="auto">
          <a:xfrm>
            <a:off x="6610350" y="3844925"/>
            <a:ext cx="6254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蘊藏量</a:t>
            </a:r>
          </a:p>
        </p:txBody>
      </p:sp>
      <p:sp>
        <p:nvSpPr>
          <p:cNvPr id="9253" name="供水穩定"/>
          <p:cNvSpPr txBox="1">
            <a:spLocks noChangeArrowheads="1"/>
          </p:cNvSpPr>
          <p:nvPr/>
        </p:nvSpPr>
        <p:spPr bwMode="auto">
          <a:xfrm>
            <a:off x="8305800" y="3213100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供水穩定</a:t>
            </a:r>
          </a:p>
        </p:txBody>
      </p:sp>
      <p:sp>
        <p:nvSpPr>
          <p:cNvPr id="9254" name="水質清潔"/>
          <p:cNvSpPr txBox="1">
            <a:spLocks noChangeArrowheads="1"/>
          </p:cNvSpPr>
          <p:nvPr/>
        </p:nvSpPr>
        <p:spPr bwMode="auto">
          <a:xfrm>
            <a:off x="7462838" y="3341688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400">
                <a:cs typeface="Arial" charset="0"/>
              </a:rPr>
              <a:t>水質清潔</a:t>
            </a:r>
          </a:p>
        </p:txBody>
      </p:sp>
      <p:sp>
        <p:nvSpPr>
          <p:cNvPr id="9255" name="重要水資源"/>
          <p:cNvSpPr txBox="1">
            <a:spLocks noChangeArrowheads="1"/>
          </p:cNvSpPr>
          <p:nvPr/>
        </p:nvSpPr>
        <p:spPr bwMode="auto">
          <a:xfrm>
            <a:off x="6470650" y="3429000"/>
            <a:ext cx="9810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1400">
                <a:cs typeface="Arial" charset="0"/>
              </a:rPr>
              <a:t>重要水資源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9" descr="7上地理第6單元-南一07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85666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發電"/>
          <p:cNvSpPr txBox="1">
            <a:spLocks noChangeArrowheads="1"/>
          </p:cNvSpPr>
          <p:nvPr/>
        </p:nvSpPr>
        <p:spPr bwMode="auto">
          <a:xfrm>
            <a:off x="2771775" y="5027613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發電</a:t>
            </a:r>
          </a:p>
        </p:txBody>
      </p:sp>
      <p:sp>
        <p:nvSpPr>
          <p:cNvPr id="10243" name="供水"/>
          <p:cNvSpPr txBox="1">
            <a:spLocks noChangeArrowheads="1"/>
          </p:cNvSpPr>
          <p:nvPr/>
        </p:nvSpPr>
        <p:spPr bwMode="auto">
          <a:xfrm>
            <a:off x="2771775" y="4518025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供水</a:t>
            </a:r>
          </a:p>
        </p:txBody>
      </p:sp>
      <p:sp>
        <p:nvSpPr>
          <p:cNvPr id="10244" name="日月潭"/>
          <p:cNvSpPr txBox="1">
            <a:spLocks noChangeArrowheads="1"/>
          </p:cNvSpPr>
          <p:nvPr/>
        </p:nvSpPr>
        <p:spPr bwMode="auto">
          <a:xfrm>
            <a:off x="3779838" y="4805363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日月潭</a:t>
            </a:r>
          </a:p>
        </p:txBody>
      </p:sp>
      <p:sp>
        <p:nvSpPr>
          <p:cNvPr id="10245" name="中部"/>
          <p:cNvSpPr txBox="1">
            <a:spLocks noChangeArrowheads="1"/>
          </p:cNvSpPr>
          <p:nvPr/>
        </p:nvSpPr>
        <p:spPr bwMode="auto">
          <a:xfrm>
            <a:off x="5148263" y="4949825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中部</a:t>
            </a:r>
          </a:p>
        </p:txBody>
      </p:sp>
      <p:sp>
        <p:nvSpPr>
          <p:cNvPr id="10246" name="規模不大"/>
          <p:cNvSpPr txBox="1">
            <a:spLocks noChangeArrowheads="1"/>
          </p:cNvSpPr>
          <p:nvPr/>
        </p:nvSpPr>
        <p:spPr bwMode="auto">
          <a:xfrm>
            <a:off x="3603625" y="4076700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規模不大</a:t>
            </a:r>
          </a:p>
        </p:txBody>
      </p:sp>
      <p:sp>
        <p:nvSpPr>
          <p:cNvPr id="10247" name="量少"/>
          <p:cNvSpPr txBox="1">
            <a:spLocks noChangeArrowheads="1"/>
          </p:cNvSpPr>
          <p:nvPr/>
        </p:nvSpPr>
        <p:spPr bwMode="auto">
          <a:xfrm>
            <a:off x="5187950" y="4219575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量少</a:t>
            </a:r>
          </a:p>
        </p:txBody>
      </p:sp>
      <p:sp>
        <p:nvSpPr>
          <p:cNvPr id="10248" name="湖泊"/>
          <p:cNvSpPr txBox="1">
            <a:spLocks noChangeArrowheads="1"/>
          </p:cNvSpPr>
          <p:nvPr/>
        </p:nvSpPr>
        <p:spPr bwMode="auto">
          <a:xfrm>
            <a:off x="6140450" y="4595813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湖泊</a:t>
            </a:r>
          </a:p>
        </p:txBody>
      </p:sp>
      <p:sp>
        <p:nvSpPr>
          <p:cNvPr id="10249" name="洪枯變化大"/>
          <p:cNvSpPr txBox="1">
            <a:spLocks noChangeArrowheads="1"/>
          </p:cNvSpPr>
          <p:nvPr/>
        </p:nvSpPr>
        <p:spPr bwMode="auto">
          <a:xfrm>
            <a:off x="1258888" y="3509963"/>
            <a:ext cx="17430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600">
                <a:cs typeface="Arial" charset="0"/>
              </a:rPr>
              <a:t>洪枯變化大</a:t>
            </a:r>
          </a:p>
        </p:txBody>
      </p:sp>
      <p:sp>
        <p:nvSpPr>
          <p:cNvPr id="10250" name="降水不均"/>
          <p:cNvSpPr txBox="1">
            <a:spLocks noChangeArrowheads="1"/>
          </p:cNvSpPr>
          <p:nvPr/>
        </p:nvSpPr>
        <p:spPr bwMode="auto">
          <a:xfrm>
            <a:off x="1414463" y="2952750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降水不均</a:t>
            </a:r>
          </a:p>
        </p:txBody>
      </p:sp>
      <p:sp>
        <p:nvSpPr>
          <p:cNvPr id="10251" name="荒溪型"/>
          <p:cNvSpPr txBox="1">
            <a:spLocks noChangeArrowheads="1"/>
          </p:cNvSpPr>
          <p:nvPr/>
        </p:nvSpPr>
        <p:spPr bwMode="auto">
          <a:xfrm>
            <a:off x="3057525" y="3284538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荒溪型</a:t>
            </a:r>
          </a:p>
        </p:txBody>
      </p:sp>
      <p:sp>
        <p:nvSpPr>
          <p:cNvPr id="10252" name="中南部"/>
          <p:cNvSpPr txBox="1">
            <a:spLocks noChangeArrowheads="1"/>
          </p:cNvSpPr>
          <p:nvPr/>
        </p:nvSpPr>
        <p:spPr bwMode="auto">
          <a:xfrm>
            <a:off x="4140200" y="3429000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中南部</a:t>
            </a:r>
          </a:p>
        </p:txBody>
      </p:sp>
      <p:sp>
        <p:nvSpPr>
          <p:cNvPr id="10253" name="四季有雨"/>
          <p:cNvSpPr txBox="1">
            <a:spLocks noChangeArrowheads="1"/>
          </p:cNvSpPr>
          <p:nvPr/>
        </p:nvSpPr>
        <p:spPr bwMode="auto">
          <a:xfrm>
            <a:off x="1430338" y="2363788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600">
                <a:cs typeface="Arial" charset="0"/>
              </a:rPr>
              <a:t>四季有雨</a:t>
            </a:r>
          </a:p>
        </p:txBody>
      </p:sp>
      <p:sp>
        <p:nvSpPr>
          <p:cNvPr id="10254" name="穩定"/>
          <p:cNvSpPr txBox="1">
            <a:spLocks noChangeArrowheads="1"/>
          </p:cNvSpPr>
          <p:nvPr/>
        </p:nvSpPr>
        <p:spPr bwMode="auto">
          <a:xfrm>
            <a:off x="3060700" y="2508250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穩定</a:t>
            </a:r>
          </a:p>
        </p:txBody>
      </p:sp>
      <p:sp>
        <p:nvSpPr>
          <p:cNvPr id="10255" name="北部"/>
          <p:cNvSpPr txBox="1">
            <a:spLocks noChangeArrowheads="1"/>
          </p:cNvSpPr>
          <p:nvPr/>
        </p:nvSpPr>
        <p:spPr bwMode="auto">
          <a:xfrm>
            <a:off x="4324350" y="2708275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10256" name="流量"/>
          <p:cNvSpPr txBox="1">
            <a:spLocks noChangeArrowheads="1"/>
          </p:cNvSpPr>
          <p:nvPr/>
        </p:nvSpPr>
        <p:spPr bwMode="auto">
          <a:xfrm>
            <a:off x="5332413" y="2997200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流量</a:t>
            </a:r>
          </a:p>
        </p:txBody>
      </p:sp>
      <p:sp>
        <p:nvSpPr>
          <p:cNvPr id="10257" name="臺灣海峽"/>
          <p:cNvSpPr txBox="1">
            <a:spLocks noChangeArrowheads="1"/>
          </p:cNvSpPr>
          <p:nvPr/>
        </p:nvSpPr>
        <p:spPr bwMode="auto">
          <a:xfrm>
            <a:off x="2563813" y="1844675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臺灣海峽</a:t>
            </a:r>
          </a:p>
        </p:txBody>
      </p:sp>
      <p:sp>
        <p:nvSpPr>
          <p:cNvPr id="10258" name="西"/>
          <p:cNvSpPr txBox="1">
            <a:spLocks noChangeArrowheads="1"/>
          </p:cNvSpPr>
          <p:nvPr/>
        </p:nvSpPr>
        <p:spPr bwMode="auto">
          <a:xfrm>
            <a:off x="4149725" y="1716088"/>
            <a:ext cx="4222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西</a:t>
            </a:r>
          </a:p>
        </p:txBody>
      </p:sp>
      <p:sp>
        <p:nvSpPr>
          <p:cNvPr id="10259" name="太平洋"/>
          <p:cNvSpPr txBox="1">
            <a:spLocks noChangeArrowheads="1"/>
          </p:cNvSpPr>
          <p:nvPr/>
        </p:nvSpPr>
        <p:spPr bwMode="auto">
          <a:xfrm>
            <a:off x="2665413" y="1301750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10260" name="東"/>
          <p:cNvSpPr txBox="1">
            <a:spLocks noChangeArrowheads="1"/>
          </p:cNvSpPr>
          <p:nvPr/>
        </p:nvSpPr>
        <p:spPr bwMode="auto">
          <a:xfrm>
            <a:off x="4149725" y="1196975"/>
            <a:ext cx="4222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東</a:t>
            </a:r>
          </a:p>
        </p:txBody>
      </p:sp>
      <p:sp>
        <p:nvSpPr>
          <p:cNvPr id="10261" name="東西分流"/>
          <p:cNvSpPr txBox="1">
            <a:spLocks noChangeArrowheads="1"/>
          </p:cNvSpPr>
          <p:nvPr/>
        </p:nvSpPr>
        <p:spPr bwMode="auto">
          <a:xfrm>
            <a:off x="4716463" y="1457325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600">
                <a:cs typeface="Arial" charset="0"/>
              </a:rPr>
              <a:t>東西分流</a:t>
            </a:r>
          </a:p>
        </p:txBody>
      </p:sp>
      <p:sp>
        <p:nvSpPr>
          <p:cNvPr id="10262" name="南北走向"/>
          <p:cNvSpPr txBox="1">
            <a:spLocks noChangeArrowheads="1"/>
          </p:cNvSpPr>
          <p:nvPr/>
        </p:nvSpPr>
        <p:spPr bwMode="auto">
          <a:xfrm>
            <a:off x="2268538" y="563563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600">
                <a:cs typeface="Arial" charset="0"/>
              </a:rPr>
              <a:t>南北走向</a:t>
            </a:r>
          </a:p>
        </p:txBody>
      </p:sp>
      <p:sp>
        <p:nvSpPr>
          <p:cNvPr id="10263" name="中央山脈"/>
          <p:cNvSpPr txBox="1">
            <a:spLocks noChangeArrowheads="1"/>
          </p:cNvSpPr>
          <p:nvPr/>
        </p:nvSpPr>
        <p:spPr bwMode="auto">
          <a:xfrm>
            <a:off x="3590925" y="492125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600">
                <a:cs typeface="Arial" charset="0"/>
              </a:rPr>
              <a:t>中央山脈</a:t>
            </a:r>
          </a:p>
        </p:txBody>
      </p:sp>
      <p:sp>
        <p:nvSpPr>
          <p:cNvPr id="10264" name="分水嶺"/>
          <p:cNvSpPr txBox="1">
            <a:spLocks noChangeArrowheads="1"/>
          </p:cNvSpPr>
          <p:nvPr/>
        </p:nvSpPr>
        <p:spPr bwMode="auto">
          <a:xfrm>
            <a:off x="5002213" y="636588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分水嶺</a:t>
            </a:r>
          </a:p>
        </p:txBody>
      </p:sp>
      <p:sp>
        <p:nvSpPr>
          <p:cNvPr id="10265" name="河川"/>
          <p:cNvSpPr txBox="1">
            <a:spLocks noChangeArrowheads="1"/>
          </p:cNvSpPr>
          <p:nvPr/>
        </p:nvSpPr>
        <p:spPr bwMode="auto">
          <a:xfrm>
            <a:off x="6140450" y="2022475"/>
            <a:ext cx="7524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河川</a:t>
            </a:r>
          </a:p>
        </p:txBody>
      </p:sp>
      <p:sp>
        <p:nvSpPr>
          <p:cNvPr id="10266" name="地面水資源"/>
          <p:cNvSpPr txBox="1">
            <a:spLocks noChangeArrowheads="1"/>
          </p:cNvSpPr>
          <p:nvPr/>
        </p:nvSpPr>
        <p:spPr bwMode="auto">
          <a:xfrm>
            <a:off x="7077075" y="3155950"/>
            <a:ext cx="17430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地面水資源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08-02.jpg" descr="08-02.jpg"/>
          <p:cNvPicPr>
            <a:picLocks noChangeAspect="1"/>
          </p:cNvPicPr>
          <p:nvPr/>
        </p:nvPicPr>
        <p:blipFill>
          <a:blip r:embed="rId2"/>
          <a:srcRect r="400"/>
          <a:stretch>
            <a:fillRect/>
          </a:stretch>
        </p:blipFill>
        <p:spPr bwMode="auto">
          <a:xfrm>
            <a:off x="73025" y="188913"/>
            <a:ext cx="9107488" cy="5005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266" name="地下水資源"/>
          <p:cNvSpPr txBox="1">
            <a:spLocks noChangeArrowheads="1"/>
          </p:cNvSpPr>
          <p:nvPr/>
        </p:nvSpPr>
        <p:spPr bwMode="auto">
          <a:xfrm>
            <a:off x="250825" y="2671763"/>
            <a:ext cx="1997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3000">
                <a:cs typeface="Arial" charset="0"/>
              </a:rPr>
              <a:t>地下水資源</a:t>
            </a:r>
          </a:p>
        </p:txBody>
      </p:sp>
      <p:sp>
        <p:nvSpPr>
          <p:cNvPr id="11267" name="地層下陷"/>
          <p:cNvSpPr txBox="1">
            <a:spLocks noChangeArrowheads="1"/>
          </p:cNvSpPr>
          <p:nvPr/>
        </p:nvSpPr>
        <p:spPr bwMode="auto">
          <a:xfrm>
            <a:off x="4375150" y="395763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地層下陷</a:t>
            </a:r>
          </a:p>
        </p:txBody>
      </p:sp>
      <p:sp>
        <p:nvSpPr>
          <p:cNvPr id="11268" name="過度抽取"/>
          <p:cNvSpPr txBox="1">
            <a:spLocks noChangeArrowheads="1"/>
          </p:cNvSpPr>
          <p:nvPr/>
        </p:nvSpPr>
        <p:spPr bwMode="auto">
          <a:xfrm>
            <a:off x="2486025" y="368458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過度抽取</a:t>
            </a:r>
          </a:p>
        </p:txBody>
      </p:sp>
      <p:sp>
        <p:nvSpPr>
          <p:cNvPr id="11269" name="具規模"/>
          <p:cNvSpPr txBox="1">
            <a:spLocks noChangeArrowheads="1"/>
          </p:cNvSpPr>
          <p:nvPr/>
        </p:nvSpPr>
        <p:spPr bwMode="auto">
          <a:xfrm>
            <a:off x="6159500" y="2790825"/>
            <a:ext cx="11588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具規模</a:t>
            </a:r>
          </a:p>
        </p:txBody>
      </p:sp>
      <p:sp>
        <p:nvSpPr>
          <p:cNvPr id="11270" name="西南部"/>
          <p:cNvSpPr txBox="1">
            <a:spLocks noChangeArrowheads="1"/>
          </p:cNvSpPr>
          <p:nvPr/>
        </p:nvSpPr>
        <p:spPr bwMode="auto">
          <a:xfrm>
            <a:off x="4552950" y="3146425"/>
            <a:ext cx="11588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11271" name="地質"/>
          <p:cNvSpPr txBox="1">
            <a:spLocks noChangeArrowheads="1"/>
          </p:cNvSpPr>
          <p:nvPr/>
        </p:nvSpPr>
        <p:spPr bwMode="auto">
          <a:xfrm>
            <a:off x="7945438" y="1757363"/>
            <a:ext cx="8032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地質</a:t>
            </a:r>
          </a:p>
        </p:txBody>
      </p:sp>
      <p:sp>
        <p:nvSpPr>
          <p:cNvPr id="11272" name="地形"/>
          <p:cNvSpPr txBox="1">
            <a:spLocks noChangeArrowheads="1"/>
          </p:cNvSpPr>
          <p:nvPr/>
        </p:nvSpPr>
        <p:spPr bwMode="auto">
          <a:xfrm>
            <a:off x="6280150" y="2057400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1273" name="降水量"/>
          <p:cNvSpPr txBox="1">
            <a:spLocks noChangeArrowheads="1"/>
          </p:cNvSpPr>
          <p:nvPr/>
        </p:nvSpPr>
        <p:spPr bwMode="auto">
          <a:xfrm>
            <a:off x="4449763" y="2351088"/>
            <a:ext cx="11588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降水量</a:t>
            </a:r>
          </a:p>
        </p:txBody>
      </p:sp>
      <p:sp>
        <p:nvSpPr>
          <p:cNvPr id="11274" name="蘊藏量"/>
          <p:cNvSpPr txBox="1">
            <a:spLocks noChangeArrowheads="1"/>
          </p:cNvSpPr>
          <p:nvPr/>
        </p:nvSpPr>
        <p:spPr bwMode="auto">
          <a:xfrm>
            <a:off x="2620963" y="2747963"/>
            <a:ext cx="11588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蘊藏量</a:t>
            </a:r>
          </a:p>
        </p:txBody>
      </p:sp>
      <p:sp>
        <p:nvSpPr>
          <p:cNvPr id="11275" name="供水穩定"/>
          <p:cNvSpPr txBox="1">
            <a:spLocks noChangeArrowheads="1"/>
          </p:cNvSpPr>
          <p:nvPr/>
        </p:nvSpPr>
        <p:spPr bwMode="auto">
          <a:xfrm>
            <a:off x="6153150" y="112553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供水穩定</a:t>
            </a:r>
          </a:p>
        </p:txBody>
      </p:sp>
      <p:sp>
        <p:nvSpPr>
          <p:cNvPr id="11276" name="水質清潔"/>
          <p:cNvSpPr txBox="1">
            <a:spLocks noChangeArrowheads="1"/>
          </p:cNvSpPr>
          <p:nvPr/>
        </p:nvSpPr>
        <p:spPr bwMode="auto">
          <a:xfrm>
            <a:off x="4425950" y="1470025"/>
            <a:ext cx="15144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800">
                <a:cs typeface="Arial" charset="0"/>
              </a:rPr>
              <a:t>水質清潔</a:t>
            </a:r>
          </a:p>
        </p:txBody>
      </p:sp>
      <p:sp>
        <p:nvSpPr>
          <p:cNvPr id="11277" name="重要水資源"/>
          <p:cNvSpPr txBox="1">
            <a:spLocks noChangeArrowheads="1"/>
          </p:cNvSpPr>
          <p:nvPr/>
        </p:nvSpPr>
        <p:spPr bwMode="auto">
          <a:xfrm>
            <a:off x="2441575" y="1695450"/>
            <a:ext cx="18700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sz="2800">
                <a:cs typeface="Arial" charset="0"/>
              </a:rPr>
              <a:t>重要水資源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09-02.jpg" descr="0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0"/>
            <a:ext cx="738187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90" name="降水豐富的…"/>
          <p:cNvSpPr txBox="1">
            <a:spLocks noChangeArrowheads="1"/>
          </p:cNvSpPr>
          <p:nvPr/>
        </p:nvSpPr>
        <p:spPr bwMode="auto">
          <a:xfrm>
            <a:off x="6372225" y="1524000"/>
            <a:ext cx="1489075" cy="8969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200" b="1">
                <a:latin typeface="新細明體" charset="-120"/>
                <a:ea typeface="新細明體" charset="-120"/>
                <a:sym typeface="新細明體" charset="-120"/>
              </a:rPr>
              <a:t>降水豐富的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200" b="1">
                <a:latin typeface="新細明體" charset="-120"/>
                <a:ea typeface="新細明體" charset="-120"/>
                <a:sym typeface="新細明體" charset="-120"/>
              </a:rPr>
              <a:t>臺灣為什麼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200" b="1">
                <a:latin typeface="新細明體" charset="-120"/>
                <a:ea typeface="新細明體" charset="-120"/>
                <a:sym typeface="新細明體" charset="-120"/>
              </a:rPr>
              <a:t>還會缺水</a:t>
            </a:r>
          </a:p>
        </p:txBody>
      </p:sp>
      <p:sp>
        <p:nvSpPr>
          <p:cNvPr id="12291" name="自來水管線滲漏"/>
          <p:cNvSpPr txBox="1">
            <a:spLocks noChangeArrowheads="1"/>
          </p:cNvSpPr>
          <p:nvPr/>
        </p:nvSpPr>
        <p:spPr bwMode="auto">
          <a:xfrm>
            <a:off x="3276600" y="3284538"/>
            <a:ext cx="1692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>
                <a:cs typeface="Arial" charset="0"/>
              </a:rPr>
              <a:t>自來水管線滲漏</a:t>
            </a:r>
          </a:p>
        </p:txBody>
      </p:sp>
      <p:sp>
        <p:nvSpPr>
          <p:cNvPr id="12292" name="水質汙染"/>
          <p:cNvSpPr txBox="1">
            <a:spLocks noChangeArrowheads="1"/>
          </p:cNvSpPr>
          <p:nvPr/>
        </p:nvSpPr>
        <p:spPr bwMode="auto">
          <a:xfrm>
            <a:off x="3598863" y="2852738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水質汙染</a:t>
            </a:r>
          </a:p>
        </p:txBody>
      </p:sp>
      <p:sp>
        <p:nvSpPr>
          <p:cNvPr id="12293" name="水庫淤積"/>
          <p:cNvSpPr txBox="1">
            <a:spLocks noChangeArrowheads="1"/>
          </p:cNvSpPr>
          <p:nvPr/>
        </p:nvSpPr>
        <p:spPr bwMode="auto">
          <a:xfrm>
            <a:off x="3651250" y="2414588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水庫淤積</a:t>
            </a:r>
          </a:p>
        </p:txBody>
      </p:sp>
      <p:sp>
        <p:nvSpPr>
          <p:cNvPr id="12294" name="河川流速快"/>
          <p:cNvSpPr txBox="1">
            <a:spLocks noChangeArrowheads="1"/>
          </p:cNvSpPr>
          <p:nvPr/>
        </p:nvSpPr>
        <p:spPr bwMode="auto">
          <a:xfrm>
            <a:off x="1962150" y="2198688"/>
            <a:ext cx="12350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河川流速快</a:t>
            </a:r>
          </a:p>
        </p:txBody>
      </p:sp>
      <p:sp>
        <p:nvSpPr>
          <p:cNvPr id="12295" name="降水分布不均"/>
          <p:cNvSpPr txBox="1">
            <a:spLocks noChangeArrowheads="1"/>
          </p:cNvSpPr>
          <p:nvPr/>
        </p:nvSpPr>
        <p:spPr bwMode="auto">
          <a:xfrm>
            <a:off x="1903413" y="1738313"/>
            <a:ext cx="1365250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>
                <a:cs typeface="Arial" charset="0"/>
              </a:rPr>
              <a:t>降水分布不均</a:t>
            </a:r>
          </a:p>
        </p:txBody>
      </p:sp>
      <p:sp>
        <p:nvSpPr>
          <p:cNvPr id="12296" name="不易蓄留"/>
          <p:cNvSpPr txBox="1">
            <a:spLocks noChangeArrowheads="1"/>
          </p:cNvSpPr>
          <p:nvPr/>
        </p:nvSpPr>
        <p:spPr bwMode="auto">
          <a:xfrm>
            <a:off x="3652838" y="2012950"/>
            <a:ext cx="10064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不易蓄留</a:t>
            </a:r>
          </a:p>
        </p:txBody>
      </p:sp>
      <p:sp>
        <p:nvSpPr>
          <p:cNvPr id="12297" name="人口稠密"/>
          <p:cNvSpPr txBox="1">
            <a:spLocks noChangeArrowheads="1"/>
          </p:cNvSpPr>
          <p:nvPr/>
        </p:nvSpPr>
        <p:spPr bwMode="auto">
          <a:xfrm>
            <a:off x="3635375" y="1557338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人口稠密</a:t>
            </a:r>
          </a:p>
        </p:txBody>
      </p:sp>
      <p:sp>
        <p:nvSpPr>
          <p:cNvPr id="12298" name="氣溫"/>
          <p:cNvSpPr txBox="1">
            <a:spLocks noChangeArrowheads="1"/>
          </p:cNvSpPr>
          <p:nvPr/>
        </p:nvSpPr>
        <p:spPr bwMode="auto">
          <a:xfrm>
            <a:off x="2209800" y="1190625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12299" name="蒸發散量大"/>
          <p:cNvSpPr txBox="1">
            <a:spLocks noChangeArrowheads="1"/>
          </p:cNvSpPr>
          <p:nvPr/>
        </p:nvSpPr>
        <p:spPr bwMode="auto">
          <a:xfrm>
            <a:off x="3563938" y="1117600"/>
            <a:ext cx="12350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蒸發散量大</a:t>
            </a:r>
          </a:p>
        </p:txBody>
      </p:sp>
      <p:sp>
        <p:nvSpPr>
          <p:cNvPr id="12300" name="原因"/>
          <p:cNvSpPr txBox="1">
            <a:spLocks noChangeArrowheads="1"/>
          </p:cNvSpPr>
          <p:nvPr/>
        </p:nvSpPr>
        <p:spPr bwMode="auto">
          <a:xfrm>
            <a:off x="5302250" y="2095500"/>
            <a:ext cx="600075" cy="396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0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12301" name="3.4倍"/>
          <p:cNvSpPr txBox="1">
            <a:spLocks noChangeArrowheads="1"/>
          </p:cNvSpPr>
          <p:nvPr/>
        </p:nvSpPr>
        <p:spPr bwMode="auto">
          <a:xfrm>
            <a:off x="1792288" y="493713"/>
            <a:ext cx="6508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>
                <a:ea typeface="新細明體" charset="-120"/>
              </a:rPr>
              <a:t>3.4</a:t>
            </a: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倍</a:t>
            </a:r>
          </a:p>
        </p:txBody>
      </p:sp>
      <p:sp>
        <p:nvSpPr>
          <p:cNvPr id="12302" name="世界平均值"/>
          <p:cNvSpPr txBox="1">
            <a:spLocks noChangeArrowheads="1"/>
          </p:cNvSpPr>
          <p:nvPr/>
        </p:nvSpPr>
        <p:spPr bwMode="auto">
          <a:xfrm>
            <a:off x="2605088" y="568325"/>
            <a:ext cx="12461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世界平均值</a:t>
            </a:r>
          </a:p>
        </p:txBody>
      </p:sp>
      <p:sp>
        <p:nvSpPr>
          <p:cNvPr id="12303" name="2500mm"/>
          <p:cNvSpPr txBox="1">
            <a:spLocks noChangeArrowheads="1"/>
          </p:cNvSpPr>
          <p:nvPr/>
        </p:nvSpPr>
        <p:spPr bwMode="auto">
          <a:xfrm>
            <a:off x="2730500" y="163513"/>
            <a:ext cx="993775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>
                <a:ea typeface="新細明體" charset="-120"/>
              </a:rPr>
              <a:t>2500mm</a:t>
            </a:r>
          </a:p>
        </p:txBody>
      </p:sp>
      <p:sp>
        <p:nvSpPr>
          <p:cNvPr id="12304" name="年降水量"/>
          <p:cNvSpPr txBox="1">
            <a:spLocks noChangeArrowheads="1"/>
          </p:cNvSpPr>
          <p:nvPr/>
        </p:nvSpPr>
        <p:spPr bwMode="auto">
          <a:xfrm>
            <a:off x="3925888" y="368300"/>
            <a:ext cx="10191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年降水量</a:t>
            </a:r>
          </a:p>
        </p:txBody>
      </p:sp>
      <p:sp>
        <p:nvSpPr>
          <p:cNvPr id="12305" name="優勢"/>
          <p:cNvSpPr txBox="1">
            <a:spLocks noChangeArrowheads="1"/>
          </p:cNvSpPr>
          <p:nvPr/>
        </p:nvSpPr>
        <p:spPr bwMode="auto">
          <a:xfrm>
            <a:off x="5289550" y="481013"/>
            <a:ext cx="612775" cy="446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000">
                <a:latin typeface="新細明體" charset="-120"/>
                <a:ea typeface="新細明體" charset="-120"/>
                <a:sym typeface="新細明體" charset="-120"/>
              </a:rPr>
              <a:t>優勢</a:t>
            </a:r>
          </a:p>
        </p:txBody>
      </p:sp>
      <p:sp>
        <p:nvSpPr>
          <p:cNvPr id="307" name="提升…"/>
          <p:cNvSpPr txBox="1"/>
          <p:nvPr/>
        </p:nvSpPr>
        <p:spPr>
          <a:xfrm>
            <a:off x="5094288" y="5153025"/>
            <a:ext cx="1108075" cy="581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spc="-180"/>
            </a:pPr>
            <a:r>
              <a:rPr kumimoji="0" sz="2000" kern="0" spc="-180">
                <a:latin typeface="新細明體"/>
                <a:ea typeface="新細明體"/>
                <a:cs typeface="新細明體"/>
                <a:sym typeface="新細明體"/>
              </a:rPr>
              <a:t>提升</a:t>
            </a:r>
          </a:p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spc="-180"/>
            </a:pPr>
            <a:r>
              <a:rPr kumimoji="0" sz="2000" kern="0" spc="-180">
                <a:latin typeface="新細明體"/>
                <a:ea typeface="新細明體"/>
                <a:cs typeface="新細明體"/>
                <a:sym typeface="新細明體"/>
              </a:rPr>
              <a:t>使用效率</a:t>
            </a:r>
          </a:p>
        </p:txBody>
      </p:sp>
      <p:sp>
        <p:nvSpPr>
          <p:cNvPr id="12307" name="老舊管線汰換"/>
          <p:cNvSpPr txBox="1">
            <a:spLocks noChangeArrowheads="1"/>
          </p:cNvSpPr>
          <p:nvPr/>
        </p:nvSpPr>
        <p:spPr bwMode="auto">
          <a:xfrm>
            <a:off x="1884363" y="5949950"/>
            <a:ext cx="14636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>
                <a:cs typeface="Arial" charset="0"/>
              </a:rPr>
              <a:t>老舊管線汰換</a:t>
            </a:r>
          </a:p>
        </p:txBody>
      </p:sp>
      <p:sp>
        <p:nvSpPr>
          <p:cNvPr id="12308" name="水資源調配"/>
          <p:cNvSpPr txBox="1">
            <a:spLocks noChangeArrowheads="1"/>
          </p:cNvSpPr>
          <p:nvPr/>
        </p:nvSpPr>
        <p:spPr bwMode="auto">
          <a:xfrm>
            <a:off x="3552825" y="6115050"/>
            <a:ext cx="12350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水資源調配</a:t>
            </a:r>
          </a:p>
        </p:txBody>
      </p:sp>
      <p:sp>
        <p:nvSpPr>
          <p:cNvPr id="12309" name="積極造林"/>
          <p:cNvSpPr txBox="1">
            <a:spLocks noChangeArrowheads="1"/>
          </p:cNvSpPr>
          <p:nvPr/>
        </p:nvSpPr>
        <p:spPr bwMode="auto">
          <a:xfrm>
            <a:off x="2076450" y="5540375"/>
            <a:ext cx="10064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積極造林</a:t>
            </a:r>
          </a:p>
        </p:txBody>
      </p:sp>
      <p:sp>
        <p:nvSpPr>
          <p:cNvPr id="12310" name="限制濫墾濫伐"/>
          <p:cNvSpPr txBox="1">
            <a:spLocks noChangeArrowheads="1"/>
          </p:cNvSpPr>
          <p:nvPr/>
        </p:nvSpPr>
        <p:spPr bwMode="auto">
          <a:xfrm>
            <a:off x="3463925" y="5654675"/>
            <a:ext cx="14636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>
                <a:cs typeface="Arial" charset="0"/>
              </a:rPr>
              <a:t>限制濫墾濫伐</a:t>
            </a:r>
          </a:p>
        </p:txBody>
      </p:sp>
      <p:sp>
        <p:nvSpPr>
          <p:cNvPr id="12311" name="水庫"/>
          <p:cNvSpPr txBox="1">
            <a:spLocks noChangeArrowheads="1"/>
          </p:cNvSpPr>
          <p:nvPr/>
        </p:nvSpPr>
        <p:spPr bwMode="auto">
          <a:xfrm>
            <a:off x="2305050" y="5108575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水庫</a:t>
            </a:r>
          </a:p>
        </p:txBody>
      </p:sp>
      <p:sp>
        <p:nvSpPr>
          <p:cNvPr id="12312" name="攔河堰"/>
          <p:cNvSpPr txBox="1">
            <a:spLocks noChangeArrowheads="1"/>
          </p:cNvSpPr>
          <p:nvPr/>
        </p:nvSpPr>
        <p:spPr bwMode="auto">
          <a:xfrm>
            <a:off x="2190750" y="4745038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攔河堰</a:t>
            </a:r>
          </a:p>
        </p:txBody>
      </p:sp>
      <p:sp>
        <p:nvSpPr>
          <p:cNvPr id="12313" name="池塘"/>
          <p:cNvSpPr txBox="1">
            <a:spLocks noChangeArrowheads="1"/>
          </p:cNvSpPr>
          <p:nvPr/>
        </p:nvSpPr>
        <p:spPr bwMode="auto">
          <a:xfrm>
            <a:off x="2305050" y="4384675"/>
            <a:ext cx="5619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池塘</a:t>
            </a:r>
          </a:p>
        </p:txBody>
      </p:sp>
      <p:sp>
        <p:nvSpPr>
          <p:cNvPr id="12314" name="水利設施"/>
          <p:cNvSpPr txBox="1">
            <a:spLocks noChangeArrowheads="1"/>
          </p:cNvSpPr>
          <p:nvPr/>
        </p:nvSpPr>
        <p:spPr bwMode="auto">
          <a:xfrm>
            <a:off x="3598863" y="4748213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水利設施</a:t>
            </a:r>
          </a:p>
        </p:txBody>
      </p:sp>
      <p:sp>
        <p:nvSpPr>
          <p:cNvPr id="12315" name="導致"/>
          <p:cNvSpPr txBox="1">
            <a:spLocks noChangeArrowheads="1"/>
          </p:cNvSpPr>
          <p:nvPr/>
        </p:nvSpPr>
        <p:spPr bwMode="auto">
          <a:xfrm>
            <a:off x="5289550" y="3824288"/>
            <a:ext cx="600075" cy="396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000">
                <a:latin typeface="新細明體" charset="-120"/>
                <a:ea typeface="新細明體" charset="-120"/>
                <a:sym typeface="新細明體" charset="-120"/>
              </a:rPr>
              <a:t>導致</a:t>
            </a:r>
          </a:p>
        </p:txBody>
      </p:sp>
      <p:sp>
        <p:nvSpPr>
          <p:cNvPr id="12316" name="平均…"/>
          <p:cNvSpPr txBox="1">
            <a:spLocks noChangeArrowheads="1"/>
          </p:cNvSpPr>
          <p:nvPr/>
        </p:nvSpPr>
        <p:spPr bwMode="auto">
          <a:xfrm>
            <a:off x="3370263" y="3789363"/>
            <a:ext cx="1463675" cy="53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平均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可用水資源量</a:t>
            </a:r>
          </a:p>
        </p:txBody>
      </p:sp>
      <p:sp>
        <p:nvSpPr>
          <p:cNvPr id="12317" name="低於…"/>
          <p:cNvSpPr txBox="1">
            <a:spLocks noChangeArrowheads="1"/>
          </p:cNvSpPr>
          <p:nvPr/>
        </p:nvSpPr>
        <p:spPr bwMode="auto">
          <a:xfrm>
            <a:off x="1962150" y="3690938"/>
            <a:ext cx="1235075" cy="53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低於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全球平均值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1140</Words>
  <PresentationFormat>如螢幕大小 (4:3)</PresentationFormat>
  <Paragraphs>336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新細明體</vt:lpstr>
      <vt:lpstr>Helvetica Neue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user</cp:lastModifiedBy>
  <cp:revision>11</cp:revision>
  <dcterms:modified xsi:type="dcterms:W3CDTF">2019-07-05T03:34:58Z</dcterms:modified>
</cp:coreProperties>
</file>