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kumimoji="1" kern="1200">
        <a:solidFill>
          <a:srgbClr val="000000"/>
        </a:solidFill>
        <a:latin typeface="Arial" charset="0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6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rtl="0" eaLnBrk="0" fontAlgn="base" hangingPunct="0">
      <a:spcBef>
        <a:spcPts val="6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rtl="0" eaLnBrk="0" fontAlgn="base" hangingPunct="0">
      <a:spcBef>
        <a:spcPts val="6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rtl="0" eaLnBrk="0" fontAlgn="base" hangingPunct="0">
      <a:spcBef>
        <a:spcPts val="6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rtl="0" eaLnBrk="0" fontAlgn="base" hangingPunct="0">
      <a:spcBef>
        <a:spcPts val="600"/>
      </a:spcBef>
      <a:spcAft>
        <a:spcPct val="0"/>
      </a:spcAft>
      <a:defRPr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latinLnBrk="0">
      <a:spcBef>
        <a:spcPts val="600"/>
      </a:spcBef>
      <a:defRPr>
        <a:latin typeface="+mn-lt"/>
        <a:ea typeface="+mn-ea"/>
        <a:cs typeface="+mn-cs"/>
        <a:sym typeface="Helvetica Neue"/>
      </a:defRPr>
    </a:lvl6pPr>
    <a:lvl7pPr indent="1371600" latinLnBrk="0">
      <a:spcBef>
        <a:spcPts val="600"/>
      </a:spcBef>
      <a:defRPr>
        <a:latin typeface="+mn-lt"/>
        <a:ea typeface="+mn-ea"/>
        <a:cs typeface="+mn-cs"/>
        <a:sym typeface="Helvetica Neue"/>
      </a:defRPr>
    </a:lvl7pPr>
    <a:lvl8pPr indent="1600200" latinLnBrk="0">
      <a:spcBef>
        <a:spcPts val="600"/>
      </a:spcBef>
      <a:defRPr>
        <a:latin typeface="+mn-lt"/>
        <a:ea typeface="+mn-ea"/>
        <a:cs typeface="+mn-cs"/>
        <a:sym typeface="Helvetica Neue"/>
      </a:defRPr>
    </a:lvl8pPr>
    <a:lvl9pPr indent="1828800" latinLnBrk="0">
      <a:spcBef>
        <a:spcPts val="600"/>
      </a:spcBef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BA1A-B735-4E47-AC48-0EA75B362C5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大標題文字"/>
          <p:cNvSpPr txBox="1">
            <a:spLocks noGrp="1"/>
          </p:cNvSpPr>
          <p:nvPr>
            <p:ph type="title"/>
          </p:nvPr>
        </p:nvSpPr>
        <p:spPr bwMode="auto">
          <a:xfrm>
            <a:off x="1370013" y="769938"/>
            <a:ext cx="7315200" cy="16684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大標題文字</a:t>
            </a:r>
          </a:p>
        </p:txBody>
      </p:sp>
      <p:sp>
        <p:nvSpPr>
          <p:cNvPr id="1027" name="內文層級一…"/>
          <p:cNvSpPr txBox="1">
            <a:spLocks noGrp="1"/>
          </p:cNvSpPr>
          <p:nvPr>
            <p:ph type="body" idx="1"/>
          </p:nvPr>
        </p:nvSpPr>
        <p:spPr bwMode="auto">
          <a:xfrm>
            <a:off x="5103813" y="2438400"/>
            <a:ext cx="3581400" cy="44196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smtClean="0">
                <a:sym typeface="Arial" charset="0"/>
              </a:rPr>
              <a:t>內文層級一</a:t>
            </a:r>
          </a:p>
          <a:p>
            <a:pPr lvl="1"/>
            <a:r>
              <a:rPr lang="zh-TW" smtClean="0">
                <a:sym typeface="Arial" charset="0"/>
              </a:rPr>
              <a:t>內文層級二</a:t>
            </a:r>
          </a:p>
          <a:p>
            <a:pPr lvl="2"/>
            <a:r>
              <a:rPr lang="zh-TW" smtClean="0">
                <a:sym typeface="Arial" charset="0"/>
              </a:rPr>
              <a:t>內文層級三</a:t>
            </a:r>
          </a:p>
          <a:p>
            <a:pPr lvl="3"/>
            <a:r>
              <a:rPr lang="zh-TW" smtClean="0">
                <a:sym typeface="Arial" charset="0"/>
              </a:rPr>
              <a:t>內文層級四</a:t>
            </a:r>
          </a:p>
          <a:p>
            <a:pPr lvl="4"/>
            <a:r>
              <a:rPr lang="zh-TW" smtClean="0">
                <a:sym typeface="Arial" charset="0"/>
              </a:rPr>
              <a:t>內文層級五</a:t>
            </a:r>
          </a:p>
        </p:txBody>
      </p:sp>
      <p:sp>
        <p:nvSpPr>
          <p:cNvPr id="1028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8385175" y="6245225"/>
            <a:ext cx="301625" cy="28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none" lIns="45718" tIns="45718" rIns="45718" bIns="45718" numCol="1" anchor="t" anchorCtr="0" compatLnSpc="1">
            <a:prstTxWarp prst="textNoShape">
              <a:avLst/>
            </a:prstTxWarp>
            <a:spAutoFit/>
          </a:bodyPr>
          <a:lstStyle>
            <a:lvl1pPr algn="r" hangingPunct="0">
              <a:defRPr kumimoji="0" sz="1400">
                <a:ea typeface="Helvetica Neue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07200263-71FE-413D-AE0F-360F648C235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81050" indent="-323850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219200" indent="-304800" algn="l" rtl="0" eaLnBrk="0" fontAlgn="base" hangingPunct="0">
        <a:spcBef>
          <a:spcPts val="7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736725" indent="-365125" algn="l" rtl="0" eaLnBrk="0" fontAlgn="base" hangingPunct="0">
        <a:spcBef>
          <a:spcPts val="700"/>
        </a:spcBef>
        <a:spcAft>
          <a:spcPct val="0"/>
        </a:spcAft>
        <a:buSzPct val="100000"/>
        <a:buChar char="–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235200" indent="-406400" algn="l" rtl="0" eaLnBrk="0" fontAlgn="base" hangingPunct="0">
        <a:spcBef>
          <a:spcPts val="700"/>
        </a:spcBef>
        <a:spcAft>
          <a:spcPct val="0"/>
        </a:spcAft>
        <a:buSzPct val="100000"/>
        <a:buChar char="»"/>
        <a:defRPr sz="32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01-01.jpg" descr="01-01.jpg"/>
          <p:cNvPicPr>
            <a:picLocks noChangeAspect="1"/>
          </p:cNvPicPr>
          <p:nvPr/>
        </p:nvPicPr>
        <p:blipFill>
          <a:blip r:embed="rId2"/>
          <a:srcRect l="2303" t="2132" r="2303" b="5412"/>
          <a:stretch>
            <a:fillRect/>
          </a:stretch>
        </p:blipFill>
        <p:spPr bwMode="auto">
          <a:xfrm>
            <a:off x="0" y="188913"/>
            <a:ext cx="9144000" cy="6264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098" name="渡海來臺"/>
          <p:cNvSpPr txBox="1">
            <a:spLocks noChangeArrowheads="1"/>
          </p:cNvSpPr>
          <p:nvPr/>
        </p:nvSpPr>
        <p:spPr bwMode="auto">
          <a:xfrm>
            <a:off x="5768975" y="1719263"/>
            <a:ext cx="814388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渡海來臺</a:t>
            </a:r>
          </a:p>
        </p:txBody>
      </p:sp>
      <p:sp>
        <p:nvSpPr>
          <p:cNvPr id="22" name="渡台禁令"/>
          <p:cNvSpPr txBox="1"/>
          <p:nvPr/>
        </p:nvSpPr>
        <p:spPr>
          <a:xfrm>
            <a:off x="6604000" y="2827338"/>
            <a:ext cx="682625" cy="307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200" spc="-6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渡臺禁令</a:t>
            </a:r>
          </a:p>
        </p:txBody>
      </p:sp>
      <p:sp>
        <p:nvSpPr>
          <p:cNvPr id="4100" name="三年一小反…"/>
          <p:cNvSpPr txBox="1">
            <a:spLocks noChangeArrowheads="1"/>
          </p:cNvSpPr>
          <p:nvPr/>
        </p:nvSpPr>
        <p:spPr bwMode="auto">
          <a:xfrm>
            <a:off x="4764088" y="3860800"/>
            <a:ext cx="98107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三年一小反</a:t>
            </a:r>
            <a:endParaRPr kumimoji="0" lang="zh-TW" altLang="en-US" sz="1400" b="1">
              <a:cs typeface="Arial" charset="0"/>
              <a:sym typeface="Arial" charset="0"/>
            </a:endParaRP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五年一大亂</a:t>
            </a:r>
          </a:p>
        </p:txBody>
      </p:sp>
      <p:sp>
        <p:nvSpPr>
          <p:cNvPr id="4101" name="民變"/>
          <p:cNvSpPr txBox="1">
            <a:spLocks noChangeArrowheads="1"/>
          </p:cNvSpPr>
          <p:nvPr/>
        </p:nvSpPr>
        <p:spPr bwMode="auto">
          <a:xfrm>
            <a:off x="5165725" y="5300663"/>
            <a:ext cx="409575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民變</a:t>
            </a:r>
          </a:p>
        </p:txBody>
      </p:sp>
      <p:sp>
        <p:nvSpPr>
          <p:cNvPr id="4102" name="社會…"/>
          <p:cNvSpPr txBox="1">
            <a:spLocks noChangeArrowheads="1"/>
          </p:cNvSpPr>
          <p:nvPr/>
        </p:nvSpPr>
        <p:spPr bwMode="auto">
          <a:xfrm>
            <a:off x="2760663" y="1989138"/>
            <a:ext cx="803275" cy="431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社會</a:t>
            </a:r>
            <a:endParaRPr kumimoji="0" lang="zh-TW" altLang="en-US" sz="1400" b="1">
              <a:cs typeface="Arial" charset="0"/>
              <a:sym typeface="Arial" charset="0"/>
            </a:endParaRPr>
          </a:p>
          <a:p>
            <a:pPr hangingPunct="0">
              <a:lnSpc>
                <a:spcPct val="80000"/>
              </a:lnSpc>
            </a:pPr>
            <a:r>
              <a:rPr kumimoji="0" lang="zh-TW" altLang="en-US" sz="1400" b="1">
                <a:latin typeface="新細明體" charset="-120"/>
                <a:ea typeface="新細明體" charset="-120"/>
                <a:sym typeface="新細明體" charset="-120"/>
              </a:rPr>
              <a:t>風氣轉變</a:t>
            </a:r>
          </a:p>
        </p:txBody>
      </p:sp>
      <p:sp>
        <p:nvSpPr>
          <p:cNvPr id="26" name="宗族組織"/>
          <p:cNvSpPr txBox="1"/>
          <p:nvPr/>
        </p:nvSpPr>
        <p:spPr>
          <a:xfrm>
            <a:off x="2058988" y="1641475"/>
            <a:ext cx="682625" cy="307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200" spc="-6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宗族組織</a:t>
            </a:r>
          </a:p>
        </p:txBody>
      </p:sp>
      <p:sp>
        <p:nvSpPr>
          <p:cNvPr id="27" name="文教風氣"/>
          <p:cNvSpPr txBox="1"/>
          <p:nvPr/>
        </p:nvSpPr>
        <p:spPr>
          <a:xfrm>
            <a:off x="2058988" y="2676525"/>
            <a:ext cx="682625" cy="307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200" spc="-6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文教風氣</a:t>
            </a:r>
          </a:p>
        </p:txBody>
      </p:sp>
      <p:sp>
        <p:nvSpPr>
          <p:cNvPr id="4105" name="西方文化…"/>
          <p:cNvSpPr txBox="1">
            <a:spLocks noChangeArrowheads="1"/>
          </p:cNvSpPr>
          <p:nvPr/>
        </p:nvSpPr>
        <p:spPr bwMode="auto">
          <a:xfrm>
            <a:off x="2063750" y="4121150"/>
            <a:ext cx="755650" cy="4794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西方文化</a:t>
            </a:r>
            <a:endParaRPr kumimoji="0" lang="zh-TW" altLang="en-US" sz="1200">
              <a:cs typeface="Arial" charset="0"/>
              <a:sym typeface="Arial" charset="0"/>
            </a:endParaRPr>
          </a:p>
          <a:p>
            <a:pPr hangingPunct="0">
              <a:lnSpc>
                <a:spcPct val="80000"/>
              </a:lnSpc>
            </a:pPr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再傳入</a:t>
            </a:r>
          </a:p>
        </p:txBody>
      </p:sp>
      <p:sp>
        <p:nvSpPr>
          <p:cNvPr id="4106" name="耕地不足"/>
          <p:cNvSpPr txBox="1">
            <a:spLocks noChangeArrowheads="1"/>
          </p:cNvSpPr>
          <p:nvPr/>
        </p:nvSpPr>
        <p:spPr bwMode="auto">
          <a:xfrm>
            <a:off x="7362825" y="9080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耕地不足</a:t>
            </a:r>
          </a:p>
        </p:txBody>
      </p:sp>
      <p:sp>
        <p:nvSpPr>
          <p:cNvPr id="4107" name="人口外移"/>
          <p:cNvSpPr txBox="1">
            <a:spLocks noChangeArrowheads="1"/>
          </p:cNvSpPr>
          <p:nvPr/>
        </p:nvSpPr>
        <p:spPr bwMode="auto">
          <a:xfrm>
            <a:off x="8075613" y="8080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人口外移</a:t>
            </a:r>
          </a:p>
        </p:txBody>
      </p:sp>
      <p:sp>
        <p:nvSpPr>
          <p:cNvPr id="4108" name="(閩)…"/>
          <p:cNvSpPr txBox="1">
            <a:spLocks noChangeArrowheads="1"/>
          </p:cNvSpPr>
          <p:nvPr/>
        </p:nvSpPr>
        <p:spPr bwMode="auto">
          <a:xfrm>
            <a:off x="7300913" y="1228725"/>
            <a:ext cx="358775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en-US" altLang="zh-TW" sz="1000">
                <a:cs typeface="Arial" charset="0"/>
                <a:sym typeface="Arial" charset="0"/>
              </a:rPr>
              <a:t>(</a:t>
            </a:r>
            <a:r>
              <a:rPr kumimoji="0" lang="zh-TW" altLang="en-US" sz="1000">
                <a:latin typeface="新細明體" charset="-120"/>
                <a:cs typeface="Arial" charset="0"/>
                <a:sym typeface="新細明體" charset="-120"/>
              </a:rPr>
              <a:t>閩</a:t>
            </a:r>
            <a:r>
              <a:rPr kumimoji="0" lang="en-US" altLang="zh-TW" sz="1000">
                <a:cs typeface="Arial" charset="0"/>
                <a:sym typeface="Arial" charset="0"/>
              </a:rPr>
              <a:t>)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福建</a:t>
            </a:r>
          </a:p>
        </p:txBody>
      </p:sp>
      <p:sp>
        <p:nvSpPr>
          <p:cNvPr id="4109" name="南部"/>
          <p:cNvSpPr txBox="1">
            <a:spLocks noChangeArrowheads="1"/>
          </p:cNvSpPr>
          <p:nvPr/>
        </p:nvSpPr>
        <p:spPr bwMode="auto">
          <a:xfrm>
            <a:off x="7673975" y="1208088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南部</a:t>
            </a:r>
          </a:p>
        </p:txBody>
      </p:sp>
      <p:sp>
        <p:nvSpPr>
          <p:cNvPr id="4110" name="漳州"/>
          <p:cNvSpPr txBox="1">
            <a:spLocks noChangeArrowheads="1"/>
          </p:cNvSpPr>
          <p:nvPr/>
        </p:nvSpPr>
        <p:spPr bwMode="auto">
          <a:xfrm>
            <a:off x="8113713" y="1096963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漳州</a:t>
            </a:r>
          </a:p>
        </p:txBody>
      </p:sp>
      <p:sp>
        <p:nvSpPr>
          <p:cNvPr id="4111" name="泉州"/>
          <p:cNvSpPr txBox="1">
            <a:spLocks noChangeArrowheads="1"/>
          </p:cNvSpPr>
          <p:nvPr/>
        </p:nvSpPr>
        <p:spPr bwMode="auto">
          <a:xfrm>
            <a:off x="8113713" y="1341438"/>
            <a:ext cx="346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泉州</a:t>
            </a:r>
          </a:p>
        </p:txBody>
      </p:sp>
      <p:sp>
        <p:nvSpPr>
          <p:cNvPr id="4112" name="西部"/>
          <p:cNvSpPr txBox="1">
            <a:spLocks noChangeArrowheads="1"/>
          </p:cNvSpPr>
          <p:nvPr/>
        </p:nvSpPr>
        <p:spPr bwMode="auto">
          <a:xfrm>
            <a:off x="7673975" y="1511300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西部</a:t>
            </a:r>
          </a:p>
        </p:txBody>
      </p:sp>
      <p:sp>
        <p:nvSpPr>
          <p:cNvPr id="4113" name="(粵)…"/>
          <p:cNvSpPr txBox="1">
            <a:spLocks noChangeArrowheads="1"/>
          </p:cNvSpPr>
          <p:nvPr/>
        </p:nvSpPr>
        <p:spPr bwMode="auto">
          <a:xfrm>
            <a:off x="7318375" y="1644650"/>
            <a:ext cx="358775" cy="415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en-US" altLang="zh-TW" sz="1000">
                <a:cs typeface="Arial" charset="0"/>
                <a:sym typeface="Arial" charset="0"/>
              </a:rPr>
              <a:t>(</a:t>
            </a:r>
            <a:r>
              <a:rPr kumimoji="0" lang="zh-TW" altLang="en-US" sz="1000">
                <a:latin typeface="新細明體" charset="-120"/>
                <a:cs typeface="Arial" charset="0"/>
                <a:sym typeface="新細明體" charset="-120"/>
              </a:rPr>
              <a:t>粵</a:t>
            </a:r>
            <a:r>
              <a:rPr kumimoji="0" lang="en-US" altLang="zh-TW" sz="1000">
                <a:cs typeface="Arial" charset="0"/>
                <a:sym typeface="Arial" charset="0"/>
              </a:rPr>
              <a:t>)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廣東</a:t>
            </a:r>
          </a:p>
        </p:txBody>
      </p:sp>
      <p:sp>
        <p:nvSpPr>
          <p:cNvPr id="4114" name="東部"/>
          <p:cNvSpPr txBox="1">
            <a:spLocks noChangeArrowheads="1"/>
          </p:cNvSpPr>
          <p:nvPr/>
        </p:nvSpPr>
        <p:spPr bwMode="auto">
          <a:xfrm>
            <a:off x="7673975" y="1870075"/>
            <a:ext cx="3587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東部</a:t>
            </a:r>
          </a:p>
        </p:txBody>
      </p:sp>
      <p:sp>
        <p:nvSpPr>
          <p:cNvPr id="4115" name="客家族群"/>
          <p:cNvSpPr txBox="1">
            <a:spLocks noChangeArrowheads="1"/>
          </p:cNvSpPr>
          <p:nvPr/>
        </p:nvSpPr>
        <p:spPr bwMode="auto">
          <a:xfrm>
            <a:off x="8142288" y="17732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客家族群</a:t>
            </a:r>
          </a:p>
        </p:txBody>
      </p:sp>
      <p:sp>
        <p:nvSpPr>
          <p:cNvPr id="39" name="唐山過臺灣"/>
          <p:cNvSpPr txBox="1"/>
          <p:nvPr/>
        </p:nvSpPr>
        <p:spPr>
          <a:xfrm>
            <a:off x="6454775" y="1335088"/>
            <a:ext cx="854075" cy="27463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200" spc="-132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唐山過臺灣</a:t>
            </a:r>
          </a:p>
        </p:txBody>
      </p:sp>
      <p:sp>
        <p:nvSpPr>
          <p:cNvPr id="4117" name="移民"/>
          <p:cNvSpPr txBox="1">
            <a:spLocks noChangeArrowheads="1"/>
          </p:cNvSpPr>
          <p:nvPr/>
        </p:nvSpPr>
        <p:spPr bwMode="auto">
          <a:xfrm>
            <a:off x="7231063" y="225107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移民</a:t>
            </a:r>
          </a:p>
        </p:txBody>
      </p:sp>
      <p:sp>
        <p:nvSpPr>
          <p:cNvPr id="4118" name="不准攜帶家眷"/>
          <p:cNvSpPr txBox="1">
            <a:spLocks noChangeArrowheads="1"/>
          </p:cNvSpPr>
          <p:nvPr/>
        </p:nvSpPr>
        <p:spPr bwMode="auto">
          <a:xfrm>
            <a:off x="7596188" y="2205038"/>
            <a:ext cx="854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不准攜帶家眷</a:t>
            </a:r>
          </a:p>
        </p:txBody>
      </p:sp>
      <p:sp>
        <p:nvSpPr>
          <p:cNvPr id="4119" name="臺灣"/>
          <p:cNvSpPr txBox="1">
            <a:spLocks noChangeArrowheads="1"/>
          </p:cNvSpPr>
          <p:nvPr/>
        </p:nvSpPr>
        <p:spPr bwMode="auto">
          <a:xfrm>
            <a:off x="7250113" y="24733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臺灣</a:t>
            </a:r>
          </a:p>
        </p:txBody>
      </p:sp>
      <p:sp>
        <p:nvSpPr>
          <p:cNvPr id="4120" name="男多女少"/>
          <p:cNvSpPr txBox="1">
            <a:spLocks noChangeArrowheads="1"/>
          </p:cNvSpPr>
          <p:nvPr/>
        </p:nvSpPr>
        <p:spPr bwMode="auto">
          <a:xfrm>
            <a:off x="7561263" y="2549525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男多女少</a:t>
            </a:r>
          </a:p>
        </p:txBody>
      </p:sp>
      <p:sp>
        <p:nvSpPr>
          <p:cNvPr id="4121" name="漢人"/>
          <p:cNvSpPr txBox="1">
            <a:spLocks noChangeArrowheads="1"/>
          </p:cNvSpPr>
          <p:nvPr/>
        </p:nvSpPr>
        <p:spPr bwMode="auto">
          <a:xfrm>
            <a:off x="7250113" y="30956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漢人</a:t>
            </a:r>
          </a:p>
        </p:txBody>
      </p:sp>
      <p:sp>
        <p:nvSpPr>
          <p:cNvPr id="45" name="與平埔族通婚"/>
          <p:cNvSpPr txBox="1"/>
          <p:nvPr/>
        </p:nvSpPr>
        <p:spPr>
          <a:xfrm>
            <a:off x="7545388" y="2873375"/>
            <a:ext cx="812800" cy="2682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與原住民通婚</a:t>
            </a:r>
          </a:p>
        </p:txBody>
      </p:sp>
      <p:sp>
        <p:nvSpPr>
          <p:cNvPr id="4123" name="入贅女方"/>
          <p:cNvSpPr txBox="1">
            <a:spLocks noChangeArrowheads="1"/>
          </p:cNvSpPr>
          <p:nvPr/>
        </p:nvSpPr>
        <p:spPr bwMode="auto">
          <a:xfrm>
            <a:off x="8358188" y="282098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入贅女方</a:t>
            </a:r>
          </a:p>
        </p:txBody>
      </p:sp>
      <p:sp>
        <p:nvSpPr>
          <p:cNvPr id="4124" name="收養子女"/>
          <p:cNvSpPr txBox="1">
            <a:spLocks noChangeArrowheads="1"/>
          </p:cNvSpPr>
          <p:nvPr/>
        </p:nvSpPr>
        <p:spPr bwMode="auto">
          <a:xfrm>
            <a:off x="7578725" y="3103563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收養子女</a:t>
            </a:r>
          </a:p>
        </p:txBody>
      </p:sp>
      <p:sp>
        <p:nvSpPr>
          <p:cNvPr id="4125" name="羅漢腳"/>
          <p:cNvSpPr txBox="1">
            <a:spLocks noChangeArrowheads="1"/>
          </p:cNvSpPr>
          <p:nvPr/>
        </p:nvSpPr>
        <p:spPr bwMode="auto">
          <a:xfrm>
            <a:off x="7610475" y="3319463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羅漢腳</a:t>
            </a:r>
          </a:p>
        </p:txBody>
      </p:sp>
      <p:sp>
        <p:nvSpPr>
          <p:cNvPr id="4126" name="沒結婚"/>
          <p:cNvSpPr txBox="1">
            <a:spLocks noChangeArrowheads="1"/>
          </p:cNvSpPr>
          <p:nvPr/>
        </p:nvSpPr>
        <p:spPr bwMode="auto">
          <a:xfrm>
            <a:off x="8320088" y="3219450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沒結婚</a:t>
            </a:r>
          </a:p>
        </p:txBody>
      </p:sp>
      <p:sp>
        <p:nvSpPr>
          <p:cNvPr id="4127" name="無固定職業"/>
          <p:cNvSpPr txBox="1">
            <a:spLocks noChangeArrowheads="1"/>
          </p:cNvSpPr>
          <p:nvPr/>
        </p:nvSpPr>
        <p:spPr bwMode="auto">
          <a:xfrm>
            <a:off x="8231188" y="3429000"/>
            <a:ext cx="727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無固定職業</a:t>
            </a:r>
          </a:p>
        </p:txBody>
      </p:sp>
      <p:sp>
        <p:nvSpPr>
          <p:cNvPr id="4128" name="沈葆楨"/>
          <p:cNvSpPr txBox="1">
            <a:spLocks noChangeArrowheads="1"/>
          </p:cNvSpPr>
          <p:nvPr/>
        </p:nvSpPr>
        <p:spPr bwMode="auto">
          <a:xfrm>
            <a:off x="7242175" y="3617913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沈葆楨</a:t>
            </a:r>
          </a:p>
        </p:txBody>
      </p:sp>
      <p:sp>
        <p:nvSpPr>
          <p:cNvPr id="4129" name="奏請取消"/>
          <p:cNvSpPr txBox="1">
            <a:spLocks noChangeArrowheads="1"/>
          </p:cNvSpPr>
          <p:nvPr/>
        </p:nvSpPr>
        <p:spPr bwMode="auto">
          <a:xfrm>
            <a:off x="7710488" y="37020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奏請取消</a:t>
            </a:r>
          </a:p>
        </p:txBody>
      </p:sp>
      <p:sp>
        <p:nvSpPr>
          <p:cNvPr id="4130" name="械鬥"/>
          <p:cNvSpPr txBox="1">
            <a:spLocks noChangeArrowheads="1"/>
          </p:cNvSpPr>
          <p:nvPr/>
        </p:nvSpPr>
        <p:spPr bwMode="auto">
          <a:xfrm>
            <a:off x="5792788" y="5108575"/>
            <a:ext cx="407987" cy="307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200">
                <a:latin typeface="新細明體" charset="-120"/>
                <a:ea typeface="新細明體" charset="-120"/>
                <a:sym typeface="新細明體" charset="-120"/>
              </a:rPr>
              <a:t>械鬥</a:t>
            </a:r>
          </a:p>
        </p:txBody>
      </p:sp>
      <p:sp>
        <p:nvSpPr>
          <p:cNvPr id="4131" name="結盟結社"/>
          <p:cNvSpPr txBox="1">
            <a:spLocks noChangeArrowheads="1"/>
          </p:cNvSpPr>
          <p:nvPr/>
        </p:nvSpPr>
        <p:spPr bwMode="auto">
          <a:xfrm>
            <a:off x="6323013" y="4568825"/>
            <a:ext cx="611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結盟結社</a:t>
            </a:r>
          </a:p>
        </p:txBody>
      </p:sp>
      <p:sp>
        <p:nvSpPr>
          <p:cNvPr id="4132" name="單身男子"/>
          <p:cNvSpPr txBox="1">
            <a:spLocks noChangeArrowheads="1"/>
          </p:cNvSpPr>
          <p:nvPr/>
        </p:nvSpPr>
        <p:spPr bwMode="auto">
          <a:xfrm>
            <a:off x="6896100" y="4464050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單身男子</a:t>
            </a:r>
          </a:p>
        </p:txBody>
      </p:sp>
      <p:sp>
        <p:nvSpPr>
          <p:cNvPr id="56" name="缺乏家庭組織"/>
          <p:cNvSpPr txBox="1"/>
          <p:nvPr/>
        </p:nvSpPr>
        <p:spPr>
          <a:xfrm>
            <a:off x="7462838" y="4437063"/>
            <a:ext cx="854075" cy="2444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5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缺乏家庭組織</a:t>
            </a:r>
          </a:p>
        </p:txBody>
      </p:sp>
      <p:sp>
        <p:nvSpPr>
          <p:cNvPr id="4134" name="同鄉、同姓"/>
          <p:cNvSpPr txBox="1">
            <a:spLocks noChangeArrowheads="1"/>
          </p:cNvSpPr>
          <p:nvPr/>
        </p:nvSpPr>
        <p:spPr bwMode="auto">
          <a:xfrm>
            <a:off x="6970713" y="4703763"/>
            <a:ext cx="739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同鄉、同姓</a:t>
            </a:r>
          </a:p>
        </p:txBody>
      </p:sp>
      <p:sp>
        <p:nvSpPr>
          <p:cNvPr id="4135" name="衝突"/>
          <p:cNvSpPr txBox="1">
            <a:spLocks noChangeArrowheads="1"/>
          </p:cNvSpPr>
          <p:nvPr/>
        </p:nvSpPr>
        <p:spPr bwMode="auto">
          <a:xfrm>
            <a:off x="6418263" y="51657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衝突</a:t>
            </a:r>
          </a:p>
        </p:txBody>
      </p:sp>
      <p:sp>
        <p:nvSpPr>
          <p:cNvPr id="59" name="語言、生活習性"/>
          <p:cNvSpPr txBox="1"/>
          <p:nvPr/>
        </p:nvSpPr>
        <p:spPr>
          <a:xfrm>
            <a:off x="6873875" y="4962525"/>
            <a:ext cx="920750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語言、生活習性</a:t>
            </a:r>
          </a:p>
        </p:txBody>
      </p:sp>
      <p:sp>
        <p:nvSpPr>
          <p:cNvPr id="4137" name="田地、水源"/>
          <p:cNvSpPr txBox="1">
            <a:spLocks noChangeArrowheads="1"/>
          </p:cNvSpPr>
          <p:nvPr/>
        </p:nvSpPr>
        <p:spPr bwMode="auto">
          <a:xfrm>
            <a:off x="6934200" y="5165725"/>
            <a:ext cx="739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土地、水源</a:t>
            </a:r>
          </a:p>
        </p:txBody>
      </p:sp>
      <p:sp>
        <p:nvSpPr>
          <p:cNvPr id="4138" name="武力解決"/>
          <p:cNvSpPr txBox="1">
            <a:spLocks noChangeArrowheads="1"/>
          </p:cNvSpPr>
          <p:nvPr/>
        </p:nvSpPr>
        <p:spPr bwMode="auto">
          <a:xfrm>
            <a:off x="7021513" y="5380038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武力解決</a:t>
            </a:r>
          </a:p>
        </p:txBody>
      </p:sp>
      <p:sp>
        <p:nvSpPr>
          <p:cNvPr id="4139" name="祖籍械鬥"/>
          <p:cNvSpPr txBox="1">
            <a:spLocks noChangeArrowheads="1"/>
          </p:cNvSpPr>
          <p:nvPr/>
        </p:nvSpPr>
        <p:spPr bwMode="auto">
          <a:xfrm>
            <a:off x="6327775" y="576421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祖籍械鬥</a:t>
            </a:r>
          </a:p>
        </p:txBody>
      </p:sp>
      <p:sp>
        <p:nvSpPr>
          <p:cNvPr id="4140" name="閩、粵"/>
          <p:cNvSpPr txBox="1">
            <a:spLocks noChangeArrowheads="1"/>
          </p:cNvSpPr>
          <p:nvPr/>
        </p:nvSpPr>
        <p:spPr bwMode="auto">
          <a:xfrm>
            <a:off x="7051675" y="5659438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閩、粵</a:t>
            </a:r>
          </a:p>
        </p:txBody>
      </p:sp>
      <p:sp>
        <p:nvSpPr>
          <p:cNvPr id="4141" name="漳、泉"/>
          <p:cNvSpPr txBox="1">
            <a:spLocks noChangeArrowheads="1"/>
          </p:cNvSpPr>
          <p:nvPr/>
        </p:nvSpPr>
        <p:spPr bwMode="auto">
          <a:xfrm>
            <a:off x="7051675" y="5908675"/>
            <a:ext cx="473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漳、泉</a:t>
            </a:r>
          </a:p>
        </p:txBody>
      </p:sp>
      <p:sp>
        <p:nvSpPr>
          <p:cNvPr id="4142" name="定義"/>
          <p:cNvSpPr txBox="1">
            <a:spLocks noChangeArrowheads="1"/>
          </p:cNvSpPr>
          <p:nvPr/>
        </p:nvSpPr>
        <p:spPr bwMode="auto">
          <a:xfrm>
            <a:off x="4638675" y="4502150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4143" name="民眾武力"/>
          <p:cNvSpPr txBox="1">
            <a:spLocks noChangeArrowheads="1"/>
          </p:cNvSpPr>
          <p:nvPr/>
        </p:nvSpPr>
        <p:spPr bwMode="auto">
          <a:xfrm>
            <a:off x="3976688" y="4456113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民眾武力</a:t>
            </a:r>
          </a:p>
        </p:txBody>
      </p:sp>
      <p:sp>
        <p:nvSpPr>
          <p:cNvPr id="4144" name="反抗政府"/>
          <p:cNvSpPr txBox="1">
            <a:spLocks noChangeArrowheads="1"/>
          </p:cNvSpPr>
          <p:nvPr/>
        </p:nvSpPr>
        <p:spPr bwMode="auto">
          <a:xfrm>
            <a:off x="3371850" y="4408488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反抗政府</a:t>
            </a:r>
          </a:p>
        </p:txBody>
      </p:sp>
      <p:sp>
        <p:nvSpPr>
          <p:cNvPr id="4145" name="原因"/>
          <p:cNvSpPr txBox="1">
            <a:spLocks noChangeArrowheads="1"/>
          </p:cNvSpPr>
          <p:nvPr/>
        </p:nvSpPr>
        <p:spPr bwMode="auto">
          <a:xfrm>
            <a:off x="4638675" y="48863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69" name="會黨聚眾起事"/>
          <p:cNvSpPr txBox="1"/>
          <p:nvPr/>
        </p:nvSpPr>
        <p:spPr>
          <a:xfrm>
            <a:off x="3813175" y="4691063"/>
            <a:ext cx="804863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會黨聚眾起事</a:t>
            </a:r>
          </a:p>
        </p:txBody>
      </p:sp>
      <p:sp>
        <p:nvSpPr>
          <p:cNvPr id="70" name="官吏貪汙不公"/>
          <p:cNvSpPr txBox="1"/>
          <p:nvPr/>
        </p:nvSpPr>
        <p:spPr>
          <a:xfrm>
            <a:off x="3813175" y="4911725"/>
            <a:ext cx="804863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官吏貪汙不公</a:t>
            </a:r>
          </a:p>
        </p:txBody>
      </p:sp>
      <p:sp>
        <p:nvSpPr>
          <p:cNvPr id="71" name="官民利益衝突"/>
          <p:cNvSpPr txBox="1"/>
          <p:nvPr/>
        </p:nvSpPr>
        <p:spPr>
          <a:xfrm>
            <a:off x="3813175" y="5126038"/>
            <a:ext cx="804863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官民利益衝突</a:t>
            </a:r>
          </a:p>
        </p:txBody>
      </p:sp>
      <p:sp>
        <p:nvSpPr>
          <p:cNvPr id="4149" name="事件"/>
          <p:cNvSpPr txBox="1">
            <a:spLocks noChangeArrowheads="1"/>
          </p:cNvSpPr>
          <p:nvPr/>
        </p:nvSpPr>
        <p:spPr bwMode="auto">
          <a:xfrm>
            <a:off x="4643438" y="5503863"/>
            <a:ext cx="357187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事件</a:t>
            </a:r>
          </a:p>
        </p:txBody>
      </p:sp>
      <p:sp>
        <p:nvSpPr>
          <p:cNvPr id="4150" name="朱一貴"/>
          <p:cNvSpPr txBox="1">
            <a:spLocks noChangeArrowheads="1"/>
          </p:cNvSpPr>
          <p:nvPr/>
        </p:nvSpPr>
        <p:spPr bwMode="auto">
          <a:xfrm>
            <a:off x="4038600" y="5357813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朱一貴</a:t>
            </a:r>
          </a:p>
        </p:txBody>
      </p:sp>
      <p:sp>
        <p:nvSpPr>
          <p:cNvPr id="4151" name="康熙末年"/>
          <p:cNvSpPr txBox="1">
            <a:spLocks noChangeArrowheads="1"/>
          </p:cNvSpPr>
          <p:nvPr/>
        </p:nvSpPr>
        <p:spPr bwMode="auto">
          <a:xfrm>
            <a:off x="3354388" y="53133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康熙末年</a:t>
            </a:r>
          </a:p>
        </p:txBody>
      </p:sp>
      <p:sp>
        <p:nvSpPr>
          <p:cNvPr id="4152" name="林爽文"/>
          <p:cNvSpPr txBox="1">
            <a:spLocks noChangeArrowheads="1"/>
          </p:cNvSpPr>
          <p:nvPr/>
        </p:nvSpPr>
        <p:spPr bwMode="auto">
          <a:xfrm>
            <a:off x="4038600" y="5559425"/>
            <a:ext cx="485775" cy="2682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林爽文</a:t>
            </a:r>
          </a:p>
        </p:txBody>
      </p:sp>
      <p:sp>
        <p:nvSpPr>
          <p:cNvPr id="4153" name="乾隆末年"/>
          <p:cNvSpPr txBox="1">
            <a:spLocks noChangeArrowheads="1"/>
          </p:cNvSpPr>
          <p:nvPr/>
        </p:nvSpPr>
        <p:spPr bwMode="auto">
          <a:xfrm>
            <a:off x="3354388" y="5529263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乾隆末年</a:t>
            </a:r>
          </a:p>
        </p:txBody>
      </p:sp>
      <p:sp>
        <p:nvSpPr>
          <p:cNvPr id="4154" name="戴潮春"/>
          <p:cNvSpPr txBox="1">
            <a:spLocks noChangeArrowheads="1"/>
          </p:cNvSpPr>
          <p:nvPr/>
        </p:nvSpPr>
        <p:spPr bwMode="auto">
          <a:xfrm>
            <a:off x="4030663" y="5753100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戴潮春</a:t>
            </a:r>
          </a:p>
        </p:txBody>
      </p:sp>
      <p:sp>
        <p:nvSpPr>
          <p:cNvPr id="4155" name="同治年間"/>
          <p:cNvSpPr txBox="1">
            <a:spLocks noChangeArrowheads="1"/>
          </p:cNvSpPr>
          <p:nvPr/>
        </p:nvSpPr>
        <p:spPr bwMode="auto">
          <a:xfrm>
            <a:off x="3354388" y="5746750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同治年間</a:t>
            </a:r>
          </a:p>
        </p:txBody>
      </p:sp>
      <p:sp>
        <p:nvSpPr>
          <p:cNvPr id="4156" name="結果"/>
          <p:cNvSpPr txBox="1">
            <a:spLocks noChangeArrowheads="1"/>
          </p:cNvSpPr>
          <p:nvPr/>
        </p:nvSpPr>
        <p:spPr bwMode="auto">
          <a:xfrm>
            <a:off x="4638675" y="5913438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結果</a:t>
            </a:r>
          </a:p>
        </p:txBody>
      </p:sp>
      <p:sp>
        <p:nvSpPr>
          <p:cNvPr id="4157" name="失敗"/>
          <p:cNvSpPr txBox="1">
            <a:spLocks noChangeArrowheads="1"/>
          </p:cNvSpPr>
          <p:nvPr/>
        </p:nvSpPr>
        <p:spPr bwMode="auto">
          <a:xfrm>
            <a:off x="3362325" y="5929313"/>
            <a:ext cx="612775" cy="2682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族群不合</a:t>
            </a:r>
          </a:p>
        </p:txBody>
      </p:sp>
      <p:sp>
        <p:nvSpPr>
          <p:cNvPr id="4158" name="清軍平定"/>
          <p:cNvSpPr txBox="1">
            <a:spLocks noChangeArrowheads="1"/>
          </p:cNvSpPr>
          <p:nvPr/>
        </p:nvSpPr>
        <p:spPr bwMode="auto">
          <a:xfrm>
            <a:off x="3973513" y="6040438"/>
            <a:ext cx="600075" cy="2444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清廷鎮壓</a:t>
            </a:r>
          </a:p>
        </p:txBody>
      </p:sp>
      <p:sp>
        <p:nvSpPr>
          <p:cNvPr id="82" name="宗教信仰"/>
          <p:cNvSpPr txBox="1"/>
          <p:nvPr/>
        </p:nvSpPr>
        <p:spPr>
          <a:xfrm>
            <a:off x="2058988" y="914400"/>
            <a:ext cx="682625" cy="3079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200" spc="-6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宗教信仰</a:t>
            </a:r>
          </a:p>
        </p:txBody>
      </p:sp>
      <p:sp>
        <p:nvSpPr>
          <p:cNvPr id="83" name="共同信仰"/>
          <p:cNvSpPr txBox="1"/>
          <p:nvPr/>
        </p:nvSpPr>
        <p:spPr>
          <a:xfrm>
            <a:off x="1546225" y="812800"/>
            <a:ext cx="565150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9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共同信仰</a:t>
            </a:r>
          </a:p>
        </p:txBody>
      </p:sp>
      <p:sp>
        <p:nvSpPr>
          <p:cNvPr id="4161" name="王爺"/>
          <p:cNvSpPr txBox="1">
            <a:spLocks noChangeArrowheads="1"/>
          </p:cNvSpPr>
          <p:nvPr/>
        </p:nvSpPr>
        <p:spPr bwMode="auto">
          <a:xfrm>
            <a:off x="1138238" y="817563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王爺</a:t>
            </a:r>
          </a:p>
        </p:txBody>
      </p:sp>
      <p:sp>
        <p:nvSpPr>
          <p:cNvPr id="4162" name="媽祖"/>
          <p:cNvSpPr txBox="1">
            <a:spLocks noChangeArrowheads="1"/>
          </p:cNvSpPr>
          <p:nvPr/>
        </p:nvSpPr>
        <p:spPr bwMode="auto">
          <a:xfrm>
            <a:off x="1138238" y="614363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媽祖</a:t>
            </a:r>
          </a:p>
        </p:txBody>
      </p:sp>
      <p:sp>
        <p:nvSpPr>
          <p:cNvPr id="4163" name="土地公"/>
          <p:cNvSpPr txBox="1">
            <a:spLocks noChangeArrowheads="1"/>
          </p:cNvSpPr>
          <p:nvPr/>
        </p:nvSpPr>
        <p:spPr bwMode="auto">
          <a:xfrm>
            <a:off x="1087438" y="1012825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土地公</a:t>
            </a:r>
          </a:p>
        </p:txBody>
      </p:sp>
      <p:sp>
        <p:nvSpPr>
          <p:cNvPr id="4164" name="原鄉神明"/>
          <p:cNvSpPr txBox="1">
            <a:spLocks noChangeArrowheads="1"/>
          </p:cNvSpPr>
          <p:nvPr/>
        </p:nvSpPr>
        <p:spPr bwMode="auto">
          <a:xfrm>
            <a:off x="1462088" y="1181100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原鄉神明</a:t>
            </a:r>
          </a:p>
        </p:txBody>
      </p:sp>
      <p:sp>
        <p:nvSpPr>
          <p:cNvPr id="4165" name="唐山祖"/>
          <p:cNvSpPr txBox="1">
            <a:spLocks noChangeArrowheads="1"/>
          </p:cNvSpPr>
          <p:nvPr/>
        </p:nvSpPr>
        <p:spPr bwMode="auto">
          <a:xfrm>
            <a:off x="1574800" y="1544638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唐山祖</a:t>
            </a:r>
          </a:p>
        </p:txBody>
      </p:sp>
      <p:sp>
        <p:nvSpPr>
          <p:cNvPr id="4166" name="同姓移民"/>
          <p:cNvSpPr txBox="1">
            <a:spLocks noChangeArrowheads="1"/>
          </p:cNvSpPr>
          <p:nvPr/>
        </p:nvSpPr>
        <p:spPr bwMode="auto">
          <a:xfrm>
            <a:off x="992188" y="1489075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同姓移民</a:t>
            </a:r>
          </a:p>
        </p:txBody>
      </p:sp>
      <p:sp>
        <p:nvSpPr>
          <p:cNvPr id="4167" name="開臺祖"/>
          <p:cNvSpPr txBox="1">
            <a:spLocks noChangeArrowheads="1"/>
          </p:cNvSpPr>
          <p:nvPr/>
        </p:nvSpPr>
        <p:spPr bwMode="auto">
          <a:xfrm>
            <a:off x="1585913" y="1803400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開臺祖</a:t>
            </a:r>
          </a:p>
        </p:txBody>
      </p:sp>
      <p:sp>
        <p:nvSpPr>
          <p:cNvPr id="4168" name="血緣關係"/>
          <p:cNvSpPr txBox="1">
            <a:spLocks noChangeArrowheads="1"/>
          </p:cNvSpPr>
          <p:nvPr/>
        </p:nvSpPr>
        <p:spPr bwMode="auto">
          <a:xfrm>
            <a:off x="992188" y="1757363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血緣關係</a:t>
            </a:r>
          </a:p>
        </p:txBody>
      </p:sp>
      <p:sp>
        <p:nvSpPr>
          <p:cNvPr id="4169" name="原因"/>
          <p:cNvSpPr txBox="1">
            <a:spLocks noChangeArrowheads="1"/>
          </p:cNvSpPr>
          <p:nvPr/>
        </p:nvSpPr>
        <p:spPr bwMode="auto">
          <a:xfrm>
            <a:off x="1703388" y="2443163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4170" name="經濟生活穩定"/>
          <p:cNvSpPr txBox="1">
            <a:spLocks noChangeArrowheads="1"/>
          </p:cNvSpPr>
          <p:nvPr/>
        </p:nvSpPr>
        <p:spPr bwMode="auto">
          <a:xfrm>
            <a:off x="857250" y="2146300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經濟生活穩定</a:t>
            </a:r>
          </a:p>
        </p:txBody>
      </p:sp>
      <p:sp>
        <p:nvSpPr>
          <p:cNvPr id="4171" name="教育機構大增"/>
          <p:cNvSpPr txBox="1">
            <a:spLocks noChangeArrowheads="1"/>
          </p:cNvSpPr>
          <p:nvPr/>
        </p:nvSpPr>
        <p:spPr bwMode="auto">
          <a:xfrm>
            <a:off x="857250" y="2420938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教育機構大增</a:t>
            </a:r>
          </a:p>
        </p:txBody>
      </p:sp>
      <p:sp>
        <p:nvSpPr>
          <p:cNvPr id="4172" name="官方地方提倡"/>
          <p:cNvSpPr txBox="1">
            <a:spLocks noChangeArrowheads="1"/>
          </p:cNvSpPr>
          <p:nvPr/>
        </p:nvSpPr>
        <p:spPr bwMode="auto">
          <a:xfrm>
            <a:off x="820738" y="2684463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官方地方提倡</a:t>
            </a:r>
          </a:p>
        </p:txBody>
      </p:sp>
      <p:sp>
        <p:nvSpPr>
          <p:cNvPr id="4173" name="考試為官"/>
          <p:cNvSpPr txBox="1">
            <a:spLocks noChangeArrowheads="1"/>
          </p:cNvSpPr>
          <p:nvPr/>
        </p:nvSpPr>
        <p:spPr bwMode="auto">
          <a:xfrm>
            <a:off x="1379538" y="2968625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考試得官</a:t>
            </a:r>
          </a:p>
        </p:txBody>
      </p:sp>
      <p:sp>
        <p:nvSpPr>
          <p:cNvPr id="4174" name="文風日盛"/>
          <p:cNvSpPr txBox="1">
            <a:spLocks noChangeArrowheads="1"/>
          </p:cNvSpPr>
          <p:nvPr/>
        </p:nvSpPr>
        <p:spPr bwMode="auto">
          <a:xfrm>
            <a:off x="814388" y="3027363"/>
            <a:ext cx="646112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文風日盛 </a:t>
            </a:r>
          </a:p>
        </p:txBody>
      </p:sp>
      <p:sp>
        <p:nvSpPr>
          <p:cNvPr id="98" name="西方傳教士"/>
          <p:cNvSpPr txBox="1"/>
          <p:nvPr/>
        </p:nvSpPr>
        <p:spPr>
          <a:xfrm>
            <a:off x="885825" y="3460750"/>
            <a:ext cx="695325" cy="2698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000" spc="-70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西方傳教士</a:t>
            </a:r>
          </a:p>
        </p:txBody>
      </p:sp>
      <p:sp>
        <p:nvSpPr>
          <p:cNvPr id="4176" name="醫療傳教"/>
          <p:cNvSpPr txBox="1">
            <a:spLocks noChangeArrowheads="1"/>
          </p:cNvSpPr>
          <p:nvPr/>
        </p:nvSpPr>
        <p:spPr bwMode="auto">
          <a:xfrm>
            <a:off x="322263" y="3416300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醫療傳教</a:t>
            </a:r>
          </a:p>
        </p:txBody>
      </p:sp>
      <p:sp>
        <p:nvSpPr>
          <p:cNvPr id="4177" name="馬偕"/>
          <p:cNvSpPr txBox="1">
            <a:spLocks noChangeArrowheads="1"/>
          </p:cNvSpPr>
          <p:nvPr/>
        </p:nvSpPr>
        <p:spPr bwMode="auto">
          <a:xfrm>
            <a:off x="1639888" y="39973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馬偕</a:t>
            </a:r>
          </a:p>
        </p:txBody>
      </p:sp>
      <p:sp>
        <p:nvSpPr>
          <p:cNvPr id="4178" name="淡水"/>
          <p:cNvSpPr txBox="1">
            <a:spLocks noChangeArrowheads="1"/>
          </p:cNvSpPr>
          <p:nvPr/>
        </p:nvSpPr>
        <p:spPr bwMode="auto">
          <a:xfrm>
            <a:off x="1090613" y="3824288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淡水</a:t>
            </a:r>
          </a:p>
        </p:txBody>
      </p:sp>
      <p:sp>
        <p:nvSpPr>
          <p:cNvPr id="4179" name="拔牙治病"/>
          <p:cNvSpPr txBox="1">
            <a:spLocks noChangeArrowheads="1"/>
          </p:cNvSpPr>
          <p:nvPr/>
        </p:nvSpPr>
        <p:spPr bwMode="auto">
          <a:xfrm>
            <a:off x="350838" y="3797300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拔牙治病</a:t>
            </a:r>
          </a:p>
        </p:txBody>
      </p:sp>
      <p:sp>
        <p:nvSpPr>
          <p:cNvPr id="4180" name="牛津學堂"/>
          <p:cNvSpPr txBox="1">
            <a:spLocks noChangeArrowheads="1"/>
          </p:cNvSpPr>
          <p:nvPr/>
        </p:nvSpPr>
        <p:spPr bwMode="auto">
          <a:xfrm>
            <a:off x="939800" y="4121150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牛津學堂</a:t>
            </a:r>
          </a:p>
        </p:txBody>
      </p:sp>
      <p:sp>
        <p:nvSpPr>
          <p:cNvPr id="4181" name="第一間…"/>
          <p:cNvSpPr txBox="1">
            <a:spLocks noChangeArrowheads="1"/>
          </p:cNvSpPr>
          <p:nvPr/>
        </p:nvSpPr>
        <p:spPr bwMode="auto">
          <a:xfrm>
            <a:off x="323850" y="4049713"/>
            <a:ext cx="612775" cy="412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第一間</a:t>
            </a:r>
            <a:endParaRPr kumimoji="0" lang="zh-TW" altLang="en-US" sz="1000">
              <a:cs typeface="Arial" charset="0"/>
              <a:sym typeface="Arial" charset="0"/>
            </a:endParaRPr>
          </a:p>
          <a:p>
            <a:pPr hangingPunct="0">
              <a:lnSpc>
                <a:spcPct val="80000"/>
              </a:lnSpc>
            </a:pPr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西式學堂</a:t>
            </a:r>
          </a:p>
        </p:txBody>
      </p:sp>
      <p:sp>
        <p:nvSpPr>
          <p:cNvPr id="4182" name="馬雅各"/>
          <p:cNvSpPr txBox="1">
            <a:spLocks noChangeArrowheads="1"/>
          </p:cNvSpPr>
          <p:nvPr/>
        </p:nvSpPr>
        <p:spPr bwMode="auto">
          <a:xfrm>
            <a:off x="1576388" y="4630738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馬雅各</a:t>
            </a:r>
          </a:p>
        </p:txBody>
      </p:sp>
      <p:sp>
        <p:nvSpPr>
          <p:cNvPr id="4183" name="臺南、高雄"/>
          <p:cNvSpPr txBox="1">
            <a:spLocks noChangeArrowheads="1"/>
          </p:cNvSpPr>
          <p:nvPr/>
        </p:nvSpPr>
        <p:spPr bwMode="auto">
          <a:xfrm>
            <a:off x="833438" y="4495800"/>
            <a:ext cx="739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臺南、高雄</a:t>
            </a:r>
          </a:p>
        </p:txBody>
      </p:sp>
      <p:sp>
        <p:nvSpPr>
          <p:cNvPr id="4184" name="治眼病"/>
          <p:cNvSpPr txBox="1">
            <a:spLocks noChangeArrowheads="1"/>
          </p:cNvSpPr>
          <p:nvPr/>
        </p:nvSpPr>
        <p:spPr bwMode="auto">
          <a:xfrm>
            <a:off x="327025" y="4451350"/>
            <a:ext cx="485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治眼病</a:t>
            </a:r>
          </a:p>
        </p:txBody>
      </p:sp>
      <p:sp>
        <p:nvSpPr>
          <p:cNvPr id="4185" name="新樓醫院前身"/>
          <p:cNvSpPr txBox="1">
            <a:spLocks noChangeArrowheads="1"/>
          </p:cNvSpPr>
          <p:nvPr/>
        </p:nvSpPr>
        <p:spPr bwMode="auto">
          <a:xfrm>
            <a:off x="744538" y="4775200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新樓醫院前身</a:t>
            </a:r>
          </a:p>
        </p:txBody>
      </p:sp>
      <p:sp>
        <p:nvSpPr>
          <p:cNvPr id="4186" name="影響"/>
          <p:cNvSpPr txBox="1">
            <a:spLocks noChangeArrowheads="1"/>
          </p:cNvSpPr>
          <p:nvPr/>
        </p:nvSpPr>
        <p:spPr bwMode="auto">
          <a:xfrm>
            <a:off x="1639888" y="517207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4187" name="西方醫學知識"/>
          <p:cNvSpPr txBox="1">
            <a:spLocks noChangeArrowheads="1"/>
          </p:cNvSpPr>
          <p:nvPr/>
        </p:nvSpPr>
        <p:spPr bwMode="auto">
          <a:xfrm>
            <a:off x="746125" y="5037138"/>
            <a:ext cx="866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西方醫學知識</a:t>
            </a:r>
          </a:p>
        </p:txBody>
      </p:sp>
      <p:sp>
        <p:nvSpPr>
          <p:cNvPr id="4188" name="新式教育"/>
          <p:cNvSpPr txBox="1">
            <a:spLocks noChangeArrowheads="1"/>
          </p:cNvSpPr>
          <p:nvPr/>
        </p:nvSpPr>
        <p:spPr bwMode="auto">
          <a:xfrm>
            <a:off x="893763" y="5294313"/>
            <a:ext cx="646112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新式教育 </a:t>
            </a:r>
          </a:p>
        </p:txBody>
      </p:sp>
      <p:sp>
        <p:nvSpPr>
          <p:cNvPr id="4189" name="開港通商"/>
          <p:cNvSpPr txBox="1">
            <a:spLocks noChangeArrowheads="1"/>
          </p:cNvSpPr>
          <p:nvPr/>
        </p:nvSpPr>
        <p:spPr bwMode="auto">
          <a:xfrm>
            <a:off x="1512888" y="3487738"/>
            <a:ext cx="612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開港通商</a:t>
            </a:r>
          </a:p>
        </p:txBody>
      </p:sp>
      <p:sp>
        <p:nvSpPr>
          <p:cNvPr id="4190" name="Text Box 98"/>
          <p:cNvSpPr txBox="1">
            <a:spLocks noChangeArrowheads="1"/>
          </p:cNvSpPr>
          <p:nvPr/>
        </p:nvSpPr>
        <p:spPr bwMode="auto">
          <a:xfrm>
            <a:off x="3517900" y="6156325"/>
            <a:ext cx="358775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000">
                <a:latin typeface="新細明體" charset="-120"/>
                <a:ea typeface="新細明體" charset="-120"/>
                <a:sym typeface="新細明體" charset="-120"/>
              </a:rPr>
              <a:t>武力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10-02.jpg" descr="10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296863"/>
            <a:ext cx="8616950" cy="6264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3314" name="宗族組織"/>
          <p:cNvSpPr txBox="1">
            <a:spLocks noChangeArrowheads="1"/>
          </p:cNvSpPr>
          <p:nvPr/>
        </p:nvSpPr>
        <p:spPr bwMode="auto">
          <a:xfrm>
            <a:off x="6373813" y="4933950"/>
            <a:ext cx="1628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3000">
                <a:latin typeface="新細明體" charset="-120"/>
                <a:ea typeface="新細明體" charset="-120"/>
                <a:sym typeface="新細明體" charset="-120"/>
              </a:rPr>
              <a:t>宗族組織</a:t>
            </a:r>
          </a:p>
        </p:txBody>
      </p:sp>
      <p:sp>
        <p:nvSpPr>
          <p:cNvPr id="13315" name="宗教信仰"/>
          <p:cNvSpPr txBox="1">
            <a:spLocks noChangeArrowheads="1"/>
          </p:cNvSpPr>
          <p:nvPr/>
        </p:nvSpPr>
        <p:spPr bwMode="auto">
          <a:xfrm>
            <a:off x="6373813" y="2266950"/>
            <a:ext cx="1628775" cy="623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3000">
                <a:latin typeface="新細明體" charset="-120"/>
                <a:ea typeface="新細明體" charset="-120"/>
                <a:sym typeface="新細明體" charset="-120"/>
              </a:rPr>
              <a:t>宗教信仰</a:t>
            </a:r>
          </a:p>
        </p:txBody>
      </p:sp>
      <p:sp>
        <p:nvSpPr>
          <p:cNvPr id="13316" name="共同信仰"/>
          <p:cNvSpPr txBox="1">
            <a:spLocks noChangeArrowheads="1"/>
          </p:cNvSpPr>
          <p:nvPr/>
        </p:nvSpPr>
        <p:spPr bwMode="auto">
          <a:xfrm>
            <a:off x="4294188" y="1682750"/>
            <a:ext cx="1525587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共同信仰</a:t>
            </a:r>
          </a:p>
        </p:txBody>
      </p:sp>
      <p:sp>
        <p:nvSpPr>
          <p:cNvPr id="13317" name="王爺"/>
          <p:cNvSpPr txBox="1">
            <a:spLocks noChangeArrowheads="1"/>
          </p:cNvSpPr>
          <p:nvPr/>
        </p:nvSpPr>
        <p:spPr bwMode="auto">
          <a:xfrm>
            <a:off x="2916238" y="1677988"/>
            <a:ext cx="8143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王爺</a:t>
            </a:r>
          </a:p>
        </p:txBody>
      </p:sp>
      <p:sp>
        <p:nvSpPr>
          <p:cNvPr id="13318" name="媽祖"/>
          <p:cNvSpPr txBox="1">
            <a:spLocks noChangeArrowheads="1"/>
          </p:cNvSpPr>
          <p:nvPr/>
        </p:nvSpPr>
        <p:spPr bwMode="auto">
          <a:xfrm>
            <a:off x="2916238" y="957263"/>
            <a:ext cx="8143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媽祖</a:t>
            </a:r>
          </a:p>
        </p:txBody>
      </p:sp>
      <p:sp>
        <p:nvSpPr>
          <p:cNvPr id="13319" name="土地公"/>
          <p:cNvSpPr txBox="1">
            <a:spLocks noChangeArrowheads="1"/>
          </p:cNvSpPr>
          <p:nvPr/>
        </p:nvSpPr>
        <p:spPr bwMode="auto">
          <a:xfrm>
            <a:off x="2825750" y="2414588"/>
            <a:ext cx="11715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土地公</a:t>
            </a:r>
          </a:p>
        </p:txBody>
      </p:sp>
      <p:sp>
        <p:nvSpPr>
          <p:cNvPr id="13320" name="原鄉神明"/>
          <p:cNvSpPr txBox="1">
            <a:spLocks noChangeArrowheads="1"/>
          </p:cNvSpPr>
          <p:nvPr/>
        </p:nvSpPr>
        <p:spPr bwMode="auto">
          <a:xfrm>
            <a:off x="4222750" y="3128963"/>
            <a:ext cx="1525588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原鄉神明</a:t>
            </a:r>
          </a:p>
        </p:txBody>
      </p:sp>
      <p:sp>
        <p:nvSpPr>
          <p:cNvPr id="13321" name="唐山祖"/>
          <p:cNvSpPr txBox="1">
            <a:spLocks noChangeArrowheads="1"/>
          </p:cNvSpPr>
          <p:nvPr/>
        </p:nvSpPr>
        <p:spPr bwMode="auto">
          <a:xfrm>
            <a:off x="4471988" y="4327525"/>
            <a:ext cx="1169987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唐山祖</a:t>
            </a:r>
          </a:p>
        </p:txBody>
      </p:sp>
      <p:sp>
        <p:nvSpPr>
          <p:cNvPr id="13322" name="同姓移民"/>
          <p:cNvSpPr txBox="1">
            <a:spLocks noChangeArrowheads="1"/>
          </p:cNvSpPr>
          <p:nvPr/>
        </p:nvSpPr>
        <p:spPr bwMode="auto">
          <a:xfrm>
            <a:off x="2470150" y="4164013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同姓移民</a:t>
            </a:r>
          </a:p>
        </p:txBody>
      </p:sp>
      <p:sp>
        <p:nvSpPr>
          <p:cNvPr id="13323" name="開臺祖"/>
          <p:cNvSpPr txBox="1">
            <a:spLocks noChangeArrowheads="1"/>
          </p:cNvSpPr>
          <p:nvPr/>
        </p:nvSpPr>
        <p:spPr bwMode="auto">
          <a:xfrm>
            <a:off x="4471988" y="5386388"/>
            <a:ext cx="11699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開臺祖</a:t>
            </a:r>
          </a:p>
        </p:txBody>
      </p:sp>
      <p:sp>
        <p:nvSpPr>
          <p:cNvPr id="13324" name="血緣關係"/>
          <p:cNvSpPr txBox="1">
            <a:spLocks noChangeArrowheads="1"/>
          </p:cNvSpPr>
          <p:nvPr/>
        </p:nvSpPr>
        <p:spPr bwMode="auto">
          <a:xfrm>
            <a:off x="2470150" y="5159375"/>
            <a:ext cx="15271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血緣關係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1-02.jpg" descr="11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512763"/>
            <a:ext cx="9144000" cy="50815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4338" name="文教風氣"/>
          <p:cNvSpPr txBox="1">
            <a:spLocks noChangeArrowheads="1"/>
          </p:cNvSpPr>
          <p:nvPr/>
        </p:nvSpPr>
        <p:spPr bwMode="auto">
          <a:xfrm>
            <a:off x="6418263" y="3379788"/>
            <a:ext cx="1628775" cy="623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3000">
                <a:latin typeface="新細明體" charset="-120"/>
                <a:ea typeface="新細明體" charset="-120"/>
                <a:sym typeface="新細明體" charset="-120"/>
              </a:rPr>
              <a:t>文教風氣</a:t>
            </a:r>
          </a:p>
        </p:txBody>
      </p:sp>
      <p:sp>
        <p:nvSpPr>
          <p:cNvPr id="14339" name="原因"/>
          <p:cNvSpPr txBox="1">
            <a:spLocks noChangeArrowheads="1"/>
          </p:cNvSpPr>
          <p:nvPr/>
        </p:nvSpPr>
        <p:spPr bwMode="auto">
          <a:xfrm>
            <a:off x="4652963" y="2214563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14340" name="經濟生活穩定"/>
          <p:cNvSpPr txBox="1">
            <a:spLocks noChangeArrowheads="1"/>
          </p:cNvSpPr>
          <p:nvPr/>
        </p:nvSpPr>
        <p:spPr bwMode="auto">
          <a:xfrm>
            <a:off x="1439863" y="1046163"/>
            <a:ext cx="22367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經濟生活穩定</a:t>
            </a:r>
          </a:p>
        </p:txBody>
      </p:sp>
      <p:sp>
        <p:nvSpPr>
          <p:cNvPr id="14341" name="教育機構大增"/>
          <p:cNvSpPr txBox="1">
            <a:spLocks noChangeArrowheads="1"/>
          </p:cNvSpPr>
          <p:nvPr/>
        </p:nvSpPr>
        <p:spPr bwMode="auto">
          <a:xfrm>
            <a:off x="1439863" y="2122488"/>
            <a:ext cx="22367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教育機構大增</a:t>
            </a:r>
          </a:p>
        </p:txBody>
      </p:sp>
      <p:sp>
        <p:nvSpPr>
          <p:cNvPr id="14342" name="官方地方提倡"/>
          <p:cNvSpPr txBox="1">
            <a:spLocks noChangeArrowheads="1"/>
          </p:cNvSpPr>
          <p:nvPr/>
        </p:nvSpPr>
        <p:spPr bwMode="auto">
          <a:xfrm>
            <a:off x="1439863" y="3197225"/>
            <a:ext cx="22367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官方地方提倡</a:t>
            </a:r>
          </a:p>
        </p:txBody>
      </p:sp>
      <p:sp>
        <p:nvSpPr>
          <p:cNvPr id="14343" name="考試為官"/>
          <p:cNvSpPr txBox="1">
            <a:spLocks noChangeArrowheads="1"/>
          </p:cNvSpPr>
          <p:nvPr/>
        </p:nvSpPr>
        <p:spPr bwMode="auto">
          <a:xfrm>
            <a:off x="3649663" y="4440238"/>
            <a:ext cx="1527175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考試得官</a:t>
            </a:r>
          </a:p>
        </p:txBody>
      </p:sp>
      <p:sp>
        <p:nvSpPr>
          <p:cNvPr id="14344" name="文風日盛"/>
          <p:cNvSpPr txBox="1">
            <a:spLocks noChangeArrowheads="1"/>
          </p:cNvSpPr>
          <p:nvPr/>
        </p:nvSpPr>
        <p:spPr bwMode="auto">
          <a:xfrm>
            <a:off x="1271588" y="4711700"/>
            <a:ext cx="1625600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文風日盛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2-02.jpg" descr="12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0"/>
            <a:ext cx="8064500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5362" name="西方文化…"/>
          <p:cNvSpPr txBox="1">
            <a:spLocks noChangeArrowheads="1"/>
          </p:cNvSpPr>
          <p:nvPr/>
        </p:nvSpPr>
        <p:spPr bwMode="auto">
          <a:xfrm>
            <a:off x="6786563" y="2513013"/>
            <a:ext cx="1733550" cy="1158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西方文化</a:t>
            </a:r>
            <a:endParaRPr kumimoji="0" lang="zh-TW" altLang="en-US" sz="3000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3000">
                <a:latin typeface="新細明體" charset="-120"/>
                <a:ea typeface="新細明體" charset="-120"/>
                <a:sym typeface="新細明體" charset="-120"/>
              </a:rPr>
              <a:t>再傳入</a:t>
            </a:r>
          </a:p>
        </p:txBody>
      </p:sp>
      <p:sp>
        <p:nvSpPr>
          <p:cNvPr id="15363" name="西方傳教士"/>
          <p:cNvSpPr txBox="1">
            <a:spLocks noChangeArrowheads="1"/>
          </p:cNvSpPr>
          <p:nvPr/>
        </p:nvSpPr>
        <p:spPr bwMode="auto">
          <a:xfrm>
            <a:off x="3328988" y="538163"/>
            <a:ext cx="18811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西方傳教士</a:t>
            </a:r>
          </a:p>
        </p:txBody>
      </p:sp>
      <p:sp>
        <p:nvSpPr>
          <p:cNvPr id="15364" name="醫療傳教"/>
          <p:cNvSpPr txBox="1">
            <a:spLocks noChangeArrowheads="1"/>
          </p:cNvSpPr>
          <p:nvPr/>
        </p:nvSpPr>
        <p:spPr bwMode="auto">
          <a:xfrm>
            <a:off x="1782763" y="444500"/>
            <a:ext cx="1525587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醫療傳教</a:t>
            </a:r>
          </a:p>
        </p:txBody>
      </p:sp>
      <p:sp>
        <p:nvSpPr>
          <p:cNvPr id="15365" name="馬偕"/>
          <p:cNvSpPr txBox="1">
            <a:spLocks noChangeArrowheads="1"/>
          </p:cNvSpPr>
          <p:nvPr/>
        </p:nvSpPr>
        <p:spPr bwMode="auto">
          <a:xfrm>
            <a:off x="5437188" y="1966913"/>
            <a:ext cx="8143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馬偕</a:t>
            </a:r>
          </a:p>
        </p:txBody>
      </p:sp>
      <p:sp>
        <p:nvSpPr>
          <p:cNvPr id="15366" name="淡水"/>
          <p:cNvSpPr txBox="1">
            <a:spLocks noChangeArrowheads="1"/>
          </p:cNvSpPr>
          <p:nvPr/>
        </p:nvSpPr>
        <p:spPr bwMode="auto">
          <a:xfrm>
            <a:off x="3862388" y="1566863"/>
            <a:ext cx="814387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淡水</a:t>
            </a:r>
          </a:p>
        </p:txBody>
      </p:sp>
      <p:sp>
        <p:nvSpPr>
          <p:cNvPr id="15367" name="拔牙治病"/>
          <p:cNvSpPr txBox="1">
            <a:spLocks noChangeArrowheads="1"/>
          </p:cNvSpPr>
          <p:nvPr/>
        </p:nvSpPr>
        <p:spPr bwMode="auto">
          <a:xfrm>
            <a:off x="1762125" y="1492250"/>
            <a:ext cx="15144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拔牙治病</a:t>
            </a:r>
          </a:p>
        </p:txBody>
      </p:sp>
      <p:sp>
        <p:nvSpPr>
          <p:cNvPr id="15368" name="牛津學堂"/>
          <p:cNvSpPr txBox="1">
            <a:spLocks noChangeArrowheads="1"/>
          </p:cNvSpPr>
          <p:nvPr/>
        </p:nvSpPr>
        <p:spPr bwMode="auto">
          <a:xfrm>
            <a:off x="3497263" y="2478088"/>
            <a:ext cx="1514475" cy="5191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牛津學堂</a:t>
            </a:r>
          </a:p>
        </p:txBody>
      </p:sp>
      <p:sp>
        <p:nvSpPr>
          <p:cNvPr id="15369" name="第一間…"/>
          <p:cNvSpPr txBox="1">
            <a:spLocks noChangeArrowheads="1"/>
          </p:cNvSpPr>
          <p:nvPr/>
        </p:nvSpPr>
        <p:spPr bwMode="auto">
          <a:xfrm>
            <a:off x="1692275" y="2212975"/>
            <a:ext cx="1514475" cy="9461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第一間</a:t>
            </a:r>
            <a:endParaRPr kumimoji="0" lang="zh-TW" altLang="en-US" sz="2800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西式學堂</a:t>
            </a:r>
          </a:p>
        </p:txBody>
      </p:sp>
      <p:sp>
        <p:nvSpPr>
          <p:cNvPr id="15370" name="馬雅各"/>
          <p:cNvSpPr txBox="1">
            <a:spLocks noChangeArrowheads="1"/>
          </p:cNvSpPr>
          <p:nvPr/>
        </p:nvSpPr>
        <p:spPr bwMode="auto">
          <a:xfrm>
            <a:off x="5321300" y="3814763"/>
            <a:ext cx="11715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馬雅各</a:t>
            </a:r>
          </a:p>
        </p:txBody>
      </p:sp>
      <p:sp>
        <p:nvSpPr>
          <p:cNvPr id="15371" name="臺南、高雄"/>
          <p:cNvSpPr txBox="1">
            <a:spLocks noChangeArrowheads="1"/>
          </p:cNvSpPr>
          <p:nvPr/>
        </p:nvSpPr>
        <p:spPr bwMode="auto">
          <a:xfrm>
            <a:off x="3211513" y="3449638"/>
            <a:ext cx="1882775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臺南、高雄</a:t>
            </a:r>
          </a:p>
        </p:txBody>
      </p:sp>
      <p:sp>
        <p:nvSpPr>
          <p:cNvPr id="15372" name="治眼病"/>
          <p:cNvSpPr txBox="1">
            <a:spLocks noChangeArrowheads="1"/>
          </p:cNvSpPr>
          <p:nvPr/>
        </p:nvSpPr>
        <p:spPr bwMode="auto">
          <a:xfrm>
            <a:off x="1692275" y="3397250"/>
            <a:ext cx="1158875" cy="519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治眼病</a:t>
            </a:r>
          </a:p>
        </p:txBody>
      </p:sp>
      <p:sp>
        <p:nvSpPr>
          <p:cNvPr id="15373" name="新樓醫院前身"/>
          <p:cNvSpPr txBox="1">
            <a:spLocks noChangeArrowheads="1"/>
          </p:cNvSpPr>
          <p:nvPr/>
        </p:nvSpPr>
        <p:spPr bwMode="auto">
          <a:xfrm>
            <a:off x="2947988" y="4243388"/>
            <a:ext cx="22383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新樓醫院前身</a:t>
            </a:r>
          </a:p>
        </p:txBody>
      </p:sp>
      <p:sp>
        <p:nvSpPr>
          <p:cNvPr id="15374" name="影響"/>
          <p:cNvSpPr txBox="1">
            <a:spLocks noChangeArrowheads="1"/>
          </p:cNvSpPr>
          <p:nvPr/>
        </p:nvSpPr>
        <p:spPr bwMode="auto">
          <a:xfrm>
            <a:off x="5499100" y="5427663"/>
            <a:ext cx="8159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15375" name="西方醫學知識"/>
          <p:cNvSpPr txBox="1">
            <a:spLocks noChangeArrowheads="1"/>
          </p:cNvSpPr>
          <p:nvPr/>
        </p:nvSpPr>
        <p:spPr bwMode="auto">
          <a:xfrm>
            <a:off x="2947988" y="5037138"/>
            <a:ext cx="2238375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西方醫學知識</a:t>
            </a:r>
          </a:p>
        </p:txBody>
      </p:sp>
      <p:sp>
        <p:nvSpPr>
          <p:cNvPr id="15376" name="新式教育"/>
          <p:cNvSpPr txBox="1">
            <a:spLocks noChangeArrowheads="1"/>
          </p:cNvSpPr>
          <p:nvPr/>
        </p:nvSpPr>
        <p:spPr bwMode="auto">
          <a:xfrm>
            <a:off x="3254375" y="5832475"/>
            <a:ext cx="1625600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新式教育 </a:t>
            </a:r>
          </a:p>
        </p:txBody>
      </p:sp>
      <p:sp>
        <p:nvSpPr>
          <p:cNvPr id="15377" name="開港通商"/>
          <p:cNvSpPr txBox="1">
            <a:spLocks noChangeArrowheads="1"/>
          </p:cNvSpPr>
          <p:nvPr/>
        </p:nvSpPr>
        <p:spPr bwMode="auto">
          <a:xfrm>
            <a:off x="5181600" y="706438"/>
            <a:ext cx="1527175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開港通商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渡海來臺"/>
          <p:cNvSpPr txBox="1">
            <a:spLocks noChangeArrowheads="1"/>
          </p:cNvSpPr>
          <p:nvPr/>
        </p:nvSpPr>
        <p:spPr bwMode="auto">
          <a:xfrm>
            <a:off x="6084888" y="1976438"/>
            <a:ext cx="9048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渡海來臺</a:t>
            </a:r>
          </a:p>
        </p:txBody>
      </p:sp>
      <p:sp>
        <p:nvSpPr>
          <p:cNvPr id="5122" name="渡台禁令"/>
          <p:cNvSpPr txBox="1">
            <a:spLocks noChangeArrowheads="1"/>
          </p:cNvSpPr>
          <p:nvPr/>
        </p:nvSpPr>
        <p:spPr bwMode="auto">
          <a:xfrm>
            <a:off x="7124700" y="3346450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渡臺禁令</a:t>
            </a:r>
          </a:p>
        </p:txBody>
      </p:sp>
      <p:sp>
        <p:nvSpPr>
          <p:cNvPr id="5123" name="三年一小反…"/>
          <p:cNvSpPr txBox="1">
            <a:spLocks noChangeArrowheads="1"/>
          </p:cNvSpPr>
          <p:nvPr/>
        </p:nvSpPr>
        <p:spPr bwMode="auto">
          <a:xfrm>
            <a:off x="4787900" y="4518025"/>
            <a:ext cx="1108075" cy="533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三年一小反</a:t>
            </a:r>
            <a:endParaRPr kumimoji="0" lang="zh-TW" altLang="en-US" sz="1600" b="1">
              <a:cs typeface="Arial" charset="0"/>
              <a:sym typeface="Arial" charset="0"/>
            </a:endParaRPr>
          </a:p>
          <a:p>
            <a:pPr hangingPunct="0">
              <a:lnSpc>
                <a:spcPct val="90000"/>
              </a:lnSpc>
            </a:pPr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五年一大亂</a:t>
            </a:r>
          </a:p>
        </p:txBody>
      </p:sp>
      <p:sp>
        <p:nvSpPr>
          <p:cNvPr id="5124" name="民變"/>
          <p:cNvSpPr txBox="1">
            <a:spLocks noChangeArrowheads="1"/>
          </p:cNvSpPr>
          <p:nvPr/>
        </p:nvSpPr>
        <p:spPr bwMode="auto">
          <a:xfrm>
            <a:off x="5238750" y="6342063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民變</a:t>
            </a:r>
          </a:p>
        </p:txBody>
      </p:sp>
      <p:sp>
        <p:nvSpPr>
          <p:cNvPr id="5125" name="社會…"/>
          <p:cNvSpPr txBox="1">
            <a:spLocks noChangeArrowheads="1"/>
          </p:cNvSpPr>
          <p:nvPr/>
        </p:nvSpPr>
        <p:spPr bwMode="auto">
          <a:xfrm>
            <a:off x="2371725" y="2241550"/>
            <a:ext cx="904875" cy="581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社會</a:t>
            </a:r>
            <a:endParaRPr kumimoji="0" lang="zh-TW" altLang="en-US" sz="1600" b="1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風氣轉變</a:t>
            </a:r>
          </a:p>
        </p:txBody>
      </p:sp>
      <p:sp>
        <p:nvSpPr>
          <p:cNvPr id="5126" name="宗族組織"/>
          <p:cNvSpPr txBox="1">
            <a:spLocks noChangeArrowheads="1"/>
          </p:cNvSpPr>
          <p:nvPr/>
        </p:nvSpPr>
        <p:spPr bwMode="auto">
          <a:xfrm>
            <a:off x="1430338" y="1851025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宗族組織</a:t>
            </a:r>
          </a:p>
        </p:txBody>
      </p:sp>
      <p:sp>
        <p:nvSpPr>
          <p:cNvPr id="5127" name="文教風氣"/>
          <p:cNvSpPr txBox="1">
            <a:spLocks noChangeArrowheads="1"/>
          </p:cNvSpPr>
          <p:nvPr/>
        </p:nvSpPr>
        <p:spPr bwMode="auto">
          <a:xfrm>
            <a:off x="1430338" y="3130550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文教風氣</a:t>
            </a:r>
          </a:p>
        </p:txBody>
      </p:sp>
      <p:sp>
        <p:nvSpPr>
          <p:cNvPr id="5128" name="西方文化…"/>
          <p:cNvSpPr txBox="1">
            <a:spLocks noChangeArrowheads="1"/>
          </p:cNvSpPr>
          <p:nvPr/>
        </p:nvSpPr>
        <p:spPr bwMode="auto">
          <a:xfrm>
            <a:off x="1438275" y="4897438"/>
            <a:ext cx="803275" cy="4762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西方文化</a:t>
            </a:r>
            <a:endParaRPr kumimoji="0" lang="zh-TW" altLang="en-US" sz="1400">
              <a:cs typeface="Arial" charset="0"/>
              <a:sym typeface="Arial" charset="0"/>
            </a:endParaRPr>
          </a:p>
          <a:p>
            <a:pPr hangingPunct="0">
              <a:lnSpc>
                <a:spcPct val="90000"/>
              </a:lnSpc>
            </a:pPr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再傳入</a:t>
            </a:r>
          </a:p>
        </p:txBody>
      </p:sp>
      <p:sp>
        <p:nvSpPr>
          <p:cNvPr id="5129" name="唐山過臺灣"/>
          <p:cNvSpPr txBox="1">
            <a:spLocks noChangeArrowheads="1"/>
          </p:cNvSpPr>
          <p:nvPr/>
        </p:nvSpPr>
        <p:spPr bwMode="auto">
          <a:xfrm>
            <a:off x="7035800" y="1484313"/>
            <a:ext cx="9810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唐山過臺灣</a:t>
            </a:r>
          </a:p>
        </p:txBody>
      </p:sp>
      <p:sp>
        <p:nvSpPr>
          <p:cNvPr id="5130" name="械鬥"/>
          <p:cNvSpPr txBox="1">
            <a:spLocks noChangeArrowheads="1"/>
          </p:cNvSpPr>
          <p:nvPr/>
        </p:nvSpPr>
        <p:spPr bwMode="auto">
          <a:xfrm>
            <a:off x="6108700" y="6165850"/>
            <a:ext cx="4476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械鬥</a:t>
            </a:r>
          </a:p>
        </p:txBody>
      </p:sp>
      <p:sp>
        <p:nvSpPr>
          <p:cNvPr id="5131" name="宗教信仰"/>
          <p:cNvSpPr txBox="1">
            <a:spLocks noChangeArrowheads="1"/>
          </p:cNvSpPr>
          <p:nvPr/>
        </p:nvSpPr>
        <p:spPr bwMode="auto">
          <a:xfrm>
            <a:off x="1430338" y="985838"/>
            <a:ext cx="803275" cy="304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宗教信仰</a:t>
            </a:r>
          </a:p>
        </p:txBody>
      </p:sp>
      <p:pic>
        <p:nvPicPr>
          <p:cNvPr id="5132" name="Picture 14" descr="7上歷史第5單元-南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643096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03-02.jpg" descr="03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63500"/>
            <a:ext cx="6378575" cy="6858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6146" name="渡海來臺"/>
          <p:cNvSpPr txBox="1">
            <a:spLocks noChangeArrowheads="1"/>
          </p:cNvSpPr>
          <p:nvPr/>
        </p:nvSpPr>
        <p:spPr bwMode="auto">
          <a:xfrm>
            <a:off x="1431925" y="2327275"/>
            <a:ext cx="1271588" cy="4968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300" b="1">
                <a:latin typeface="新細明體" charset="-120"/>
                <a:ea typeface="新細明體" charset="-120"/>
                <a:sym typeface="新細明體" charset="-120"/>
              </a:rPr>
              <a:t>渡海來臺</a:t>
            </a:r>
          </a:p>
        </p:txBody>
      </p:sp>
      <p:sp>
        <p:nvSpPr>
          <p:cNvPr id="6147" name="渡台禁令"/>
          <p:cNvSpPr txBox="1">
            <a:spLocks noChangeArrowheads="1"/>
          </p:cNvSpPr>
          <p:nvPr/>
        </p:nvSpPr>
        <p:spPr bwMode="auto">
          <a:xfrm>
            <a:off x="3036888" y="4443413"/>
            <a:ext cx="1120775" cy="446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000">
                <a:latin typeface="新細明體" charset="-120"/>
                <a:ea typeface="新細明體" charset="-120"/>
                <a:sym typeface="新細明體" charset="-120"/>
              </a:rPr>
              <a:t>渡臺禁令</a:t>
            </a:r>
          </a:p>
        </p:txBody>
      </p:sp>
      <p:sp>
        <p:nvSpPr>
          <p:cNvPr id="6148" name="耕地不足"/>
          <p:cNvSpPr txBox="1">
            <a:spLocks noChangeArrowheads="1"/>
          </p:cNvSpPr>
          <p:nvPr/>
        </p:nvSpPr>
        <p:spPr bwMode="auto">
          <a:xfrm>
            <a:off x="4383088" y="712788"/>
            <a:ext cx="10191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耕地不足</a:t>
            </a:r>
          </a:p>
        </p:txBody>
      </p:sp>
      <p:sp>
        <p:nvSpPr>
          <p:cNvPr id="6149" name="人口外移"/>
          <p:cNvSpPr txBox="1">
            <a:spLocks noChangeArrowheads="1"/>
          </p:cNvSpPr>
          <p:nvPr/>
        </p:nvSpPr>
        <p:spPr bwMode="auto">
          <a:xfrm>
            <a:off x="5726113" y="614363"/>
            <a:ext cx="1006475" cy="3667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人口外移</a:t>
            </a:r>
          </a:p>
        </p:txBody>
      </p:sp>
      <p:sp>
        <p:nvSpPr>
          <p:cNvPr id="6150" name="(閩)…"/>
          <p:cNvSpPr txBox="1">
            <a:spLocks noChangeArrowheads="1"/>
          </p:cNvSpPr>
          <p:nvPr/>
        </p:nvSpPr>
        <p:spPr bwMode="auto">
          <a:xfrm>
            <a:off x="4367213" y="1358900"/>
            <a:ext cx="560387" cy="671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en-US" altLang="zh-TW">
                <a:cs typeface="Arial" charset="0"/>
                <a:sym typeface="Arial" charset="0"/>
              </a:rPr>
              <a:t>(</a:t>
            </a:r>
            <a:r>
              <a:rPr kumimoji="0" lang="zh-TW" altLang="en-US">
                <a:latin typeface="新細明體" charset="-120"/>
                <a:ea typeface="新細明體" charset="-120"/>
                <a:cs typeface="Arial" charset="0"/>
                <a:sym typeface="新細明體" charset="-120"/>
              </a:rPr>
              <a:t>閩</a:t>
            </a:r>
            <a:r>
              <a:rPr kumimoji="0" lang="en-US" altLang="zh-TW">
                <a:cs typeface="Arial" charset="0"/>
                <a:sym typeface="Arial" charset="0"/>
              </a:rPr>
              <a:t>)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福建</a:t>
            </a:r>
          </a:p>
        </p:txBody>
      </p:sp>
      <p:sp>
        <p:nvSpPr>
          <p:cNvPr id="6151" name="南部"/>
          <p:cNvSpPr txBox="1">
            <a:spLocks noChangeArrowheads="1"/>
          </p:cNvSpPr>
          <p:nvPr/>
        </p:nvSpPr>
        <p:spPr bwMode="auto">
          <a:xfrm>
            <a:off x="5086350" y="1320800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南部</a:t>
            </a:r>
          </a:p>
        </p:txBody>
      </p:sp>
      <p:sp>
        <p:nvSpPr>
          <p:cNvPr id="6152" name="漳州"/>
          <p:cNvSpPr txBox="1">
            <a:spLocks noChangeArrowheads="1"/>
          </p:cNvSpPr>
          <p:nvPr/>
        </p:nvSpPr>
        <p:spPr bwMode="auto">
          <a:xfrm>
            <a:off x="5805488" y="1117600"/>
            <a:ext cx="5619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漳州</a:t>
            </a:r>
          </a:p>
        </p:txBody>
      </p:sp>
      <p:sp>
        <p:nvSpPr>
          <p:cNvPr id="6153" name="泉州"/>
          <p:cNvSpPr txBox="1">
            <a:spLocks noChangeArrowheads="1"/>
          </p:cNvSpPr>
          <p:nvPr/>
        </p:nvSpPr>
        <p:spPr bwMode="auto">
          <a:xfrm>
            <a:off x="5805488" y="1525588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泉州</a:t>
            </a:r>
          </a:p>
        </p:txBody>
      </p:sp>
      <p:sp>
        <p:nvSpPr>
          <p:cNvPr id="6154" name="西部"/>
          <p:cNvSpPr txBox="1">
            <a:spLocks noChangeArrowheads="1"/>
          </p:cNvSpPr>
          <p:nvPr/>
        </p:nvSpPr>
        <p:spPr bwMode="auto">
          <a:xfrm>
            <a:off x="5086350" y="1917700"/>
            <a:ext cx="5619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西部</a:t>
            </a:r>
          </a:p>
        </p:txBody>
      </p:sp>
      <p:sp>
        <p:nvSpPr>
          <p:cNvPr id="6155" name="(粵)…"/>
          <p:cNvSpPr txBox="1">
            <a:spLocks noChangeArrowheads="1"/>
          </p:cNvSpPr>
          <p:nvPr/>
        </p:nvSpPr>
        <p:spPr bwMode="auto">
          <a:xfrm>
            <a:off x="4367213" y="2152650"/>
            <a:ext cx="560387" cy="669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80000"/>
              </a:lnSpc>
            </a:pPr>
            <a:r>
              <a:rPr kumimoji="0" lang="en-US" altLang="zh-TW">
                <a:cs typeface="Arial" charset="0"/>
                <a:sym typeface="Arial" charset="0"/>
              </a:rPr>
              <a:t>(</a:t>
            </a:r>
            <a:r>
              <a:rPr kumimoji="0" lang="zh-TW" altLang="en-US">
                <a:latin typeface="新細明體" charset="-120"/>
                <a:ea typeface="新細明體" charset="-120"/>
                <a:cs typeface="Arial" charset="0"/>
                <a:sym typeface="新細明體" charset="-120"/>
              </a:rPr>
              <a:t>粵</a:t>
            </a:r>
            <a:r>
              <a:rPr kumimoji="0" lang="en-US" altLang="zh-TW">
                <a:cs typeface="Arial" charset="0"/>
                <a:sym typeface="Arial" charset="0"/>
              </a:rPr>
              <a:t>)</a:t>
            </a:r>
          </a:p>
          <a:p>
            <a:pPr hangingPunct="0">
              <a:lnSpc>
                <a:spcPct val="80000"/>
              </a:lnSpc>
            </a:pPr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廣東</a:t>
            </a:r>
          </a:p>
        </p:txBody>
      </p:sp>
      <p:sp>
        <p:nvSpPr>
          <p:cNvPr id="6156" name="東部"/>
          <p:cNvSpPr txBox="1">
            <a:spLocks noChangeArrowheads="1"/>
          </p:cNvSpPr>
          <p:nvPr/>
        </p:nvSpPr>
        <p:spPr bwMode="auto">
          <a:xfrm>
            <a:off x="5070475" y="2601913"/>
            <a:ext cx="560388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東部</a:t>
            </a:r>
          </a:p>
        </p:txBody>
      </p:sp>
      <p:sp>
        <p:nvSpPr>
          <p:cNvPr id="6157" name="客家族群"/>
          <p:cNvSpPr txBox="1">
            <a:spLocks noChangeArrowheads="1"/>
          </p:cNvSpPr>
          <p:nvPr/>
        </p:nvSpPr>
        <p:spPr bwMode="auto">
          <a:xfrm>
            <a:off x="5864225" y="2371725"/>
            <a:ext cx="10191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客家族群</a:t>
            </a:r>
          </a:p>
        </p:txBody>
      </p:sp>
      <p:sp>
        <p:nvSpPr>
          <p:cNvPr id="141" name="唐山過臺灣"/>
          <p:cNvSpPr txBox="1"/>
          <p:nvPr/>
        </p:nvSpPr>
        <p:spPr>
          <a:xfrm>
            <a:off x="2947988" y="1614488"/>
            <a:ext cx="1298575" cy="4476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2000" spc="-119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唐山過臺灣</a:t>
            </a:r>
          </a:p>
        </p:txBody>
      </p:sp>
      <p:sp>
        <p:nvSpPr>
          <p:cNvPr id="6159" name="移民"/>
          <p:cNvSpPr txBox="1">
            <a:spLocks noChangeArrowheads="1"/>
          </p:cNvSpPr>
          <p:nvPr/>
        </p:nvSpPr>
        <p:spPr bwMode="auto">
          <a:xfrm>
            <a:off x="4225925" y="3300413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移民</a:t>
            </a:r>
          </a:p>
        </p:txBody>
      </p:sp>
      <p:sp>
        <p:nvSpPr>
          <p:cNvPr id="6160" name="不准攜帶家眷"/>
          <p:cNvSpPr txBox="1">
            <a:spLocks noChangeArrowheads="1"/>
          </p:cNvSpPr>
          <p:nvPr/>
        </p:nvSpPr>
        <p:spPr bwMode="auto">
          <a:xfrm>
            <a:off x="4768850" y="3222625"/>
            <a:ext cx="1474788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不准攜帶家眷</a:t>
            </a:r>
          </a:p>
        </p:txBody>
      </p:sp>
      <p:sp>
        <p:nvSpPr>
          <p:cNvPr id="6161" name="臺灣"/>
          <p:cNvSpPr txBox="1">
            <a:spLocks noChangeArrowheads="1"/>
          </p:cNvSpPr>
          <p:nvPr/>
        </p:nvSpPr>
        <p:spPr bwMode="auto">
          <a:xfrm>
            <a:off x="4213225" y="3756025"/>
            <a:ext cx="5619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臺灣</a:t>
            </a:r>
          </a:p>
        </p:txBody>
      </p:sp>
      <p:sp>
        <p:nvSpPr>
          <p:cNvPr id="6162" name="男多女少"/>
          <p:cNvSpPr txBox="1">
            <a:spLocks noChangeArrowheads="1"/>
          </p:cNvSpPr>
          <p:nvPr/>
        </p:nvSpPr>
        <p:spPr bwMode="auto">
          <a:xfrm>
            <a:off x="4857750" y="3867150"/>
            <a:ext cx="10191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男多女少</a:t>
            </a:r>
          </a:p>
        </p:txBody>
      </p:sp>
      <p:sp>
        <p:nvSpPr>
          <p:cNvPr id="6163" name="漢人"/>
          <p:cNvSpPr txBox="1">
            <a:spLocks noChangeArrowheads="1"/>
          </p:cNvSpPr>
          <p:nvPr/>
        </p:nvSpPr>
        <p:spPr bwMode="auto">
          <a:xfrm>
            <a:off x="4238625" y="4948238"/>
            <a:ext cx="5619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漢人</a:t>
            </a:r>
          </a:p>
        </p:txBody>
      </p:sp>
      <p:sp>
        <p:nvSpPr>
          <p:cNvPr id="147" name="與平埔族通婚"/>
          <p:cNvSpPr txBox="1"/>
          <p:nvPr/>
        </p:nvSpPr>
        <p:spPr>
          <a:xfrm>
            <a:off x="4835525" y="4470400"/>
            <a:ext cx="1392238" cy="4095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pc="-107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與原住民通婚</a:t>
            </a:r>
          </a:p>
        </p:txBody>
      </p:sp>
      <p:sp>
        <p:nvSpPr>
          <p:cNvPr id="6165" name="入贅女方"/>
          <p:cNvSpPr txBox="1">
            <a:spLocks noChangeArrowheads="1"/>
          </p:cNvSpPr>
          <p:nvPr/>
        </p:nvSpPr>
        <p:spPr bwMode="auto">
          <a:xfrm>
            <a:off x="6315075" y="4373563"/>
            <a:ext cx="1019175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入贅女方</a:t>
            </a:r>
          </a:p>
        </p:txBody>
      </p:sp>
      <p:sp>
        <p:nvSpPr>
          <p:cNvPr id="6166" name="收養子女"/>
          <p:cNvSpPr txBox="1">
            <a:spLocks noChangeArrowheads="1"/>
          </p:cNvSpPr>
          <p:nvPr/>
        </p:nvSpPr>
        <p:spPr bwMode="auto">
          <a:xfrm>
            <a:off x="4857750" y="4962525"/>
            <a:ext cx="10191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收養子女</a:t>
            </a:r>
          </a:p>
        </p:txBody>
      </p:sp>
      <p:sp>
        <p:nvSpPr>
          <p:cNvPr id="6167" name="羅漢腳"/>
          <p:cNvSpPr txBox="1">
            <a:spLocks noChangeArrowheads="1"/>
          </p:cNvSpPr>
          <p:nvPr/>
        </p:nvSpPr>
        <p:spPr bwMode="auto">
          <a:xfrm>
            <a:off x="4857750" y="5364163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羅漢腳</a:t>
            </a:r>
          </a:p>
        </p:txBody>
      </p:sp>
      <p:sp>
        <p:nvSpPr>
          <p:cNvPr id="6168" name="沒結婚"/>
          <p:cNvSpPr txBox="1">
            <a:spLocks noChangeArrowheads="1"/>
          </p:cNvSpPr>
          <p:nvPr/>
        </p:nvSpPr>
        <p:spPr bwMode="auto">
          <a:xfrm>
            <a:off x="6226175" y="5099050"/>
            <a:ext cx="790575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沒結婚</a:t>
            </a:r>
          </a:p>
        </p:txBody>
      </p:sp>
      <p:sp>
        <p:nvSpPr>
          <p:cNvPr id="6169" name="無固定職業"/>
          <p:cNvSpPr txBox="1">
            <a:spLocks noChangeArrowheads="1"/>
          </p:cNvSpPr>
          <p:nvPr/>
        </p:nvSpPr>
        <p:spPr bwMode="auto">
          <a:xfrm>
            <a:off x="6010275" y="5568950"/>
            <a:ext cx="1247775" cy="4079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無固定職業</a:t>
            </a:r>
          </a:p>
        </p:txBody>
      </p:sp>
      <p:sp>
        <p:nvSpPr>
          <p:cNvPr id="6170" name="沈葆楨"/>
          <p:cNvSpPr txBox="1">
            <a:spLocks noChangeArrowheads="1"/>
          </p:cNvSpPr>
          <p:nvPr/>
        </p:nvSpPr>
        <p:spPr bwMode="auto">
          <a:xfrm>
            <a:off x="4252913" y="5924550"/>
            <a:ext cx="788987" cy="4095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沈葆楨</a:t>
            </a:r>
          </a:p>
        </p:txBody>
      </p:sp>
      <p:sp>
        <p:nvSpPr>
          <p:cNvPr id="6171" name="奏請取消"/>
          <p:cNvSpPr txBox="1">
            <a:spLocks noChangeArrowheads="1"/>
          </p:cNvSpPr>
          <p:nvPr/>
        </p:nvSpPr>
        <p:spPr bwMode="auto">
          <a:xfrm>
            <a:off x="5041900" y="6097588"/>
            <a:ext cx="1081088" cy="4079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>
                <a:latin typeface="新細明體" charset="-120"/>
                <a:ea typeface="新細明體" charset="-120"/>
                <a:sym typeface="新細明體" charset="-120"/>
              </a:rPr>
              <a:t>奏請取消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04-02.jpg" descr="04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315913"/>
            <a:ext cx="9144000" cy="60991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170" name="耕地不足"/>
          <p:cNvSpPr txBox="1">
            <a:spLocks noChangeArrowheads="1"/>
          </p:cNvSpPr>
          <p:nvPr/>
        </p:nvSpPr>
        <p:spPr bwMode="auto">
          <a:xfrm>
            <a:off x="4267200" y="1792288"/>
            <a:ext cx="14239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耕地不足</a:t>
            </a:r>
          </a:p>
        </p:txBody>
      </p:sp>
      <p:sp>
        <p:nvSpPr>
          <p:cNvPr id="7171" name="人口外移"/>
          <p:cNvSpPr txBox="1">
            <a:spLocks noChangeArrowheads="1"/>
          </p:cNvSpPr>
          <p:nvPr/>
        </p:nvSpPr>
        <p:spPr bwMode="auto">
          <a:xfrm>
            <a:off x="6615113" y="1598613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人口外移</a:t>
            </a:r>
          </a:p>
        </p:txBody>
      </p:sp>
      <p:sp>
        <p:nvSpPr>
          <p:cNvPr id="7172" name="(閩)…"/>
          <p:cNvSpPr txBox="1">
            <a:spLocks noChangeArrowheads="1"/>
          </p:cNvSpPr>
          <p:nvPr/>
        </p:nvSpPr>
        <p:spPr bwMode="auto">
          <a:xfrm>
            <a:off x="4168775" y="2908300"/>
            <a:ext cx="765175" cy="1041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en-US" altLang="zh-TW" sz="2600">
                <a:cs typeface="Arial" charset="0"/>
                <a:sym typeface="Arial" charset="0"/>
              </a:rPr>
              <a:t>(</a:t>
            </a:r>
            <a:r>
              <a:rPr kumimoji="0" lang="zh-TW" altLang="en-US" sz="2600">
                <a:latin typeface="新細明體" charset="-120"/>
                <a:ea typeface="新細明體" charset="-120"/>
                <a:cs typeface="Arial" charset="0"/>
                <a:sym typeface="新細明體" charset="-120"/>
              </a:rPr>
              <a:t>閩</a:t>
            </a:r>
            <a:r>
              <a:rPr kumimoji="0" lang="en-US" altLang="zh-TW" sz="2600">
                <a:cs typeface="Arial" charset="0"/>
                <a:sym typeface="Arial" charset="0"/>
              </a:rPr>
              <a:t>)</a:t>
            </a:r>
          </a:p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福建</a:t>
            </a:r>
          </a:p>
        </p:txBody>
      </p:sp>
      <p:sp>
        <p:nvSpPr>
          <p:cNvPr id="7173" name="南部"/>
          <p:cNvSpPr txBox="1">
            <a:spLocks noChangeArrowheads="1"/>
          </p:cNvSpPr>
          <p:nvPr/>
        </p:nvSpPr>
        <p:spPr bwMode="auto">
          <a:xfrm>
            <a:off x="5273675" y="2930525"/>
            <a:ext cx="7635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南部</a:t>
            </a:r>
          </a:p>
        </p:txBody>
      </p:sp>
      <p:sp>
        <p:nvSpPr>
          <p:cNvPr id="7174" name="漳州"/>
          <p:cNvSpPr txBox="1">
            <a:spLocks noChangeArrowheads="1"/>
          </p:cNvSpPr>
          <p:nvPr/>
        </p:nvSpPr>
        <p:spPr bwMode="auto">
          <a:xfrm>
            <a:off x="6572250" y="2516188"/>
            <a:ext cx="763588" cy="560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漳州</a:t>
            </a:r>
          </a:p>
        </p:txBody>
      </p:sp>
      <p:sp>
        <p:nvSpPr>
          <p:cNvPr id="7175" name="泉州"/>
          <p:cNvSpPr txBox="1">
            <a:spLocks noChangeArrowheads="1"/>
          </p:cNvSpPr>
          <p:nvPr/>
        </p:nvSpPr>
        <p:spPr bwMode="auto">
          <a:xfrm>
            <a:off x="6572250" y="3317875"/>
            <a:ext cx="763588" cy="560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泉州</a:t>
            </a:r>
          </a:p>
        </p:txBody>
      </p:sp>
      <p:sp>
        <p:nvSpPr>
          <p:cNvPr id="7176" name="西部"/>
          <p:cNvSpPr txBox="1">
            <a:spLocks noChangeArrowheads="1"/>
          </p:cNvSpPr>
          <p:nvPr/>
        </p:nvSpPr>
        <p:spPr bwMode="auto">
          <a:xfrm>
            <a:off x="5354638" y="3897313"/>
            <a:ext cx="7651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西部</a:t>
            </a:r>
          </a:p>
        </p:txBody>
      </p:sp>
      <p:sp>
        <p:nvSpPr>
          <p:cNvPr id="7177" name="(粵)…"/>
          <p:cNvSpPr txBox="1">
            <a:spLocks noChangeArrowheads="1"/>
          </p:cNvSpPr>
          <p:nvPr/>
        </p:nvSpPr>
        <p:spPr bwMode="auto">
          <a:xfrm>
            <a:off x="4168775" y="4344988"/>
            <a:ext cx="765175" cy="10414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en-US" altLang="zh-TW" sz="2600">
                <a:cs typeface="Arial" charset="0"/>
                <a:sym typeface="Arial" charset="0"/>
              </a:rPr>
              <a:t>(</a:t>
            </a:r>
            <a:r>
              <a:rPr kumimoji="0" lang="zh-TW" altLang="en-US" sz="2600">
                <a:latin typeface="新細明體" charset="-120"/>
                <a:ea typeface="新細明體" charset="-120"/>
                <a:cs typeface="Arial" charset="0"/>
                <a:sym typeface="新細明體" charset="-120"/>
              </a:rPr>
              <a:t>粵</a:t>
            </a:r>
            <a:r>
              <a:rPr kumimoji="0" lang="en-US" altLang="zh-TW" sz="2600">
                <a:cs typeface="Arial" charset="0"/>
                <a:sym typeface="Arial" charset="0"/>
              </a:rPr>
              <a:t>)</a:t>
            </a:r>
          </a:p>
          <a:p>
            <a:pPr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廣東</a:t>
            </a:r>
          </a:p>
        </p:txBody>
      </p:sp>
      <p:sp>
        <p:nvSpPr>
          <p:cNvPr id="7178" name="東部"/>
          <p:cNvSpPr txBox="1">
            <a:spLocks noChangeArrowheads="1"/>
          </p:cNvSpPr>
          <p:nvPr/>
        </p:nvSpPr>
        <p:spPr bwMode="auto">
          <a:xfrm>
            <a:off x="5354638" y="5145088"/>
            <a:ext cx="765175" cy="5603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東部</a:t>
            </a:r>
          </a:p>
        </p:txBody>
      </p:sp>
      <p:sp>
        <p:nvSpPr>
          <p:cNvPr id="7179" name="客家族群"/>
          <p:cNvSpPr txBox="1">
            <a:spLocks noChangeArrowheads="1"/>
          </p:cNvSpPr>
          <p:nvPr/>
        </p:nvSpPr>
        <p:spPr bwMode="auto">
          <a:xfrm>
            <a:off x="6877050" y="4794250"/>
            <a:ext cx="1412875" cy="4889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600">
                <a:latin typeface="新細明體" charset="-120"/>
                <a:ea typeface="新細明體" charset="-120"/>
                <a:sym typeface="新細明體" charset="-120"/>
              </a:rPr>
              <a:t>客家族群</a:t>
            </a:r>
          </a:p>
        </p:txBody>
      </p:sp>
      <p:sp>
        <p:nvSpPr>
          <p:cNvPr id="7180" name="唐山過臺灣"/>
          <p:cNvSpPr txBox="1">
            <a:spLocks noChangeArrowheads="1"/>
          </p:cNvSpPr>
          <p:nvPr/>
        </p:nvSpPr>
        <p:spPr bwMode="auto">
          <a:xfrm>
            <a:off x="1866900" y="3421063"/>
            <a:ext cx="1881188" cy="598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800">
                <a:latin typeface="新細明體" charset="-120"/>
                <a:ea typeface="新細明體" charset="-120"/>
                <a:sym typeface="新細明體" charset="-120"/>
              </a:rPr>
              <a:t>唐山過臺灣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5-02.jpg" descr="5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0"/>
            <a:ext cx="8412162" cy="71897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8194" name="渡台禁令"/>
          <p:cNvSpPr txBox="1">
            <a:spLocks noChangeArrowheads="1"/>
          </p:cNvSpPr>
          <p:nvPr/>
        </p:nvSpPr>
        <p:spPr bwMode="auto">
          <a:xfrm>
            <a:off x="712788" y="2679700"/>
            <a:ext cx="1527175" cy="5984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800">
                <a:latin typeface="新細明體" charset="-120"/>
                <a:ea typeface="新細明體" charset="-120"/>
                <a:sym typeface="新細明體" charset="-120"/>
              </a:rPr>
              <a:t>渡臺禁令</a:t>
            </a:r>
          </a:p>
        </p:txBody>
      </p:sp>
      <p:sp>
        <p:nvSpPr>
          <p:cNvPr id="8195" name="移民"/>
          <p:cNvSpPr txBox="1">
            <a:spLocks noChangeArrowheads="1"/>
          </p:cNvSpPr>
          <p:nvPr/>
        </p:nvSpPr>
        <p:spPr bwMode="auto">
          <a:xfrm>
            <a:off x="2784475" y="530225"/>
            <a:ext cx="7635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移民</a:t>
            </a:r>
          </a:p>
        </p:txBody>
      </p:sp>
      <p:sp>
        <p:nvSpPr>
          <p:cNvPr id="8196" name="不准攜帶家眷"/>
          <p:cNvSpPr txBox="1">
            <a:spLocks noChangeArrowheads="1"/>
          </p:cNvSpPr>
          <p:nvPr/>
        </p:nvSpPr>
        <p:spPr bwMode="auto">
          <a:xfrm>
            <a:off x="3981450" y="327025"/>
            <a:ext cx="20843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不准攜帶家眷</a:t>
            </a:r>
          </a:p>
        </p:txBody>
      </p:sp>
      <p:sp>
        <p:nvSpPr>
          <p:cNvPr id="8197" name="臺灣"/>
          <p:cNvSpPr txBox="1">
            <a:spLocks noChangeArrowheads="1"/>
          </p:cNvSpPr>
          <p:nvPr/>
        </p:nvSpPr>
        <p:spPr bwMode="auto">
          <a:xfrm>
            <a:off x="2784475" y="1395413"/>
            <a:ext cx="7635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臺灣</a:t>
            </a:r>
          </a:p>
        </p:txBody>
      </p:sp>
      <p:sp>
        <p:nvSpPr>
          <p:cNvPr id="8198" name="男多女少"/>
          <p:cNvSpPr txBox="1">
            <a:spLocks noChangeArrowheads="1"/>
          </p:cNvSpPr>
          <p:nvPr/>
        </p:nvSpPr>
        <p:spPr bwMode="auto">
          <a:xfrm>
            <a:off x="4054475" y="1555750"/>
            <a:ext cx="1423988" cy="5603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男多女少</a:t>
            </a:r>
          </a:p>
        </p:txBody>
      </p:sp>
      <p:sp>
        <p:nvSpPr>
          <p:cNvPr id="8199" name="漢人"/>
          <p:cNvSpPr txBox="1">
            <a:spLocks noChangeArrowheads="1"/>
          </p:cNvSpPr>
          <p:nvPr/>
        </p:nvSpPr>
        <p:spPr bwMode="auto">
          <a:xfrm>
            <a:off x="2784475" y="3552825"/>
            <a:ext cx="7635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漢人</a:t>
            </a:r>
          </a:p>
        </p:txBody>
      </p:sp>
      <p:sp>
        <p:nvSpPr>
          <p:cNvPr id="8200" name="與平埔族通婚"/>
          <p:cNvSpPr txBox="1">
            <a:spLocks noChangeArrowheads="1"/>
          </p:cNvSpPr>
          <p:nvPr/>
        </p:nvSpPr>
        <p:spPr bwMode="auto">
          <a:xfrm>
            <a:off x="3979863" y="2698750"/>
            <a:ext cx="20859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與原住民通婚</a:t>
            </a:r>
          </a:p>
        </p:txBody>
      </p:sp>
      <p:sp>
        <p:nvSpPr>
          <p:cNvPr id="8201" name="入贅女方"/>
          <p:cNvSpPr txBox="1">
            <a:spLocks noChangeArrowheads="1"/>
          </p:cNvSpPr>
          <p:nvPr/>
        </p:nvSpPr>
        <p:spPr bwMode="auto">
          <a:xfrm>
            <a:off x="6619875" y="2501900"/>
            <a:ext cx="14255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入贅女方</a:t>
            </a:r>
          </a:p>
        </p:txBody>
      </p:sp>
      <p:sp>
        <p:nvSpPr>
          <p:cNvPr id="8202" name="收養子女"/>
          <p:cNvSpPr txBox="1">
            <a:spLocks noChangeArrowheads="1"/>
          </p:cNvSpPr>
          <p:nvPr/>
        </p:nvSpPr>
        <p:spPr bwMode="auto">
          <a:xfrm>
            <a:off x="3952875" y="3552825"/>
            <a:ext cx="1423988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收養子女</a:t>
            </a:r>
          </a:p>
        </p:txBody>
      </p:sp>
      <p:sp>
        <p:nvSpPr>
          <p:cNvPr id="8203" name="羅漢腳"/>
          <p:cNvSpPr txBox="1">
            <a:spLocks noChangeArrowheads="1"/>
          </p:cNvSpPr>
          <p:nvPr/>
        </p:nvSpPr>
        <p:spPr bwMode="auto">
          <a:xfrm>
            <a:off x="4024313" y="4340225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羅漢腳</a:t>
            </a:r>
          </a:p>
        </p:txBody>
      </p:sp>
      <p:sp>
        <p:nvSpPr>
          <p:cNvPr id="8204" name="沒結婚"/>
          <p:cNvSpPr txBox="1">
            <a:spLocks noChangeArrowheads="1"/>
          </p:cNvSpPr>
          <p:nvPr/>
        </p:nvSpPr>
        <p:spPr bwMode="auto">
          <a:xfrm>
            <a:off x="6480175" y="3875088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沒結婚</a:t>
            </a:r>
          </a:p>
        </p:txBody>
      </p:sp>
      <p:sp>
        <p:nvSpPr>
          <p:cNvPr id="8205" name="無固定職業"/>
          <p:cNvSpPr txBox="1">
            <a:spLocks noChangeArrowheads="1"/>
          </p:cNvSpPr>
          <p:nvPr/>
        </p:nvSpPr>
        <p:spPr bwMode="auto">
          <a:xfrm>
            <a:off x="6149975" y="4687888"/>
            <a:ext cx="17557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無固定職業</a:t>
            </a:r>
          </a:p>
        </p:txBody>
      </p:sp>
      <p:sp>
        <p:nvSpPr>
          <p:cNvPr id="8206" name="沈葆楨"/>
          <p:cNvSpPr txBox="1">
            <a:spLocks noChangeArrowheads="1"/>
          </p:cNvSpPr>
          <p:nvPr/>
        </p:nvSpPr>
        <p:spPr bwMode="auto">
          <a:xfrm>
            <a:off x="2800350" y="5402263"/>
            <a:ext cx="1095375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沈葆楨</a:t>
            </a:r>
          </a:p>
        </p:txBody>
      </p:sp>
      <p:sp>
        <p:nvSpPr>
          <p:cNvPr id="8207" name="奏請取消"/>
          <p:cNvSpPr txBox="1">
            <a:spLocks noChangeArrowheads="1"/>
          </p:cNvSpPr>
          <p:nvPr/>
        </p:nvSpPr>
        <p:spPr bwMode="auto">
          <a:xfrm>
            <a:off x="4354513" y="5673725"/>
            <a:ext cx="1516062" cy="561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600">
                <a:latin typeface="新細明體" charset="-120"/>
                <a:ea typeface="新細明體" charset="-120"/>
                <a:sym typeface="新細明體" charset="-120"/>
              </a:rPr>
              <a:t>奏請取消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5" descr="7上歷史第5單元-南一06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三年一小反…"/>
          <p:cNvSpPr txBox="1">
            <a:spLocks noChangeArrowheads="1"/>
          </p:cNvSpPr>
          <p:nvPr/>
        </p:nvSpPr>
        <p:spPr bwMode="auto">
          <a:xfrm>
            <a:off x="3635375" y="1125538"/>
            <a:ext cx="1235075" cy="587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>
              <a:lnSpc>
                <a:spcPct val="90000"/>
              </a:lnSpc>
            </a:pPr>
            <a:r>
              <a:rPr kumimoji="0" lang="zh-TW" altLang="en-US" b="1">
                <a:latin typeface="新細明體" charset="-120"/>
                <a:ea typeface="新細明體" charset="-120"/>
                <a:sym typeface="新細明體" charset="-120"/>
              </a:rPr>
              <a:t>三年一小反</a:t>
            </a:r>
            <a:endParaRPr kumimoji="0" lang="zh-TW" altLang="en-US" b="1">
              <a:cs typeface="Arial" charset="0"/>
              <a:sym typeface="Arial" charset="0"/>
            </a:endParaRPr>
          </a:p>
          <a:p>
            <a:pPr hangingPunct="0">
              <a:lnSpc>
                <a:spcPct val="90000"/>
              </a:lnSpc>
            </a:pPr>
            <a:r>
              <a:rPr kumimoji="0" lang="zh-TW" altLang="en-US" b="1">
                <a:latin typeface="新細明體" charset="-120"/>
                <a:ea typeface="新細明體" charset="-120"/>
                <a:sym typeface="新細明體" charset="-120"/>
              </a:rPr>
              <a:t>五年一大亂</a:t>
            </a:r>
          </a:p>
        </p:txBody>
      </p:sp>
      <p:sp>
        <p:nvSpPr>
          <p:cNvPr id="9219" name="民變"/>
          <p:cNvSpPr txBox="1">
            <a:spLocks noChangeArrowheads="1"/>
          </p:cNvSpPr>
          <p:nvPr/>
        </p:nvSpPr>
        <p:spPr bwMode="auto">
          <a:xfrm>
            <a:off x="4217988" y="3232150"/>
            <a:ext cx="4984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600">
                <a:latin typeface="新細明體" charset="-120"/>
                <a:ea typeface="新細明體" charset="-120"/>
                <a:sym typeface="新細明體" charset="-120"/>
              </a:rPr>
              <a:t>民變</a:t>
            </a:r>
          </a:p>
        </p:txBody>
      </p:sp>
      <p:sp>
        <p:nvSpPr>
          <p:cNvPr id="9220" name="械鬥"/>
          <p:cNvSpPr txBox="1">
            <a:spLocks noChangeArrowheads="1"/>
          </p:cNvSpPr>
          <p:nvPr/>
        </p:nvSpPr>
        <p:spPr bwMode="auto">
          <a:xfrm>
            <a:off x="5076825" y="2971800"/>
            <a:ext cx="498475" cy="3365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600">
                <a:latin typeface="新細明體" charset="-120"/>
                <a:ea typeface="新細明體" charset="-120"/>
                <a:sym typeface="新細明體" charset="-120"/>
              </a:rPr>
              <a:t>械鬥</a:t>
            </a:r>
          </a:p>
        </p:txBody>
      </p:sp>
      <p:sp>
        <p:nvSpPr>
          <p:cNvPr id="9221" name="結盟結社"/>
          <p:cNvSpPr txBox="1">
            <a:spLocks noChangeArrowheads="1"/>
          </p:cNvSpPr>
          <p:nvPr/>
        </p:nvSpPr>
        <p:spPr bwMode="auto">
          <a:xfrm>
            <a:off x="5835650" y="220503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結盟結社</a:t>
            </a:r>
          </a:p>
        </p:txBody>
      </p:sp>
      <p:sp>
        <p:nvSpPr>
          <p:cNvPr id="9222" name="單身男子"/>
          <p:cNvSpPr txBox="1">
            <a:spLocks noChangeArrowheads="1"/>
          </p:cNvSpPr>
          <p:nvPr/>
        </p:nvSpPr>
        <p:spPr bwMode="auto">
          <a:xfrm>
            <a:off x="6659563" y="2060575"/>
            <a:ext cx="7524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單身男子</a:t>
            </a:r>
          </a:p>
        </p:txBody>
      </p:sp>
      <p:sp>
        <p:nvSpPr>
          <p:cNvPr id="191" name="缺乏家庭組織"/>
          <p:cNvSpPr txBox="1"/>
          <p:nvPr/>
        </p:nvSpPr>
        <p:spPr>
          <a:xfrm>
            <a:off x="7450138" y="1989138"/>
            <a:ext cx="1082675" cy="2905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300" spc="-117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缺乏家庭組織</a:t>
            </a:r>
          </a:p>
        </p:txBody>
      </p:sp>
      <p:sp>
        <p:nvSpPr>
          <p:cNvPr id="9224" name="同鄉、同姓"/>
          <p:cNvSpPr txBox="1">
            <a:spLocks noChangeArrowheads="1"/>
          </p:cNvSpPr>
          <p:nvPr/>
        </p:nvSpPr>
        <p:spPr bwMode="auto">
          <a:xfrm>
            <a:off x="6745288" y="2392363"/>
            <a:ext cx="9175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同鄉、同姓</a:t>
            </a:r>
          </a:p>
        </p:txBody>
      </p:sp>
      <p:sp>
        <p:nvSpPr>
          <p:cNvPr id="9225" name="衝突"/>
          <p:cNvSpPr txBox="1">
            <a:spLocks noChangeArrowheads="1"/>
          </p:cNvSpPr>
          <p:nvPr/>
        </p:nvSpPr>
        <p:spPr bwMode="auto">
          <a:xfrm>
            <a:off x="5940425" y="3067050"/>
            <a:ext cx="4222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衝突</a:t>
            </a:r>
          </a:p>
        </p:txBody>
      </p:sp>
      <p:sp>
        <p:nvSpPr>
          <p:cNvPr id="9226" name="語言、生活習性"/>
          <p:cNvSpPr txBox="1">
            <a:spLocks noChangeArrowheads="1"/>
          </p:cNvSpPr>
          <p:nvPr/>
        </p:nvSpPr>
        <p:spPr bwMode="auto">
          <a:xfrm>
            <a:off x="6659563" y="2778125"/>
            <a:ext cx="12477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語言、生活習性</a:t>
            </a:r>
          </a:p>
        </p:txBody>
      </p:sp>
      <p:sp>
        <p:nvSpPr>
          <p:cNvPr id="9227" name="田地、水源"/>
          <p:cNvSpPr txBox="1">
            <a:spLocks noChangeArrowheads="1"/>
          </p:cNvSpPr>
          <p:nvPr/>
        </p:nvSpPr>
        <p:spPr bwMode="auto">
          <a:xfrm>
            <a:off x="6745288" y="3027363"/>
            <a:ext cx="9175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土地、水源</a:t>
            </a:r>
          </a:p>
        </p:txBody>
      </p:sp>
      <p:sp>
        <p:nvSpPr>
          <p:cNvPr id="9228" name="武力解決"/>
          <p:cNvSpPr txBox="1">
            <a:spLocks noChangeArrowheads="1"/>
          </p:cNvSpPr>
          <p:nvPr/>
        </p:nvSpPr>
        <p:spPr bwMode="auto">
          <a:xfrm>
            <a:off x="6827838" y="335438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武力解決</a:t>
            </a:r>
          </a:p>
        </p:txBody>
      </p:sp>
      <p:sp>
        <p:nvSpPr>
          <p:cNvPr id="9229" name="祖籍械鬥"/>
          <p:cNvSpPr txBox="1">
            <a:spLocks noChangeArrowheads="1"/>
          </p:cNvSpPr>
          <p:nvPr/>
        </p:nvSpPr>
        <p:spPr bwMode="auto">
          <a:xfrm>
            <a:off x="5835650" y="3859213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祖籍械鬥</a:t>
            </a:r>
          </a:p>
        </p:txBody>
      </p:sp>
      <p:sp>
        <p:nvSpPr>
          <p:cNvPr id="9230" name="閩、粵"/>
          <p:cNvSpPr txBox="1">
            <a:spLocks noChangeArrowheads="1"/>
          </p:cNvSpPr>
          <p:nvPr/>
        </p:nvSpPr>
        <p:spPr bwMode="auto">
          <a:xfrm>
            <a:off x="6792913" y="3716338"/>
            <a:ext cx="5873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閩、粵</a:t>
            </a:r>
          </a:p>
        </p:txBody>
      </p:sp>
      <p:sp>
        <p:nvSpPr>
          <p:cNvPr id="9231" name="漳、泉"/>
          <p:cNvSpPr txBox="1">
            <a:spLocks noChangeArrowheads="1"/>
          </p:cNvSpPr>
          <p:nvPr/>
        </p:nvSpPr>
        <p:spPr bwMode="auto">
          <a:xfrm>
            <a:off x="6777038" y="4016375"/>
            <a:ext cx="5873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漳、泉</a:t>
            </a:r>
          </a:p>
        </p:txBody>
      </p:sp>
      <p:sp>
        <p:nvSpPr>
          <p:cNvPr id="9232" name="定義"/>
          <p:cNvSpPr txBox="1">
            <a:spLocks noChangeArrowheads="1"/>
          </p:cNvSpPr>
          <p:nvPr/>
        </p:nvSpPr>
        <p:spPr bwMode="auto">
          <a:xfrm>
            <a:off x="3448050" y="2122488"/>
            <a:ext cx="4222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9233" name="民眾武力"/>
          <p:cNvSpPr txBox="1">
            <a:spLocks noChangeArrowheads="1"/>
          </p:cNvSpPr>
          <p:nvPr/>
        </p:nvSpPr>
        <p:spPr bwMode="auto">
          <a:xfrm>
            <a:off x="2600325" y="204628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民眾武力</a:t>
            </a:r>
          </a:p>
        </p:txBody>
      </p:sp>
      <p:sp>
        <p:nvSpPr>
          <p:cNvPr id="9234" name="反抗政府"/>
          <p:cNvSpPr txBox="1">
            <a:spLocks noChangeArrowheads="1"/>
          </p:cNvSpPr>
          <p:nvPr/>
        </p:nvSpPr>
        <p:spPr bwMode="auto">
          <a:xfrm>
            <a:off x="1731963" y="198913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反抗政府</a:t>
            </a:r>
          </a:p>
        </p:txBody>
      </p:sp>
      <p:sp>
        <p:nvSpPr>
          <p:cNvPr id="9235" name="原因"/>
          <p:cNvSpPr txBox="1">
            <a:spLocks noChangeArrowheads="1"/>
          </p:cNvSpPr>
          <p:nvPr/>
        </p:nvSpPr>
        <p:spPr bwMode="auto">
          <a:xfrm>
            <a:off x="3465513" y="2727325"/>
            <a:ext cx="4222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204" name="會黨聚眾起事"/>
          <p:cNvSpPr txBox="1"/>
          <p:nvPr/>
        </p:nvSpPr>
        <p:spPr>
          <a:xfrm>
            <a:off x="2268538" y="2441575"/>
            <a:ext cx="1082675" cy="2905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300" spc="-91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會黨聚眾起事</a:t>
            </a:r>
          </a:p>
        </p:txBody>
      </p:sp>
      <p:sp>
        <p:nvSpPr>
          <p:cNvPr id="205" name="官吏貪汙不公"/>
          <p:cNvSpPr txBox="1"/>
          <p:nvPr/>
        </p:nvSpPr>
        <p:spPr>
          <a:xfrm>
            <a:off x="2268538" y="2727325"/>
            <a:ext cx="1082675" cy="2905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300" spc="-91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官吏貪汙不公</a:t>
            </a:r>
          </a:p>
        </p:txBody>
      </p:sp>
      <p:sp>
        <p:nvSpPr>
          <p:cNvPr id="206" name="官民利益衝突"/>
          <p:cNvSpPr txBox="1"/>
          <p:nvPr/>
        </p:nvSpPr>
        <p:spPr>
          <a:xfrm>
            <a:off x="2268538" y="2997200"/>
            <a:ext cx="1082675" cy="29051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1300" spc="-78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官民利益衝突</a:t>
            </a:r>
          </a:p>
        </p:txBody>
      </p:sp>
      <p:sp>
        <p:nvSpPr>
          <p:cNvPr id="9239" name="事件"/>
          <p:cNvSpPr txBox="1">
            <a:spLocks noChangeArrowheads="1"/>
          </p:cNvSpPr>
          <p:nvPr/>
        </p:nvSpPr>
        <p:spPr bwMode="auto">
          <a:xfrm>
            <a:off x="3492500" y="3786188"/>
            <a:ext cx="4222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事件</a:t>
            </a:r>
          </a:p>
        </p:txBody>
      </p:sp>
      <p:sp>
        <p:nvSpPr>
          <p:cNvPr id="9240" name="朱一貴"/>
          <p:cNvSpPr txBox="1">
            <a:spLocks noChangeArrowheads="1"/>
          </p:cNvSpPr>
          <p:nvPr/>
        </p:nvSpPr>
        <p:spPr bwMode="auto">
          <a:xfrm>
            <a:off x="2682875" y="3498850"/>
            <a:ext cx="5873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朱一貴</a:t>
            </a:r>
          </a:p>
        </p:txBody>
      </p:sp>
      <p:sp>
        <p:nvSpPr>
          <p:cNvPr id="9241" name="康熙末年"/>
          <p:cNvSpPr txBox="1">
            <a:spLocks noChangeArrowheads="1"/>
          </p:cNvSpPr>
          <p:nvPr/>
        </p:nvSpPr>
        <p:spPr bwMode="auto">
          <a:xfrm>
            <a:off x="1692275" y="341788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康熙末年</a:t>
            </a:r>
          </a:p>
        </p:txBody>
      </p:sp>
      <p:sp>
        <p:nvSpPr>
          <p:cNvPr id="9242" name="林爽文"/>
          <p:cNvSpPr txBox="1">
            <a:spLocks noChangeArrowheads="1"/>
          </p:cNvSpPr>
          <p:nvPr/>
        </p:nvSpPr>
        <p:spPr bwMode="auto">
          <a:xfrm>
            <a:off x="2695575" y="3775075"/>
            <a:ext cx="5873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林爽文</a:t>
            </a:r>
          </a:p>
        </p:txBody>
      </p:sp>
      <p:sp>
        <p:nvSpPr>
          <p:cNvPr id="9243" name="乾隆末年"/>
          <p:cNvSpPr txBox="1">
            <a:spLocks noChangeArrowheads="1"/>
          </p:cNvSpPr>
          <p:nvPr/>
        </p:nvSpPr>
        <p:spPr bwMode="auto">
          <a:xfrm>
            <a:off x="1708150" y="372268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乾隆末年</a:t>
            </a:r>
          </a:p>
        </p:txBody>
      </p:sp>
      <p:sp>
        <p:nvSpPr>
          <p:cNvPr id="9244" name="戴潮春"/>
          <p:cNvSpPr txBox="1">
            <a:spLocks noChangeArrowheads="1"/>
          </p:cNvSpPr>
          <p:nvPr/>
        </p:nvSpPr>
        <p:spPr bwMode="auto">
          <a:xfrm>
            <a:off x="2695575" y="4075113"/>
            <a:ext cx="5873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戴潮春</a:t>
            </a:r>
          </a:p>
        </p:txBody>
      </p:sp>
      <p:sp>
        <p:nvSpPr>
          <p:cNvPr id="9245" name="同治年間"/>
          <p:cNvSpPr txBox="1">
            <a:spLocks noChangeArrowheads="1"/>
          </p:cNvSpPr>
          <p:nvPr/>
        </p:nvSpPr>
        <p:spPr bwMode="auto">
          <a:xfrm>
            <a:off x="1709738" y="4030663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同治年間</a:t>
            </a:r>
          </a:p>
        </p:txBody>
      </p:sp>
      <p:sp>
        <p:nvSpPr>
          <p:cNvPr id="9246" name="結果"/>
          <p:cNvSpPr txBox="1">
            <a:spLocks noChangeArrowheads="1"/>
          </p:cNvSpPr>
          <p:nvPr/>
        </p:nvSpPr>
        <p:spPr bwMode="auto">
          <a:xfrm>
            <a:off x="3506788" y="4365625"/>
            <a:ext cx="4222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結果</a:t>
            </a:r>
          </a:p>
        </p:txBody>
      </p:sp>
      <p:sp>
        <p:nvSpPr>
          <p:cNvPr id="9247" name="失敗"/>
          <p:cNvSpPr txBox="1">
            <a:spLocks noChangeArrowheads="1"/>
          </p:cNvSpPr>
          <p:nvPr/>
        </p:nvSpPr>
        <p:spPr bwMode="auto">
          <a:xfrm>
            <a:off x="1731963" y="4433888"/>
            <a:ext cx="7524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族群不合</a:t>
            </a:r>
          </a:p>
        </p:txBody>
      </p:sp>
      <p:sp>
        <p:nvSpPr>
          <p:cNvPr id="9248" name="清軍平定"/>
          <p:cNvSpPr txBox="1">
            <a:spLocks noChangeArrowheads="1"/>
          </p:cNvSpPr>
          <p:nvPr/>
        </p:nvSpPr>
        <p:spPr bwMode="auto">
          <a:xfrm>
            <a:off x="2555875" y="4578350"/>
            <a:ext cx="752475" cy="2905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清廷鎮壓</a:t>
            </a:r>
          </a:p>
        </p:txBody>
      </p:sp>
      <p:sp>
        <p:nvSpPr>
          <p:cNvPr id="9249" name="Text Box 34"/>
          <p:cNvSpPr txBox="1">
            <a:spLocks noChangeArrowheads="1"/>
          </p:cNvSpPr>
          <p:nvPr/>
        </p:nvSpPr>
        <p:spPr bwMode="auto">
          <a:xfrm>
            <a:off x="1935163" y="4722813"/>
            <a:ext cx="4222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武力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7-02.jpg" descr="7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41288"/>
            <a:ext cx="9144000" cy="65754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0242" name="械鬥"/>
          <p:cNvSpPr txBox="1">
            <a:spLocks noChangeArrowheads="1"/>
          </p:cNvSpPr>
          <p:nvPr/>
        </p:nvSpPr>
        <p:spPr bwMode="auto">
          <a:xfrm>
            <a:off x="509588" y="3192463"/>
            <a:ext cx="790575" cy="574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700">
                <a:latin typeface="新細明體" charset="-120"/>
                <a:ea typeface="新細明體" charset="-120"/>
                <a:sym typeface="新細明體" charset="-120"/>
              </a:rPr>
              <a:t>械鬥</a:t>
            </a:r>
          </a:p>
        </p:txBody>
      </p:sp>
      <p:sp>
        <p:nvSpPr>
          <p:cNvPr id="10243" name="結盟結社"/>
          <p:cNvSpPr txBox="1">
            <a:spLocks noChangeArrowheads="1"/>
          </p:cNvSpPr>
          <p:nvPr/>
        </p:nvSpPr>
        <p:spPr bwMode="auto">
          <a:xfrm>
            <a:off x="1952625" y="1423988"/>
            <a:ext cx="1373188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結盟結社</a:t>
            </a:r>
          </a:p>
        </p:txBody>
      </p:sp>
      <p:sp>
        <p:nvSpPr>
          <p:cNvPr id="10244" name="單身男子"/>
          <p:cNvSpPr txBox="1">
            <a:spLocks noChangeArrowheads="1"/>
          </p:cNvSpPr>
          <p:nvPr/>
        </p:nvSpPr>
        <p:spPr bwMode="auto">
          <a:xfrm>
            <a:off x="3670300" y="1122363"/>
            <a:ext cx="13747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單身男子</a:t>
            </a:r>
          </a:p>
        </p:txBody>
      </p:sp>
      <p:sp>
        <p:nvSpPr>
          <p:cNvPr id="10245" name="缺乏家庭組織"/>
          <p:cNvSpPr txBox="1">
            <a:spLocks noChangeArrowheads="1"/>
          </p:cNvSpPr>
          <p:nvPr/>
        </p:nvSpPr>
        <p:spPr bwMode="auto">
          <a:xfrm>
            <a:off x="5316538" y="901700"/>
            <a:ext cx="2008187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缺乏家庭組織</a:t>
            </a:r>
          </a:p>
        </p:txBody>
      </p:sp>
      <p:sp>
        <p:nvSpPr>
          <p:cNvPr id="10246" name="同鄉、同姓"/>
          <p:cNvSpPr txBox="1">
            <a:spLocks noChangeArrowheads="1"/>
          </p:cNvSpPr>
          <p:nvPr/>
        </p:nvSpPr>
        <p:spPr bwMode="auto">
          <a:xfrm>
            <a:off x="3960813" y="1758950"/>
            <a:ext cx="1690687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同鄉、同姓</a:t>
            </a:r>
          </a:p>
        </p:txBody>
      </p:sp>
      <p:sp>
        <p:nvSpPr>
          <p:cNvPr id="10247" name="衝突"/>
          <p:cNvSpPr txBox="1">
            <a:spLocks noChangeArrowheads="1"/>
          </p:cNvSpPr>
          <p:nvPr/>
        </p:nvSpPr>
        <p:spPr bwMode="auto">
          <a:xfrm>
            <a:off x="2270125" y="3206750"/>
            <a:ext cx="738188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衝突</a:t>
            </a:r>
          </a:p>
        </p:txBody>
      </p:sp>
      <p:sp>
        <p:nvSpPr>
          <p:cNvPr id="10248" name="語言、生活習性"/>
          <p:cNvSpPr txBox="1">
            <a:spLocks noChangeArrowheads="1"/>
          </p:cNvSpPr>
          <p:nvPr/>
        </p:nvSpPr>
        <p:spPr bwMode="auto">
          <a:xfrm>
            <a:off x="3684588" y="2616200"/>
            <a:ext cx="2325687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語言、生活習性</a:t>
            </a:r>
          </a:p>
        </p:txBody>
      </p:sp>
      <p:sp>
        <p:nvSpPr>
          <p:cNvPr id="10249" name="田地、水源"/>
          <p:cNvSpPr txBox="1">
            <a:spLocks noChangeArrowheads="1"/>
          </p:cNvSpPr>
          <p:nvPr/>
        </p:nvSpPr>
        <p:spPr bwMode="auto">
          <a:xfrm>
            <a:off x="3959225" y="3259138"/>
            <a:ext cx="16922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土地、水源</a:t>
            </a:r>
          </a:p>
        </p:txBody>
      </p:sp>
      <p:sp>
        <p:nvSpPr>
          <p:cNvPr id="10250" name="武力解決"/>
          <p:cNvSpPr txBox="1">
            <a:spLocks noChangeArrowheads="1"/>
          </p:cNvSpPr>
          <p:nvPr/>
        </p:nvSpPr>
        <p:spPr bwMode="auto">
          <a:xfrm>
            <a:off x="4133850" y="3895725"/>
            <a:ext cx="1374775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武力解決</a:t>
            </a:r>
          </a:p>
        </p:txBody>
      </p:sp>
      <p:sp>
        <p:nvSpPr>
          <p:cNvPr id="10251" name="祖籍械鬥"/>
          <p:cNvSpPr txBox="1">
            <a:spLocks noChangeArrowheads="1"/>
          </p:cNvSpPr>
          <p:nvPr/>
        </p:nvSpPr>
        <p:spPr bwMode="auto">
          <a:xfrm>
            <a:off x="2036763" y="4987925"/>
            <a:ext cx="13747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祖籍械鬥</a:t>
            </a:r>
          </a:p>
        </p:txBody>
      </p:sp>
      <p:sp>
        <p:nvSpPr>
          <p:cNvPr id="10252" name="閩、粵"/>
          <p:cNvSpPr txBox="1">
            <a:spLocks noChangeArrowheads="1"/>
          </p:cNvSpPr>
          <p:nvPr/>
        </p:nvSpPr>
        <p:spPr bwMode="auto">
          <a:xfrm>
            <a:off x="4043363" y="4668838"/>
            <a:ext cx="1057275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閩、粵</a:t>
            </a:r>
          </a:p>
        </p:txBody>
      </p:sp>
      <p:sp>
        <p:nvSpPr>
          <p:cNvPr id="10253" name="漳、泉"/>
          <p:cNvSpPr txBox="1">
            <a:spLocks noChangeArrowheads="1"/>
          </p:cNvSpPr>
          <p:nvPr/>
        </p:nvSpPr>
        <p:spPr bwMode="auto">
          <a:xfrm>
            <a:off x="4043363" y="5408613"/>
            <a:ext cx="1057275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sz="2500">
                <a:latin typeface="新細明體" charset="-120"/>
                <a:ea typeface="新細明體" charset="-120"/>
                <a:sym typeface="新細明體" charset="-120"/>
              </a:rPr>
              <a:t>漳、泉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2" descr="7上歷史第5單元-南一08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31825"/>
            <a:ext cx="903605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民變"/>
          <p:cNvSpPr txBox="1">
            <a:spLocks noChangeArrowheads="1"/>
          </p:cNvSpPr>
          <p:nvPr/>
        </p:nvSpPr>
        <p:spPr bwMode="auto">
          <a:xfrm>
            <a:off x="7832725" y="2708275"/>
            <a:ext cx="777875" cy="503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700">
                <a:latin typeface="新細明體" charset="-120"/>
                <a:ea typeface="新細明體" charset="-120"/>
                <a:sym typeface="新細明體" charset="-120"/>
              </a:rPr>
              <a:t>民變</a:t>
            </a:r>
          </a:p>
        </p:txBody>
      </p:sp>
      <p:sp>
        <p:nvSpPr>
          <p:cNvPr id="11267" name="定義"/>
          <p:cNvSpPr txBox="1">
            <a:spLocks noChangeArrowheads="1"/>
          </p:cNvSpPr>
          <p:nvPr/>
        </p:nvSpPr>
        <p:spPr bwMode="auto">
          <a:xfrm>
            <a:off x="6561138" y="619125"/>
            <a:ext cx="727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定義</a:t>
            </a:r>
          </a:p>
        </p:txBody>
      </p:sp>
      <p:sp>
        <p:nvSpPr>
          <p:cNvPr id="11268" name="民眾武力"/>
          <p:cNvSpPr txBox="1">
            <a:spLocks noChangeArrowheads="1"/>
          </p:cNvSpPr>
          <p:nvPr/>
        </p:nvSpPr>
        <p:spPr bwMode="auto">
          <a:xfrm>
            <a:off x="4813300" y="492125"/>
            <a:ext cx="1362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民眾武力</a:t>
            </a:r>
          </a:p>
        </p:txBody>
      </p:sp>
      <p:sp>
        <p:nvSpPr>
          <p:cNvPr id="11269" name="反抗政府"/>
          <p:cNvSpPr txBox="1">
            <a:spLocks noChangeArrowheads="1"/>
          </p:cNvSpPr>
          <p:nvPr/>
        </p:nvSpPr>
        <p:spPr bwMode="auto">
          <a:xfrm>
            <a:off x="3213100" y="404813"/>
            <a:ext cx="1362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反抗政府</a:t>
            </a:r>
          </a:p>
        </p:txBody>
      </p:sp>
      <p:sp>
        <p:nvSpPr>
          <p:cNvPr id="11270" name="原因"/>
          <p:cNvSpPr txBox="1">
            <a:spLocks noChangeArrowheads="1"/>
          </p:cNvSpPr>
          <p:nvPr/>
        </p:nvSpPr>
        <p:spPr bwMode="auto">
          <a:xfrm>
            <a:off x="6561138" y="1725613"/>
            <a:ext cx="727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239" name="會黨聚眾起事"/>
          <p:cNvSpPr txBox="1"/>
          <p:nvPr/>
        </p:nvSpPr>
        <p:spPr>
          <a:xfrm>
            <a:off x="4211638" y="1196975"/>
            <a:ext cx="1997075" cy="473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2500" spc="-275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會黨聚眾起事</a:t>
            </a:r>
          </a:p>
        </p:txBody>
      </p:sp>
      <p:sp>
        <p:nvSpPr>
          <p:cNvPr id="240" name="官吏貪汙不公"/>
          <p:cNvSpPr txBox="1"/>
          <p:nvPr/>
        </p:nvSpPr>
        <p:spPr>
          <a:xfrm>
            <a:off x="4211638" y="1722438"/>
            <a:ext cx="1997075" cy="473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2500" spc="-275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官吏貪汙不公</a:t>
            </a:r>
          </a:p>
        </p:txBody>
      </p:sp>
      <p:sp>
        <p:nvSpPr>
          <p:cNvPr id="241" name="官民利益衝突"/>
          <p:cNvSpPr txBox="1"/>
          <p:nvPr/>
        </p:nvSpPr>
        <p:spPr>
          <a:xfrm>
            <a:off x="4211638" y="2259013"/>
            <a:ext cx="1997075" cy="473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45718" tIns="45718" rIns="45718" bIns="45718" anchor="ctr">
            <a:spAutoFit/>
          </a:bodyPr>
          <a:lstStyle>
            <a:lvl1pPr algn="ctr">
              <a:defRPr sz="2500" spc="-275">
                <a:latin typeface="新細明體"/>
                <a:ea typeface="新細明體"/>
                <a:cs typeface="新細明體"/>
                <a:sym typeface="新細明體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kern="0"/>
              <a:t>官民利益衝突</a:t>
            </a:r>
          </a:p>
        </p:txBody>
      </p:sp>
      <p:sp>
        <p:nvSpPr>
          <p:cNvPr id="11274" name="事件"/>
          <p:cNvSpPr txBox="1">
            <a:spLocks noChangeArrowheads="1"/>
          </p:cNvSpPr>
          <p:nvPr/>
        </p:nvSpPr>
        <p:spPr bwMode="auto">
          <a:xfrm>
            <a:off x="6556375" y="3594100"/>
            <a:ext cx="738188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事件</a:t>
            </a:r>
          </a:p>
        </p:txBody>
      </p:sp>
      <p:sp>
        <p:nvSpPr>
          <p:cNvPr id="11275" name="朱一貴"/>
          <p:cNvSpPr txBox="1">
            <a:spLocks noChangeArrowheads="1"/>
          </p:cNvSpPr>
          <p:nvPr/>
        </p:nvSpPr>
        <p:spPr bwMode="auto">
          <a:xfrm>
            <a:off x="4967288" y="3111500"/>
            <a:ext cx="1055687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朱一貴</a:t>
            </a:r>
          </a:p>
        </p:txBody>
      </p:sp>
      <p:sp>
        <p:nvSpPr>
          <p:cNvPr id="11276" name="康熙末年"/>
          <p:cNvSpPr txBox="1">
            <a:spLocks noChangeArrowheads="1"/>
          </p:cNvSpPr>
          <p:nvPr/>
        </p:nvSpPr>
        <p:spPr bwMode="auto">
          <a:xfrm>
            <a:off x="3298825" y="3011488"/>
            <a:ext cx="1374775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康熙末年</a:t>
            </a:r>
          </a:p>
        </p:txBody>
      </p:sp>
      <p:sp>
        <p:nvSpPr>
          <p:cNvPr id="11277" name="林爽文"/>
          <p:cNvSpPr txBox="1">
            <a:spLocks noChangeArrowheads="1"/>
          </p:cNvSpPr>
          <p:nvPr/>
        </p:nvSpPr>
        <p:spPr bwMode="auto">
          <a:xfrm>
            <a:off x="4967288" y="3606800"/>
            <a:ext cx="1055687" cy="5476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林爽文</a:t>
            </a:r>
          </a:p>
        </p:txBody>
      </p:sp>
      <p:sp>
        <p:nvSpPr>
          <p:cNvPr id="11278" name="乾隆末年"/>
          <p:cNvSpPr txBox="1">
            <a:spLocks noChangeArrowheads="1"/>
          </p:cNvSpPr>
          <p:nvPr/>
        </p:nvSpPr>
        <p:spPr bwMode="auto">
          <a:xfrm>
            <a:off x="3282950" y="3609975"/>
            <a:ext cx="1362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乾隆末年</a:t>
            </a:r>
          </a:p>
        </p:txBody>
      </p:sp>
      <p:sp>
        <p:nvSpPr>
          <p:cNvPr id="11279" name="戴潮春"/>
          <p:cNvSpPr txBox="1">
            <a:spLocks noChangeArrowheads="1"/>
          </p:cNvSpPr>
          <p:nvPr/>
        </p:nvSpPr>
        <p:spPr bwMode="auto">
          <a:xfrm>
            <a:off x="4967288" y="4167188"/>
            <a:ext cx="1055687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戴潮春</a:t>
            </a:r>
          </a:p>
        </p:txBody>
      </p:sp>
      <p:sp>
        <p:nvSpPr>
          <p:cNvPr id="11280" name="同治年間"/>
          <p:cNvSpPr txBox="1">
            <a:spLocks noChangeArrowheads="1"/>
          </p:cNvSpPr>
          <p:nvPr/>
        </p:nvSpPr>
        <p:spPr bwMode="auto">
          <a:xfrm>
            <a:off x="3208338" y="4090988"/>
            <a:ext cx="1373187" cy="5476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同治年間</a:t>
            </a:r>
          </a:p>
        </p:txBody>
      </p:sp>
      <p:sp>
        <p:nvSpPr>
          <p:cNvPr id="11281" name="結果"/>
          <p:cNvSpPr txBox="1">
            <a:spLocks noChangeArrowheads="1"/>
          </p:cNvSpPr>
          <p:nvPr/>
        </p:nvSpPr>
        <p:spPr bwMode="auto">
          <a:xfrm>
            <a:off x="6561138" y="4868863"/>
            <a:ext cx="727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結果</a:t>
            </a:r>
          </a:p>
        </p:txBody>
      </p:sp>
      <p:sp>
        <p:nvSpPr>
          <p:cNvPr id="11282" name="失敗"/>
          <p:cNvSpPr txBox="1">
            <a:spLocks noChangeArrowheads="1"/>
          </p:cNvSpPr>
          <p:nvPr/>
        </p:nvSpPr>
        <p:spPr bwMode="auto">
          <a:xfrm>
            <a:off x="3213100" y="4868863"/>
            <a:ext cx="1362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族群不合</a:t>
            </a:r>
          </a:p>
        </p:txBody>
      </p:sp>
      <p:sp>
        <p:nvSpPr>
          <p:cNvPr id="11283" name="清軍平定"/>
          <p:cNvSpPr txBox="1">
            <a:spLocks noChangeArrowheads="1"/>
          </p:cNvSpPr>
          <p:nvPr/>
        </p:nvSpPr>
        <p:spPr bwMode="auto">
          <a:xfrm>
            <a:off x="4813300" y="5095875"/>
            <a:ext cx="1362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清廷鎮壓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3525838" y="5365750"/>
            <a:ext cx="727075" cy="473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9" rIns="45719">
            <a:spAutoFit/>
          </a:bodyPr>
          <a:lstStyle/>
          <a:p>
            <a:pPr hangingPunct="0"/>
            <a:r>
              <a:rPr kumimoji="0" lang="zh-TW" altLang="en-US" sz="2500">
                <a:latin typeface="新細明體" charset="-120"/>
                <a:ea typeface="新細明體" charset="-120"/>
                <a:sym typeface="新細明體" charset="-120"/>
              </a:rPr>
              <a:t>武力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9-02.jpg" descr="9-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-180975"/>
            <a:ext cx="4840287" cy="70389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2290" name="社會…"/>
          <p:cNvSpPr txBox="1">
            <a:spLocks noChangeArrowheads="1"/>
          </p:cNvSpPr>
          <p:nvPr/>
        </p:nvSpPr>
        <p:spPr bwMode="auto">
          <a:xfrm>
            <a:off x="5867400" y="1984375"/>
            <a:ext cx="904875" cy="5810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社會</a:t>
            </a:r>
            <a:endParaRPr kumimoji="0" lang="zh-TW" altLang="en-US" sz="1600" b="1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1600" b="1">
                <a:latin typeface="新細明體" charset="-120"/>
                <a:ea typeface="新細明體" charset="-120"/>
                <a:sym typeface="新細明體" charset="-120"/>
              </a:rPr>
              <a:t>風氣轉變</a:t>
            </a:r>
          </a:p>
        </p:txBody>
      </p:sp>
      <p:sp>
        <p:nvSpPr>
          <p:cNvPr id="12291" name="宗族組織"/>
          <p:cNvSpPr txBox="1">
            <a:spLocks noChangeArrowheads="1"/>
          </p:cNvSpPr>
          <p:nvPr/>
        </p:nvSpPr>
        <p:spPr bwMode="auto">
          <a:xfrm>
            <a:off x="4914900" y="1562100"/>
            <a:ext cx="814388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宗族組織</a:t>
            </a:r>
          </a:p>
        </p:txBody>
      </p:sp>
      <p:sp>
        <p:nvSpPr>
          <p:cNvPr id="12292" name="文教風氣"/>
          <p:cNvSpPr txBox="1">
            <a:spLocks noChangeArrowheads="1"/>
          </p:cNvSpPr>
          <p:nvPr/>
        </p:nvSpPr>
        <p:spPr bwMode="auto">
          <a:xfrm>
            <a:off x="4914900" y="2898775"/>
            <a:ext cx="814388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文教風氣</a:t>
            </a:r>
          </a:p>
        </p:txBody>
      </p:sp>
      <p:sp>
        <p:nvSpPr>
          <p:cNvPr id="12293" name="西方文化…"/>
          <p:cNvSpPr txBox="1">
            <a:spLocks noChangeArrowheads="1"/>
          </p:cNvSpPr>
          <p:nvPr/>
        </p:nvSpPr>
        <p:spPr bwMode="auto">
          <a:xfrm>
            <a:off x="4967288" y="4756150"/>
            <a:ext cx="865187" cy="600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西方文化</a:t>
            </a:r>
            <a:endParaRPr kumimoji="0" lang="zh-TW" altLang="en-US" sz="1400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再傳入</a:t>
            </a:r>
          </a:p>
        </p:txBody>
      </p:sp>
      <p:sp>
        <p:nvSpPr>
          <p:cNvPr id="12294" name="宗教信仰"/>
          <p:cNvSpPr txBox="1">
            <a:spLocks noChangeArrowheads="1"/>
          </p:cNvSpPr>
          <p:nvPr/>
        </p:nvSpPr>
        <p:spPr bwMode="auto">
          <a:xfrm>
            <a:off x="4914900" y="603250"/>
            <a:ext cx="814388" cy="3460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400">
                <a:latin typeface="新細明體" charset="-120"/>
                <a:ea typeface="新細明體" charset="-120"/>
                <a:sym typeface="新細明體" charset="-120"/>
              </a:rPr>
              <a:t>宗教信仰</a:t>
            </a:r>
          </a:p>
        </p:txBody>
      </p:sp>
      <p:sp>
        <p:nvSpPr>
          <p:cNvPr id="12295" name="共同信仰"/>
          <p:cNvSpPr txBox="1">
            <a:spLocks noChangeArrowheads="1"/>
          </p:cNvSpPr>
          <p:nvPr/>
        </p:nvSpPr>
        <p:spPr bwMode="auto">
          <a:xfrm>
            <a:off x="4252913" y="450850"/>
            <a:ext cx="7635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共同信仰</a:t>
            </a:r>
          </a:p>
        </p:txBody>
      </p:sp>
      <p:sp>
        <p:nvSpPr>
          <p:cNvPr id="12296" name="王爺"/>
          <p:cNvSpPr txBox="1">
            <a:spLocks noChangeArrowheads="1"/>
          </p:cNvSpPr>
          <p:nvPr/>
        </p:nvSpPr>
        <p:spPr bwMode="auto">
          <a:xfrm>
            <a:off x="3719513" y="444500"/>
            <a:ext cx="4349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王爺</a:t>
            </a:r>
          </a:p>
        </p:txBody>
      </p:sp>
      <p:sp>
        <p:nvSpPr>
          <p:cNvPr id="12297" name="媽祖"/>
          <p:cNvSpPr txBox="1">
            <a:spLocks noChangeArrowheads="1"/>
          </p:cNvSpPr>
          <p:nvPr/>
        </p:nvSpPr>
        <p:spPr bwMode="auto">
          <a:xfrm>
            <a:off x="3719513" y="115888"/>
            <a:ext cx="4349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媽祖</a:t>
            </a:r>
          </a:p>
        </p:txBody>
      </p:sp>
      <p:sp>
        <p:nvSpPr>
          <p:cNvPr id="12298" name="土地公"/>
          <p:cNvSpPr txBox="1">
            <a:spLocks noChangeArrowheads="1"/>
          </p:cNvSpPr>
          <p:nvPr/>
        </p:nvSpPr>
        <p:spPr bwMode="auto">
          <a:xfrm>
            <a:off x="3636963" y="695325"/>
            <a:ext cx="5984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土地公</a:t>
            </a:r>
          </a:p>
        </p:txBody>
      </p:sp>
      <p:sp>
        <p:nvSpPr>
          <p:cNvPr id="12299" name="原鄉神明"/>
          <p:cNvSpPr txBox="1">
            <a:spLocks noChangeArrowheads="1"/>
          </p:cNvSpPr>
          <p:nvPr/>
        </p:nvSpPr>
        <p:spPr bwMode="auto">
          <a:xfrm>
            <a:off x="4117975" y="927100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原鄉神明</a:t>
            </a:r>
          </a:p>
        </p:txBody>
      </p:sp>
      <p:sp>
        <p:nvSpPr>
          <p:cNvPr id="12300" name="唐山祖"/>
          <p:cNvSpPr txBox="1">
            <a:spLocks noChangeArrowheads="1"/>
          </p:cNvSpPr>
          <p:nvPr/>
        </p:nvSpPr>
        <p:spPr bwMode="auto">
          <a:xfrm>
            <a:off x="4271963" y="1403350"/>
            <a:ext cx="6000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唐山祖</a:t>
            </a:r>
          </a:p>
        </p:txBody>
      </p:sp>
      <p:sp>
        <p:nvSpPr>
          <p:cNvPr id="12301" name="同姓移民"/>
          <p:cNvSpPr txBox="1">
            <a:spLocks noChangeArrowheads="1"/>
          </p:cNvSpPr>
          <p:nvPr/>
        </p:nvSpPr>
        <p:spPr bwMode="auto">
          <a:xfrm>
            <a:off x="3513138" y="1328738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同姓移民</a:t>
            </a:r>
          </a:p>
        </p:txBody>
      </p:sp>
      <p:sp>
        <p:nvSpPr>
          <p:cNvPr id="12302" name="開臺祖"/>
          <p:cNvSpPr txBox="1">
            <a:spLocks noChangeArrowheads="1"/>
          </p:cNvSpPr>
          <p:nvPr/>
        </p:nvSpPr>
        <p:spPr bwMode="auto">
          <a:xfrm>
            <a:off x="4271963" y="1730375"/>
            <a:ext cx="6000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開臺祖</a:t>
            </a:r>
          </a:p>
        </p:txBody>
      </p:sp>
      <p:sp>
        <p:nvSpPr>
          <p:cNvPr id="12303" name="血緣關係"/>
          <p:cNvSpPr txBox="1">
            <a:spLocks noChangeArrowheads="1"/>
          </p:cNvSpPr>
          <p:nvPr/>
        </p:nvSpPr>
        <p:spPr bwMode="auto">
          <a:xfrm>
            <a:off x="3513138" y="1697038"/>
            <a:ext cx="7651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血緣關係</a:t>
            </a:r>
          </a:p>
        </p:txBody>
      </p:sp>
      <p:sp>
        <p:nvSpPr>
          <p:cNvPr id="12304" name="原因"/>
          <p:cNvSpPr txBox="1">
            <a:spLocks noChangeArrowheads="1"/>
          </p:cNvSpPr>
          <p:nvPr/>
        </p:nvSpPr>
        <p:spPr bwMode="auto">
          <a:xfrm>
            <a:off x="4418013" y="2547938"/>
            <a:ext cx="433387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原因</a:t>
            </a:r>
          </a:p>
        </p:txBody>
      </p:sp>
      <p:sp>
        <p:nvSpPr>
          <p:cNvPr id="12305" name="經濟生活穩定"/>
          <p:cNvSpPr txBox="1">
            <a:spLocks noChangeArrowheads="1"/>
          </p:cNvSpPr>
          <p:nvPr/>
        </p:nvSpPr>
        <p:spPr bwMode="auto">
          <a:xfrm>
            <a:off x="3311525" y="2190750"/>
            <a:ext cx="1093788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經濟生活穩定</a:t>
            </a:r>
          </a:p>
        </p:txBody>
      </p:sp>
      <p:sp>
        <p:nvSpPr>
          <p:cNvPr id="12306" name="教育機構大增"/>
          <p:cNvSpPr txBox="1">
            <a:spLocks noChangeArrowheads="1"/>
          </p:cNvSpPr>
          <p:nvPr/>
        </p:nvSpPr>
        <p:spPr bwMode="auto">
          <a:xfrm>
            <a:off x="3311525" y="2547938"/>
            <a:ext cx="1093788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教育機構大增</a:t>
            </a:r>
          </a:p>
        </p:txBody>
      </p:sp>
      <p:sp>
        <p:nvSpPr>
          <p:cNvPr id="12307" name="官方地方提倡"/>
          <p:cNvSpPr txBox="1">
            <a:spLocks noChangeArrowheads="1"/>
          </p:cNvSpPr>
          <p:nvPr/>
        </p:nvSpPr>
        <p:spPr bwMode="auto">
          <a:xfrm>
            <a:off x="3311525" y="2882900"/>
            <a:ext cx="10953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官方地方提倡</a:t>
            </a:r>
          </a:p>
        </p:txBody>
      </p:sp>
      <p:sp>
        <p:nvSpPr>
          <p:cNvPr id="12308" name="考試為官"/>
          <p:cNvSpPr txBox="1">
            <a:spLocks noChangeArrowheads="1"/>
          </p:cNvSpPr>
          <p:nvPr/>
        </p:nvSpPr>
        <p:spPr bwMode="auto">
          <a:xfrm>
            <a:off x="4022725" y="3268663"/>
            <a:ext cx="7651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考試得官</a:t>
            </a:r>
          </a:p>
        </p:txBody>
      </p:sp>
      <p:sp>
        <p:nvSpPr>
          <p:cNvPr id="12309" name="文風日盛"/>
          <p:cNvSpPr txBox="1">
            <a:spLocks noChangeArrowheads="1"/>
          </p:cNvSpPr>
          <p:nvPr/>
        </p:nvSpPr>
        <p:spPr bwMode="auto">
          <a:xfrm>
            <a:off x="3263900" y="3336925"/>
            <a:ext cx="811213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文風日盛 </a:t>
            </a:r>
          </a:p>
        </p:txBody>
      </p:sp>
      <p:sp>
        <p:nvSpPr>
          <p:cNvPr id="12310" name="西方傳教士"/>
          <p:cNvSpPr txBox="1">
            <a:spLocks noChangeArrowheads="1"/>
          </p:cNvSpPr>
          <p:nvPr/>
        </p:nvSpPr>
        <p:spPr bwMode="auto">
          <a:xfrm>
            <a:off x="3346450" y="3902075"/>
            <a:ext cx="928688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西方傳教士</a:t>
            </a:r>
          </a:p>
        </p:txBody>
      </p:sp>
      <p:sp>
        <p:nvSpPr>
          <p:cNvPr id="12311" name="醫療傳教"/>
          <p:cNvSpPr txBox="1">
            <a:spLocks noChangeArrowheads="1"/>
          </p:cNvSpPr>
          <p:nvPr/>
        </p:nvSpPr>
        <p:spPr bwMode="auto">
          <a:xfrm>
            <a:off x="2620963" y="3814763"/>
            <a:ext cx="7635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醫療傳教</a:t>
            </a:r>
          </a:p>
        </p:txBody>
      </p:sp>
      <p:sp>
        <p:nvSpPr>
          <p:cNvPr id="12312" name="馬偕"/>
          <p:cNvSpPr txBox="1">
            <a:spLocks noChangeArrowheads="1"/>
          </p:cNvSpPr>
          <p:nvPr/>
        </p:nvSpPr>
        <p:spPr bwMode="auto">
          <a:xfrm>
            <a:off x="4367213" y="4540250"/>
            <a:ext cx="4349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馬偕</a:t>
            </a:r>
          </a:p>
        </p:txBody>
      </p:sp>
      <p:sp>
        <p:nvSpPr>
          <p:cNvPr id="12313" name="淡水"/>
          <p:cNvSpPr txBox="1">
            <a:spLocks noChangeArrowheads="1"/>
          </p:cNvSpPr>
          <p:nvPr/>
        </p:nvSpPr>
        <p:spPr bwMode="auto">
          <a:xfrm>
            <a:off x="3594100" y="4362450"/>
            <a:ext cx="433388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淡水</a:t>
            </a:r>
          </a:p>
        </p:txBody>
      </p:sp>
      <p:sp>
        <p:nvSpPr>
          <p:cNvPr id="12314" name="拔牙治病"/>
          <p:cNvSpPr txBox="1">
            <a:spLocks noChangeArrowheads="1"/>
          </p:cNvSpPr>
          <p:nvPr/>
        </p:nvSpPr>
        <p:spPr bwMode="auto">
          <a:xfrm>
            <a:off x="2674938" y="4319588"/>
            <a:ext cx="763587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拔牙治病</a:t>
            </a:r>
          </a:p>
        </p:txBody>
      </p:sp>
      <p:sp>
        <p:nvSpPr>
          <p:cNvPr id="12315" name="牛津學堂"/>
          <p:cNvSpPr txBox="1">
            <a:spLocks noChangeArrowheads="1"/>
          </p:cNvSpPr>
          <p:nvPr/>
        </p:nvSpPr>
        <p:spPr bwMode="auto">
          <a:xfrm>
            <a:off x="3438525" y="4762500"/>
            <a:ext cx="765175" cy="31908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牛津學堂</a:t>
            </a:r>
          </a:p>
        </p:txBody>
      </p:sp>
      <p:sp>
        <p:nvSpPr>
          <p:cNvPr id="12316" name="第一間…"/>
          <p:cNvSpPr txBox="1">
            <a:spLocks noChangeArrowheads="1"/>
          </p:cNvSpPr>
          <p:nvPr/>
        </p:nvSpPr>
        <p:spPr bwMode="auto">
          <a:xfrm>
            <a:off x="2674938" y="4629150"/>
            <a:ext cx="765175" cy="5492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第一間</a:t>
            </a:r>
            <a:endParaRPr kumimoji="0" lang="zh-TW" altLang="en-US" sz="1300">
              <a:cs typeface="Arial" charset="0"/>
              <a:sym typeface="Arial" charset="0"/>
            </a:endParaRPr>
          </a:p>
          <a:p>
            <a:pPr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西式學堂</a:t>
            </a:r>
          </a:p>
        </p:txBody>
      </p:sp>
      <p:sp>
        <p:nvSpPr>
          <p:cNvPr id="12317" name="馬雅各"/>
          <p:cNvSpPr txBox="1">
            <a:spLocks noChangeArrowheads="1"/>
          </p:cNvSpPr>
          <p:nvPr/>
        </p:nvSpPr>
        <p:spPr bwMode="auto">
          <a:xfrm>
            <a:off x="4284663" y="5424488"/>
            <a:ext cx="600075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馬雅各</a:t>
            </a:r>
          </a:p>
        </p:txBody>
      </p:sp>
      <p:sp>
        <p:nvSpPr>
          <p:cNvPr id="12318" name="臺南、高雄"/>
          <p:cNvSpPr txBox="1">
            <a:spLocks noChangeArrowheads="1"/>
          </p:cNvSpPr>
          <p:nvPr/>
        </p:nvSpPr>
        <p:spPr bwMode="auto">
          <a:xfrm>
            <a:off x="3276600" y="5243513"/>
            <a:ext cx="917575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臺南、高雄</a:t>
            </a:r>
          </a:p>
        </p:txBody>
      </p:sp>
      <p:sp>
        <p:nvSpPr>
          <p:cNvPr id="12319" name="治眼病"/>
          <p:cNvSpPr txBox="1">
            <a:spLocks noChangeArrowheads="1"/>
          </p:cNvSpPr>
          <p:nvPr/>
        </p:nvSpPr>
        <p:spPr bwMode="auto">
          <a:xfrm>
            <a:off x="2690813" y="5187950"/>
            <a:ext cx="5984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治眼病</a:t>
            </a:r>
          </a:p>
        </p:txBody>
      </p:sp>
      <p:sp>
        <p:nvSpPr>
          <p:cNvPr id="12320" name="新樓醫院前身"/>
          <p:cNvSpPr txBox="1">
            <a:spLocks noChangeArrowheads="1"/>
          </p:cNvSpPr>
          <p:nvPr/>
        </p:nvSpPr>
        <p:spPr bwMode="auto">
          <a:xfrm>
            <a:off x="3186113" y="5580063"/>
            <a:ext cx="10937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新樓醫院前身</a:t>
            </a:r>
          </a:p>
        </p:txBody>
      </p:sp>
      <p:sp>
        <p:nvSpPr>
          <p:cNvPr id="12321" name="影響"/>
          <p:cNvSpPr txBox="1">
            <a:spLocks noChangeArrowheads="1"/>
          </p:cNvSpPr>
          <p:nvPr/>
        </p:nvSpPr>
        <p:spPr bwMode="auto">
          <a:xfrm>
            <a:off x="4367213" y="6146800"/>
            <a:ext cx="434975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影響</a:t>
            </a:r>
          </a:p>
        </p:txBody>
      </p:sp>
      <p:sp>
        <p:nvSpPr>
          <p:cNvPr id="12322" name="西方醫學知識"/>
          <p:cNvSpPr txBox="1">
            <a:spLocks noChangeArrowheads="1"/>
          </p:cNvSpPr>
          <p:nvPr/>
        </p:nvSpPr>
        <p:spPr bwMode="auto">
          <a:xfrm>
            <a:off x="3195638" y="5980113"/>
            <a:ext cx="1093787" cy="320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西方醫學知識</a:t>
            </a:r>
          </a:p>
        </p:txBody>
      </p:sp>
      <p:sp>
        <p:nvSpPr>
          <p:cNvPr id="12323" name="新式教育"/>
          <p:cNvSpPr txBox="1">
            <a:spLocks noChangeArrowheads="1"/>
          </p:cNvSpPr>
          <p:nvPr/>
        </p:nvSpPr>
        <p:spPr bwMode="auto">
          <a:xfrm>
            <a:off x="3348038" y="6323013"/>
            <a:ext cx="795337" cy="2905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新式教育 </a:t>
            </a:r>
          </a:p>
        </p:txBody>
      </p:sp>
      <p:sp>
        <p:nvSpPr>
          <p:cNvPr id="12324" name="開港通商"/>
          <p:cNvSpPr txBox="1">
            <a:spLocks noChangeArrowheads="1"/>
          </p:cNvSpPr>
          <p:nvPr/>
        </p:nvSpPr>
        <p:spPr bwMode="auto">
          <a:xfrm>
            <a:off x="4252913" y="3944938"/>
            <a:ext cx="763587" cy="3190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8" rIns="45718" bIns="45718" anchor="ctr">
            <a:spAutoFit/>
          </a:bodyPr>
          <a:lstStyle/>
          <a:p>
            <a:pPr algn="ctr" hangingPunct="0"/>
            <a:r>
              <a:rPr kumimoji="0" lang="zh-TW" altLang="en-US" sz="1300">
                <a:latin typeface="新細明體" charset="-120"/>
                <a:ea typeface="新細明體" charset="-120"/>
                <a:sym typeface="新細明體" charset="-120"/>
              </a:rPr>
              <a:t>開港通商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預設簡報設計">
  <a:themeElements>
    <a:clrScheme name="預設簡報設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預設簡報設計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預設簡報設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1088</Words>
  <PresentationFormat>如螢幕大小 (4:3)</PresentationFormat>
  <Paragraphs>306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新細明體</vt:lpstr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cp:lastModifiedBy>user</cp:lastModifiedBy>
  <cp:revision>4</cp:revision>
  <dcterms:modified xsi:type="dcterms:W3CDTF">2019-07-05T03:40:59Z</dcterms:modified>
</cp:coreProperties>
</file>