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Lst>
  <p:notesMasterIdLst>
    <p:notesMasterId r:id="rId48"/>
  </p:notesMasterIdLst>
  <p:handoutMasterIdLst>
    <p:handoutMasterId r:id="rId49"/>
  </p:handoutMasterIdLst>
  <p:sldIdLst>
    <p:sldId id="423" r:id="rId5"/>
    <p:sldId id="428" r:id="rId6"/>
    <p:sldId id="494" r:id="rId7"/>
    <p:sldId id="429" r:id="rId8"/>
    <p:sldId id="521" r:id="rId9"/>
    <p:sldId id="430" r:id="rId10"/>
    <p:sldId id="431" r:id="rId11"/>
    <p:sldId id="527" r:id="rId12"/>
    <p:sldId id="510" r:id="rId13"/>
    <p:sldId id="511" r:id="rId14"/>
    <p:sldId id="438" r:id="rId15"/>
    <p:sldId id="528" r:id="rId16"/>
    <p:sldId id="443" r:id="rId17"/>
    <p:sldId id="529" r:id="rId18"/>
    <p:sldId id="458" r:id="rId19"/>
    <p:sldId id="459" r:id="rId20"/>
    <p:sldId id="462" r:id="rId21"/>
    <p:sldId id="464" r:id="rId22"/>
    <p:sldId id="468" r:id="rId23"/>
    <p:sldId id="469" r:id="rId24"/>
    <p:sldId id="513" r:id="rId25"/>
    <p:sldId id="471" r:id="rId26"/>
    <p:sldId id="480" r:id="rId27"/>
    <p:sldId id="522" r:id="rId28"/>
    <p:sldId id="523" r:id="rId29"/>
    <p:sldId id="474" r:id="rId30"/>
    <p:sldId id="475" r:id="rId31"/>
    <p:sldId id="479" r:id="rId32"/>
    <p:sldId id="478" r:id="rId33"/>
    <p:sldId id="499" r:id="rId34"/>
    <p:sldId id="482" r:id="rId35"/>
    <p:sldId id="530" r:id="rId36"/>
    <p:sldId id="484" r:id="rId37"/>
    <p:sldId id="485" r:id="rId38"/>
    <p:sldId id="518" r:id="rId39"/>
    <p:sldId id="532" r:id="rId40"/>
    <p:sldId id="515" r:id="rId41"/>
    <p:sldId id="501" r:id="rId42"/>
    <p:sldId id="503" r:id="rId43"/>
    <p:sldId id="524" r:id="rId44"/>
    <p:sldId id="491" r:id="rId45"/>
    <p:sldId id="492" r:id="rId46"/>
    <p:sldId id="525" r:id="rId47"/>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B1510A73-9B7C-44B7-B489-88445746B3B9}">
          <p14:sldIdLst>
            <p14:sldId id="423"/>
            <p14:sldId id="428"/>
            <p14:sldId id="494"/>
            <p14:sldId id="429"/>
            <p14:sldId id="521"/>
            <p14:sldId id="430"/>
            <p14:sldId id="431"/>
            <p14:sldId id="527"/>
            <p14:sldId id="510"/>
            <p14:sldId id="511"/>
            <p14:sldId id="438"/>
            <p14:sldId id="528"/>
            <p14:sldId id="443"/>
            <p14:sldId id="529"/>
            <p14:sldId id="458"/>
            <p14:sldId id="459"/>
            <p14:sldId id="462"/>
            <p14:sldId id="464"/>
            <p14:sldId id="468"/>
            <p14:sldId id="469"/>
            <p14:sldId id="513"/>
            <p14:sldId id="471"/>
            <p14:sldId id="480"/>
            <p14:sldId id="522"/>
            <p14:sldId id="523"/>
            <p14:sldId id="474"/>
            <p14:sldId id="475"/>
            <p14:sldId id="479"/>
            <p14:sldId id="478"/>
            <p14:sldId id="499"/>
            <p14:sldId id="482"/>
            <p14:sldId id="530"/>
            <p14:sldId id="484"/>
            <p14:sldId id="485"/>
            <p14:sldId id="518"/>
            <p14:sldId id="532"/>
            <p14:sldId id="515"/>
            <p14:sldId id="501"/>
            <p14:sldId id="503"/>
            <p14:sldId id="524"/>
            <p14:sldId id="491"/>
            <p14:sldId id="492"/>
            <p14:sldId id="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265"/>
    <a:srgbClr val="E6B239"/>
    <a:srgbClr val="8AC063"/>
    <a:srgbClr val="E88281"/>
    <a:srgbClr val="E3E6E4"/>
    <a:srgbClr val="E14627"/>
    <a:srgbClr val="FDB700"/>
    <a:srgbClr val="29799C"/>
    <a:srgbClr val="E04526"/>
    <a:srgbClr val="379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872" autoAdjust="0"/>
  </p:normalViewPr>
  <p:slideViewPr>
    <p:cSldViewPr>
      <p:cViewPr varScale="1">
        <p:scale>
          <a:sx n="83" d="100"/>
          <a:sy n="83" d="100"/>
        </p:scale>
        <p:origin x="1406" y="67"/>
      </p:cViewPr>
      <p:guideLst>
        <p:guide orient="horz" pos="2160"/>
        <p:guide pos="2880"/>
      </p:guideLst>
    </p:cSldViewPr>
  </p:slideViewPr>
  <p:notesTextViewPr>
    <p:cViewPr>
      <p:scale>
        <a:sx n="3" d="2"/>
        <a:sy n="3" d="2"/>
      </p:scale>
      <p:origin x="0" y="0"/>
    </p:cViewPr>
  </p:notesTextViewPr>
  <p:notesViewPr>
    <p:cSldViewPr>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A61EBEAA-8929-4C46-8D3F-AEE8705FE1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BFDA0C5E-E863-4DFF-B96D-C76875C69E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4734C-0F0D-4E88-9F70-D0CEEE60B393}" type="datetimeFigureOut">
              <a:rPr lang="zh-TW" altLang="en-US" smtClean="0"/>
              <a:pPr/>
              <a:t>2023/8/11</a:t>
            </a:fld>
            <a:endParaRPr lang="zh-TW" altLang="en-US"/>
          </a:p>
        </p:txBody>
      </p:sp>
      <p:sp>
        <p:nvSpPr>
          <p:cNvPr id="4" name="頁尾版面配置區 3">
            <a:extLst>
              <a:ext uri="{FF2B5EF4-FFF2-40B4-BE49-F238E27FC236}">
                <a16:creationId xmlns:a16="http://schemas.microsoft.com/office/drawing/2014/main" id="{ED888046-4231-493A-A697-93D9FF5DFE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873E5FD-0E4C-4817-8358-49DE018B2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9234FF-D3DC-4B67-9680-24E171F4523E}" type="slidenum">
              <a:rPr lang="zh-TW" altLang="en-US" smtClean="0"/>
              <a:pPr/>
              <a:t>‹#›</a:t>
            </a:fld>
            <a:endParaRPr lang="zh-TW" altLang="en-US"/>
          </a:p>
        </p:txBody>
      </p:sp>
    </p:spTree>
    <p:extLst>
      <p:ext uri="{BB962C8B-B14F-4D97-AF65-F5344CB8AC3E}">
        <p14:creationId xmlns:p14="http://schemas.microsoft.com/office/powerpoint/2010/main" val="48519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1F7DCB-E92B-49F8-A5BC-AF17AF452C1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4099" name="Rectangle 3">
            <a:extLst>
              <a:ext uri="{FF2B5EF4-FFF2-40B4-BE49-F238E27FC236}">
                <a16:creationId xmlns:a16="http://schemas.microsoft.com/office/drawing/2014/main" id="{5A0836FD-4B9E-49F5-9E52-7A535534941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TW"/>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CFC36B3-5FE7-47A6-A4B6-766370EA79A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a:extLst>
              <a:ext uri="{FF2B5EF4-FFF2-40B4-BE49-F238E27FC236}">
                <a16:creationId xmlns:a16="http://schemas.microsoft.com/office/drawing/2014/main" id="{ADB5F817-F931-4142-964A-937E7114674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4103" name="Rectangle 7">
            <a:extLst>
              <a:ext uri="{FF2B5EF4-FFF2-40B4-BE49-F238E27FC236}">
                <a16:creationId xmlns:a16="http://schemas.microsoft.com/office/drawing/2014/main" id="{0BC03639-4659-4300-9B5C-0D4A67B87C7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3F597E7-C32B-4AFF-BE1D-1635751D38C4}" type="slidenum">
              <a:rPr lang="en-US" altLang="zh-TW"/>
              <a:pPr/>
              <a:t>‹#›</a:t>
            </a:fld>
            <a:endParaRPr lang="en-US" altLang="zh-TW"/>
          </a:p>
        </p:txBody>
      </p:sp>
    </p:spTree>
    <p:extLst>
      <p:ext uri="{BB962C8B-B14F-4D97-AF65-F5344CB8AC3E}">
        <p14:creationId xmlns:p14="http://schemas.microsoft.com/office/powerpoint/2010/main" val="407207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2D15A1-F1E6-4404-8240-95D0CF81AABA}"/>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E617894-6668-45E0-839C-3E951DBC85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156401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A40C56-91CF-4988-BF0E-20E74FFD881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D6C0BBC-44F4-493F-B90B-F15F360D0405}"/>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6386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8F69356-3F46-4B4E-8958-1132A73E551E}"/>
              </a:ext>
            </a:extLst>
          </p:cNvPr>
          <p:cNvSpPr>
            <a:spLocks noGrp="1"/>
          </p:cNvSpPr>
          <p:nvPr>
            <p:ph type="title" orient="vert"/>
          </p:nvPr>
        </p:nvSpPr>
        <p:spPr>
          <a:xfrm>
            <a:off x="6423025" y="188913"/>
            <a:ext cx="2057400" cy="5318125"/>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72F4786-8FE1-445E-A9BD-7474F23EF116}"/>
              </a:ext>
            </a:extLst>
          </p:cNvPr>
          <p:cNvSpPr>
            <a:spLocks noGrp="1"/>
          </p:cNvSpPr>
          <p:nvPr>
            <p:ph type="body" orient="vert" idx="1"/>
          </p:nvPr>
        </p:nvSpPr>
        <p:spPr>
          <a:xfrm>
            <a:off x="250825" y="188913"/>
            <a:ext cx="6019800" cy="5318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3194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F4ABBD-FC28-4D94-90B9-00B7BDAB2857}"/>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782F51C-ADCE-4D8D-B0DD-0938F420F3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113608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DFB8C0-B354-421E-A32E-7BD407EC624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ADA4A8A-7756-4B52-83F3-043190815D9E}"/>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3722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795A51-2932-412A-A689-90163DAA761D}"/>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6D629A5-D59F-498F-8372-8F88F7C12B5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Tree>
    <p:extLst>
      <p:ext uri="{BB962C8B-B14F-4D97-AF65-F5344CB8AC3E}">
        <p14:creationId xmlns:p14="http://schemas.microsoft.com/office/powerpoint/2010/main" val="392719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78B1CA-0C88-4435-9256-EDCC859BF86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9211959-5889-40DF-B392-A3D2935CC12B}"/>
              </a:ext>
            </a:extLst>
          </p:cNvPr>
          <p:cNvSpPr>
            <a:spLocks noGrp="1"/>
          </p:cNvSpPr>
          <p:nvPr>
            <p:ph sz="half" idx="1"/>
          </p:nvPr>
        </p:nvSpPr>
        <p:spPr>
          <a:xfrm>
            <a:off x="250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DFE700E-A5E2-450C-9C54-703C835722D7}"/>
              </a:ext>
            </a:extLst>
          </p:cNvPr>
          <p:cNvSpPr>
            <a:spLocks noGrp="1"/>
          </p:cNvSpPr>
          <p:nvPr>
            <p:ph sz="half" idx="2"/>
          </p:nvPr>
        </p:nvSpPr>
        <p:spPr>
          <a:xfrm>
            <a:off x="4441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08865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38ACB6-2D8A-4F14-AE0C-28908367D28D}"/>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57E3EB8-6594-4C5D-897C-A423FBEA7C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FB646715-B438-4258-92A1-C1F4FC3D3EAE}"/>
              </a:ext>
            </a:extLst>
          </p:cNvPr>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A078008-583E-45D1-AF77-38EFAC6D834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DC0ADAD5-A989-4E7E-9373-7FE6DB132FEA}"/>
              </a:ext>
            </a:extLst>
          </p:cNvPr>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34701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485F94-AB3C-4873-B467-2F4CDBC0CC35}"/>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74188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8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312F50-9188-4E1A-9EC4-F2995DB65A30}"/>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82ECB13-ACF0-4442-B571-C8A69947CFC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94DDB54-D67A-40A7-96E3-4A6B90BB83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388149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7DBE77-9A2C-4E46-94F3-4BD628CC058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E62FCBD-E812-40F8-92E5-383FD9469C37}"/>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83202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75030E-34BC-4FD6-9552-F814AE47712D}"/>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B8AF9AF-5FA9-493C-ACFD-FC8357C81A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a:extLst>
              <a:ext uri="{FF2B5EF4-FFF2-40B4-BE49-F238E27FC236}">
                <a16:creationId xmlns:a16="http://schemas.microsoft.com/office/drawing/2014/main" id="{4E6C20A8-4BAB-4584-BE1B-04854518D7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3650920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2DD65D-E203-4B17-A627-16A2F21E6C2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E239D23-71F9-4823-A89F-8DDE74465C30}"/>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30025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9E6350B-7461-4E3C-B161-1ABC74A48125}"/>
              </a:ext>
            </a:extLst>
          </p:cNvPr>
          <p:cNvSpPr>
            <a:spLocks noGrp="1"/>
          </p:cNvSpPr>
          <p:nvPr>
            <p:ph type="title" orient="vert"/>
          </p:nvPr>
        </p:nvSpPr>
        <p:spPr>
          <a:xfrm>
            <a:off x="6423025" y="188913"/>
            <a:ext cx="2057400" cy="5318125"/>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87409BF-80DC-4FD2-BFF7-159AF8CD5AD8}"/>
              </a:ext>
            </a:extLst>
          </p:cNvPr>
          <p:cNvSpPr>
            <a:spLocks noGrp="1"/>
          </p:cNvSpPr>
          <p:nvPr>
            <p:ph type="body" orient="vert" idx="1"/>
          </p:nvPr>
        </p:nvSpPr>
        <p:spPr>
          <a:xfrm>
            <a:off x="250825" y="188913"/>
            <a:ext cx="6019800" cy="5318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6787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ADC148-7ADF-452A-8CF7-442B88F7BCC1}"/>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92E2974-9DC6-4B3B-BF68-C736F1D7FD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2704829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D5AE54-5F4F-4640-8B27-6D211C76312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D5CABCA-3417-424F-8490-D2F3FAC2732D}"/>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73524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15B75B-B1CE-4DC9-AFB2-6A31B93CB1F8}"/>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7DD4C72-8AB1-4092-8413-AC440FB6865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Tree>
    <p:extLst>
      <p:ext uri="{BB962C8B-B14F-4D97-AF65-F5344CB8AC3E}">
        <p14:creationId xmlns:p14="http://schemas.microsoft.com/office/powerpoint/2010/main" val="986185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F016FE-6D9E-489A-B857-30497C23A02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F5D3FB8-F342-4793-AB16-10274E8D9926}"/>
              </a:ext>
            </a:extLst>
          </p:cNvPr>
          <p:cNvSpPr>
            <a:spLocks noGrp="1"/>
          </p:cNvSpPr>
          <p:nvPr>
            <p:ph sz="half" idx="1"/>
          </p:nvPr>
        </p:nvSpPr>
        <p:spPr>
          <a:xfrm>
            <a:off x="250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40AFE95-5AEA-4619-80B6-834AB63B886D}"/>
              </a:ext>
            </a:extLst>
          </p:cNvPr>
          <p:cNvSpPr>
            <a:spLocks noGrp="1"/>
          </p:cNvSpPr>
          <p:nvPr>
            <p:ph sz="half" idx="2"/>
          </p:nvPr>
        </p:nvSpPr>
        <p:spPr>
          <a:xfrm>
            <a:off x="4441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1684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673E4A-87CC-424D-950E-6441ED07C02B}"/>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5B12CFD-EAE1-4F57-9FA6-F9E8428081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4B8022BA-38F9-42B1-B3DB-326130CF8D7F}"/>
              </a:ext>
            </a:extLst>
          </p:cNvPr>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41E3B3A-D9F3-41CE-A624-F06D439766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98263540-DF84-444B-8978-56E36725ACC3}"/>
              </a:ext>
            </a:extLst>
          </p:cNvPr>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22522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F20B54-252B-4B54-9402-8C088051DB24}"/>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29138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30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CCFE6C-F0D2-483D-BA35-F3A53F6946C0}"/>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BDBD1C9-413C-433D-85A2-AE308585CBA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Tree>
    <p:extLst>
      <p:ext uri="{BB962C8B-B14F-4D97-AF65-F5344CB8AC3E}">
        <p14:creationId xmlns:p14="http://schemas.microsoft.com/office/powerpoint/2010/main" val="186492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7E7932-1A7B-457E-AEB4-D2CC53AF983E}"/>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029A297-258E-4BE8-BD33-44A5ADEE2F9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B285C08-6B3A-4017-B0FC-2CEAE65750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2462061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664C22-B2D1-4629-B1A7-220463274EEF}"/>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27AAFF7-A656-4B82-9D1E-BED1B58CDF8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a:extLst>
              <a:ext uri="{FF2B5EF4-FFF2-40B4-BE49-F238E27FC236}">
                <a16:creationId xmlns:a16="http://schemas.microsoft.com/office/drawing/2014/main" id="{E525D68D-8562-45F0-9E4A-71D264BB55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4010692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98E695-BFA9-4E41-B027-B87D1A6AC09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BB103DD-CE3B-4D3E-82CA-7D0A2E107D08}"/>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92131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F5F66D0-6462-4467-8B43-516165FD2CD4}"/>
              </a:ext>
            </a:extLst>
          </p:cNvPr>
          <p:cNvSpPr>
            <a:spLocks noGrp="1"/>
          </p:cNvSpPr>
          <p:nvPr>
            <p:ph type="title" orient="vert"/>
          </p:nvPr>
        </p:nvSpPr>
        <p:spPr>
          <a:xfrm>
            <a:off x="6423025" y="188913"/>
            <a:ext cx="2057400" cy="5318125"/>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A29D921-DEF3-467B-AF26-19029EC8546A}"/>
              </a:ext>
            </a:extLst>
          </p:cNvPr>
          <p:cNvSpPr>
            <a:spLocks noGrp="1"/>
          </p:cNvSpPr>
          <p:nvPr>
            <p:ph type="body" orient="vert" idx="1"/>
          </p:nvPr>
        </p:nvSpPr>
        <p:spPr>
          <a:xfrm>
            <a:off x="250825" y="188913"/>
            <a:ext cx="6019800" cy="5318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67187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CE9B86-3C02-43A7-8AAF-4321EE375C4F}"/>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8E599717-4F18-4EC6-99AA-72F028B616C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217103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CEB62A-7042-4A7C-8268-9B39D7571C1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7303203-2C7E-4CAE-9E62-5EE71C3B15AA}"/>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95230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BECDF3-F30B-4386-82CF-3AE24422B770}"/>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A4A1AFD-1633-4A49-906E-58C3BEC2EF3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Tree>
    <p:extLst>
      <p:ext uri="{BB962C8B-B14F-4D97-AF65-F5344CB8AC3E}">
        <p14:creationId xmlns:p14="http://schemas.microsoft.com/office/powerpoint/2010/main" val="271059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A06F43-F114-47FF-9E74-9B63141380F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4879744-421D-4F8F-83D0-F7EAE90C972C}"/>
              </a:ext>
            </a:extLst>
          </p:cNvPr>
          <p:cNvSpPr>
            <a:spLocks noGrp="1"/>
          </p:cNvSpPr>
          <p:nvPr>
            <p:ph sz="half" idx="1"/>
          </p:nvPr>
        </p:nvSpPr>
        <p:spPr>
          <a:xfrm>
            <a:off x="250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C71CDF6-12F3-4775-8FE8-74CD3A3E2085}"/>
              </a:ext>
            </a:extLst>
          </p:cNvPr>
          <p:cNvSpPr>
            <a:spLocks noGrp="1"/>
          </p:cNvSpPr>
          <p:nvPr>
            <p:ph sz="half" idx="2"/>
          </p:nvPr>
        </p:nvSpPr>
        <p:spPr>
          <a:xfrm>
            <a:off x="4441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733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FF2552-354F-4C26-890D-0C6251D14C2E}"/>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E09F605-3078-4541-BC34-0904C0144BD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97375A66-2CA6-4F45-A26A-6F604179465C}"/>
              </a:ext>
            </a:extLst>
          </p:cNvPr>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B05DF1B-3186-4542-82D9-0F1007507F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6847FD51-28C1-4B17-870F-A48FDC4DC446}"/>
              </a:ext>
            </a:extLst>
          </p:cNvPr>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2458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4FBF18-B5CA-4BDE-BF37-B2418C888D1E}"/>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37772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5C1E24-D2C1-4DFD-B352-3B09EE318B1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10E2CD6-5C96-4F34-B742-4116F43990FA}"/>
              </a:ext>
            </a:extLst>
          </p:cNvPr>
          <p:cNvSpPr>
            <a:spLocks noGrp="1"/>
          </p:cNvSpPr>
          <p:nvPr>
            <p:ph sz="half" idx="1"/>
          </p:nvPr>
        </p:nvSpPr>
        <p:spPr>
          <a:xfrm>
            <a:off x="250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A5B1F45-1D30-4B67-A6F9-4B395B774763}"/>
              </a:ext>
            </a:extLst>
          </p:cNvPr>
          <p:cNvSpPr>
            <a:spLocks noGrp="1"/>
          </p:cNvSpPr>
          <p:nvPr>
            <p:ph sz="half" idx="2"/>
          </p:nvPr>
        </p:nvSpPr>
        <p:spPr>
          <a:xfrm>
            <a:off x="4441825" y="981075"/>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98479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121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77B105-C16A-467D-9CD4-C5430F0CA764}"/>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9A47076-BB4B-4753-8328-2E2722AFA5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CC34A3B-661F-4416-BD6C-9DC5DD31B4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3368093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264D7E-EF36-4E6A-885F-F1554CA61534}"/>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61A450B-4851-48F1-AF20-D3F3A34D21F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a:extLst>
              <a:ext uri="{FF2B5EF4-FFF2-40B4-BE49-F238E27FC236}">
                <a16:creationId xmlns:a16="http://schemas.microsoft.com/office/drawing/2014/main" id="{28EDCBEC-AB86-4331-AF62-DF8AAA8BD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3731044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383004-A8D4-4D43-987C-F3FC3D406B2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46FBD0B-FD56-431B-A349-FED11CA2021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6527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157CF93-9962-4E7F-85EF-9E473DB6CECB}"/>
              </a:ext>
            </a:extLst>
          </p:cNvPr>
          <p:cNvSpPr>
            <a:spLocks noGrp="1"/>
          </p:cNvSpPr>
          <p:nvPr>
            <p:ph type="title" orient="vert"/>
          </p:nvPr>
        </p:nvSpPr>
        <p:spPr>
          <a:xfrm>
            <a:off x="6423025" y="188913"/>
            <a:ext cx="2057400" cy="5318125"/>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9EAAAE9-2221-42F5-BD59-EB0713B05604}"/>
              </a:ext>
            </a:extLst>
          </p:cNvPr>
          <p:cNvSpPr>
            <a:spLocks noGrp="1"/>
          </p:cNvSpPr>
          <p:nvPr>
            <p:ph type="body" orient="vert" idx="1"/>
          </p:nvPr>
        </p:nvSpPr>
        <p:spPr>
          <a:xfrm>
            <a:off x="250825" y="188913"/>
            <a:ext cx="6019800" cy="5318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731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9128E9-FB75-4AC8-8F54-23F3B3B6CE43}"/>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BD6F2CB-2C88-49E3-B673-78B83889886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168FA1FF-49D3-462D-B63A-3D00CF155C8E}"/>
              </a:ext>
            </a:extLst>
          </p:cNvPr>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AD2623A-03A5-46F0-AE88-5DBEB05DBD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AA8E55AF-E957-4DA0-B945-AC2DBD301BC0}"/>
              </a:ext>
            </a:extLst>
          </p:cNvPr>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59434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41AFE3-BA1F-4197-8718-7DD27954DB34}"/>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92935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24F0AE-DF85-4F48-932D-39711195C60A}"/>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F170236-011D-4335-B21F-8E5F6BAD6BC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01A75B7-91E3-43D9-AC8E-9868B86D734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13850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2C3098-0040-401A-B1BE-4E0C35C219D4}"/>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0663D3-7579-4FDA-8CBC-11223C8C3C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a:extLst>
              <a:ext uri="{FF2B5EF4-FFF2-40B4-BE49-F238E27FC236}">
                <a16:creationId xmlns:a16="http://schemas.microsoft.com/office/drawing/2014/main" id="{CAA91FA3-6CD7-4CB5-A228-05790E5ABE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extLst>
      <p:ext uri="{BB962C8B-B14F-4D97-AF65-F5344CB8AC3E}">
        <p14:creationId xmlns:p14="http://schemas.microsoft.com/office/powerpoint/2010/main" val="290608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6342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小節名稱</a:t>
            </a:r>
          </a:p>
        </p:txBody>
      </p:sp>
      <p:sp>
        <p:nvSpPr>
          <p:cNvPr id="1027" name="Rectangle 3"/>
          <p:cNvSpPr>
            <a:spLocks noGrp="1" noChangeArrowheads="1"/>
          </p:cNvSpPr>
          <p:nvPr>
            <p:ph type="body" idx="1"/>
          </p:nvPr>
        </p:nvSpPr>
        <p:spPr bwMode="auto">
          <a:xfrm>
            <a:off x="250825" y="9810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pic>
        <p:nvPicPr>
          <p:cNvPr id="1029" name="Picture 8">
            <a:hlinkClick r:id="" action="ppaction://hlinkshowjump?jump=previousslide" tooltip="上一頁"/>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4750" b="1"/>
          <a:stretch/>
        </p:blipFill>
        <p:spPr bwMode="auto">
          <a:xfrm>
            <a:off x="7797120" y="6212386"/>
            <a:ext cx="648000" cy="62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a:hlinkClick r:id="" action="ppaction://hlinkshowjump?jump=nextslide" tooltip="下一頁"/>
          </p:cNvPr>
          <p:cNvPicPr>
            <a:picLocks noChangeArrowheads="1"/>
          </p:cNvPicPr>
          <p:nvPr userDrawn="1"/>
        </p:nvPicPr>
        <p:blipFill rotWithShape="1">
          <a:blip r:embed="rId14">
            <a:extLst>
              <a:ext uri="{28A0092B-C50C-407E-A947-70E740481C1C}">
                <a14:useLocalDpi xmlns:a14="http://schemas.microsoft.com/office/drawing/2010/main" val="0"/>
              </a:ext>
            </a:extLst>
          </a:blip>
          <a:srcRect r="2064" b="5879"/>
          <a:stretch/>
        </p:blipFill>
        <p:spPr bwMode="auto">
          <a:xfrm>
            <a:off x="7108015" y="6212387"/>
            <a:ext cx="647999" cy="62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a:hlinkClick r:id="rId15"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8486225" y="6212386"/>
            <a:ext cx="647999" cy="62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8BAA3D0D-1757-4757-B2B4-C991ECDA3908}"/>
              </a:ext>
            </a:extLst>
          </p:cNvPr>
          <p:cNvSpPr/>
          <p:nvPr userDrawn="1"/>
        </p:nvSpPr>
        <p:spPr>
          <a:xfrm>
            <a:off x="0" y="0"/>
            <a:ext cx="9144000" cy="600313"/>
          </a:xfrm>
          <a:prstGeom prst="rect">
            <a:avLst/>
          </a:prstGeom>
          <a:solidFill>
            <a:srgbClr val="EB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TW" altLang="en-US" sz="2400" b="1" dirty="0">
                <a:solidFill>
                  <a:schemeClr val="bg1"/>
                </a:solidFill>
                <a:latin typeface="微軟正黑體" panose="020B0604030504040204" pitchFamily="34" charset="-120"/>
                <a:ea typeface="微軟正黑體" panose="020B0604030504040204" pitchFamily="34" charset="-120"/>
              </a:rPr>
              <a:t>第</a:t>
            </a:r>
            <a:r>
              <a:rPr lang="en-US" altLang="zh-TW" sz="2400" b="1" dirty="0">
                <a:solidFill>
                  <a:schemeClr val="bg1"/>
                </a:solidFill>
                <a:latin typeface="微軟正黑體" panose="020B0604030504040204" pitchFamily="34" charset="-120"/>
                <a:ea typeface="微軟正黑體" panose="020B0604030504040204" pitchFamily="34" charset="-120"/>
              </a:rPr>
              <a:t>5</a:t>
            </a:r>
            <a:r>
              <a:rPr lang="zh-TW" altLang="en-US" sz="2400" b="1" dirty="0">
                <a:solidFill>
                  <a:schemeClr val="bg1"/>
                </a:solidFill>
                <a:latin typeface="微軟正黑體" panose="020B0604030504040204" pitchFamily="34" charset="-120"/>
                <a:ea typeface="微軟正黑體" panose="020B0604030504040204" pitchFamily="34" charset="-120"/>
              </a:rPr>
              <a:t>章 生物體的協調作用</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kumimoji="1" sz="3200" kern="1200">
          <a:solidFill>
            <a:srgbClr val="0000FF"/>
          </a:solidFill>
          <a:latin typeface="+mj-lt"/>
          <a:ea typeface="+mj-ea"/>
          <a:cs typeface="+mj-cs"/>
        </a:defRPr>
      </a:lvl1pPr>
      <a:lvl2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2pPr>
      <a:lvl3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3pPr>
      <a:lvl4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4pPr>
      <a:lvl5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5pPr>
      <a:lvl6pPr marL="4572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6pPr>
      <a:lvl7pPr marL="9144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7pPr>
      <a:lvl8pPr marL="13716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8pPr>
      <a:lvl9pPr marL="18288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3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3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76342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小節名稱</a:t>
            </a:r>
          </a:p>
        </p:txBody>
      </p:sp>
      <p:sp>
        <p:nvSpPr>
          <p:cNvPr id="2051" name="Rectangle 3"/>
          <p:cNvSpPr>
            <a:spLocks noGrp="1" noChangeArrowheads="1"/>
          </p:cNvSpPr>
          <p:nvPr>
            <p:ph type="body" idx="1"/>
          </p:nvPr>
        </p:nvSpPr>
        <p:spPr bwMode="auto">
          <a:xfrm>
            <a:off x="250825" y="9810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pic>
        <p:nvPicPr>
          <p:cNvPr id="2053" name="Picture 11" descr="進入">
            <a:hlinkClick r:id="" action="ppaction://hlinkshowjump?jump=nextslide" tooltip="下一頁"/>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24700" y="6146800"/>
            <a:ext cx="6873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回首頁">
            <a:hlinkClick r:id="" action="ppaction://noaction"/>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56613" y="6146800"/>
            <a:ext cx="6873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l" rtl="0" eaLnBrk="0" fontAlgn="base" hangingPunct="0">
        <a:spcBef>
          <a:spcPct val="0"/>
        </a:spcBef>
        <a:spcAft>
          <a:spcPct val="0"/>
        </a:spcAft>
        <a:defRPr kumimoji="1" sz="3200" kern="1200">
          <a:solidFill>
            <a:srgbClr val="0000FF"/>
          </a:solidFill>
          <a:latin typeface="+mj-lt"/>
          <a:ea typeface="+mj-ea"/>
          <a:cs typeface="+mj-cs"/>
        </a:defRPr>
      </a:lvl1pPr>
      <a:lvl2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2pPr>
      <a:lvl3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3pPr>
      <a:lvl4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4pPr>
      <a:lvl5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5pPr>
      <a:lvl6pPr marL="4572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6pPr>
      <a:lvl7pPr marL="9144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7pPr>
      <a:lvl8pPr marL="13716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8pPr>
      <a:lvl9pPr marL="18288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3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3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76342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小節名稱</a:t>
            </a:r>
          </a:p>
        </p:txBody>
      </p:sp>
      <p:sp>
        <p:nvSpPr>
          <p:cNvPr id="3075" name="Rectangle 3"/>
          <p:cNvSpPr>
            <a:spLocks noGrp="1" noChangeArrowheads="1"/>
          </p:cNvSpPr>
          <p:nvPr>
            <p:ph type="body" idx="1"/>
          </p:nvPr>
        </p:nvSpPr>
        <p:spPr bwMode="auto">
          <a:xfrm>
            <a:off x="250825" y="9810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pic>
        <p:nvPicPr>
          <p:cNvPr id="3077" name="Picture 2" descr="回首頁">
            <a:hlinkClick r:id="" action="ppaction://noaction"/>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56613" y="6146800"/>
            <a:ext cx="6873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l" rtl="0" eaLnBrk="0" fontAlgn="base" hangingPunct="0">
        <a:spcBef>
          <a:spcPct val="0"/>
        </a:spcBef>
        <a:spcAft>
          <a:spcPct val="0"/>
        </a:spcAft>
        <a:defRPr kumimoji="1" sz="3200" kern="1200">
          <a:solidFill>
            <a:srgbClr val="0000FF"/>
          </a:solidFill>
          <a:latin typeface="+mj-lt"/>
          <a:ea typeface="+mj-ea"/>
          <a:cs typeface="+mj-cs"/>
        </a:defRPr>
      </a:lvl1pPr>
      <a:lvl2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2pPr>
      <a:lvl3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3pPr>
      <a:lvl4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4pPr>
      <a:lvl5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5pPr>
      <a:lvl6pPr marL="4572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6pPr>
      <a:lvl7pPr marL="9144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7pPr>
      <a:lvl8pPr marL="13716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8pPr>
      <a:lvl9pPr marL="18288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3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3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76342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小節名稱</a:t>
            </a:r>
          </a:p>
        </p:txBody>
      </p:sp>
      <p:sp>
        <p:nvSpPr>
          <p:cNvPr id="4099" name="Rectangle 3"/>
          <p:cNvSpPr>
            <a:spLocks noGrp="1" noChangeArrowheads="1"/>
          </p:cNvSpPr>
          <p:nvPr>
            <p:ph type="body" idx="1"/>
          </p:nvPr>
        </p:nvSpPr>
        <p:spPr bwMode="auto">
          <a:xfrm>
            <a:off x="250825" y="9810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pic>
        <p:nvPicPr>
          <p:cNvPr id="4101" name="Picture 8" descr="上一頁">
            <a:hlinkClick r:id="" action="ppaction://hlinkshowjump?jump=previousslide" tooltip="上一頁"/>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75575" y="6169025"/>
            <a:ext cx="7127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回首頁">
            <a:hlinkClick r:id="" action="ppaction://noaction"/>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56613" y="6146800"/>
            <a:ext cx="6873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l" rtl="0" eaLnBrk="0" fontAlgn="base" hangingPunct="0">
        <a:spcBef>
          <a:spcPct val="0"/>
        </a:spcBef>
        <a:spcAft>
          <a:spcPct val="0"/>
        </a:spcAft>
        <a:defRPr kumimoji="1" sz="3200" kern="1200">
          <a:solidFill>
            <a:srgbClr val="0000FF"/>
          </a:solidFill>
          <a:latin typeface="+mj-lt"/>
          <a:ea typeface="+mj-ea"/>
          <a:cs typeface="+mj-cs"/>
        </a:defRPr>
      </a:lvl1pPr>
      <a:lvl2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2pPr>
      <a:lvl3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3pPr>
      <a:lvl4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4pPr>
      <a:lvl5pPr algn="l" rtl="0" eaLnBrk="0" fontAlgn="base" hangingPunct="0">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5pPr>
      <a:lvl6pPr marL="4572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6pPr>
      <a:lvl7pPr marL="9144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7pPr>
      <a:lvl8pPr marL="13716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8pPr>
      <a:lvl9pPr marL="1828800" algn="l" rtl="0" fontAlgn="base">
        <a:spcBef>
          <a:spcPct val="0"/>
        </a:spcBef>
        <a:spcAft>
          <a:spcPct val="0"/>
        </a:spcAft>
        <a:defRPr kumimoji="1" sz="3200">
          <a:solidFill>
            <a:srgbClr val="0000FF"/>
          </a:solidFill>
          <a:latin typeface="Arial" panose="020B0604020202020204" pitchFamily="34" charset="0"/>
          <a:ea typeface="標楷體" panose="03000509000000000000" pitchFamily="65" charset="-120"/>
          <a:cs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3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3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0C129-824B-4D4C-8B48-B9F4473529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385"/>
          <a:stretch/>
        </p:blipFill>
        <p:spPr>
          <a:xfrm>
            <a:off x="0" y="0"/>
            <a:ext cx="9144000" cy="6858000"/>
          </a:xfrm>
          <a:prstGeom prst="rect">
            <a:avLst/>
          </a:prstGeom>
        </p:spPr>
      </p:pic>
      <p:sp>
        <p:nvSpPr>
          <p:cNvPr id="7" name="矩形 6">
            <a:extLst>
              <a:ext uri="{FF2B5EF4-FFF2-40B4-BE49-F238E27FC236}">
                <a16:creationId xmlns:a16="http://schemas.microsoft.com/office/drawing/2014/main" id="{BF5BBB9A-01DA-4F92-A66D-2F52A428FE9E}"/>
              </a:ext>
            </a:extLst>
          </p:cNvPr>
          <p:cNvSpPr/>
          <p:nvPr/>
        </p:nvSpPr>
        <p:spPr>
          <a:xfrm>
            <a:off x="-1" y="1691408"/>
            <a:ext cx="9144001" cy="39572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8" name="矩形 7">
            <a:extLst>
              <a:ext uri="{FF2B5EF4-FFF2-40B4-BE49-F238E27FC236}">
                <a16:creationId xmlns:a16="http://schemas.microsoft.com/office/drawing/2014/main" id="{2A815148-0198-4390-9FF9-6569376B33DE}"/>
              </a:ext>
            </a:extLst>
          </p:cNvPr>
          <p:cNvSpPr/>
          <p:nvPr/>
        </p:nvSpPr>
        <p:spPr>
          <a:xfrm>
            <a:off x="1835694" y="2921168"/>
            <a:ext cx="5472610" cy="1938992"/>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marL="12700" lvl="0" algn="ctr">
              <a:spcBef>
                <a:spcPts val="100"/>
              </a:spcBef>
              <a:defRPr/>
            </a:pPr>
            <a:r>
              <a:rPr kumimoji="1" lang="zh-TW" altLang="en-US" sz="6000" b="1" i="0" u="none" strike="noStrike" kern="1200" cap="none" spc="10" normalizeH="0" baseline="0" noProof="0" dirty="0">
                <a:ln>
                  <a:noFill/>
                </a:ln>
                <a:solidFill>
                  <a:srgbClr val="EB8265"/>
                </a:solidFill>
                <a:effectLst/>
                <a:uLnTx/>
                <a:uFillTx/>
                <a:latin typeface="Arial" panose="020B0604020202020204" pitchFamily="34" charset="0"/>
                <a:ea typeface="微軟正黑體" panose="020B0604030504040204" pitchFamily="34" charset="-120"/>
                <a:cs typeface="Arial" panose="020B0604020202020204" pitchFamily="34" charset="0"/>
              </a:rPr>
              <a:t>第</a:t>
            </a:r>
            <a:r>
              <a:rPr lang="en-US" altLang="zh-TW" sz="6000" b="1" spc="10" dirty="0">
                <a:solidFill>
                  <a:srgbClr val="EB8265"/>
                </a:solidFill>
                <a:latin typeface="Arial" panose="020B0604020202020204" pitchFamily="34" charset="0"/>
                <a:ea typeface="微軟正黑體" panose="020B0604030504040204" pitchFamily="34" charset="-120"/>
                <a:cs typeface="Arial" panose="020B0604020202020204" pitchFamily="34" charset="0"/>
              </a:rPr>
              <a:t>5</a:t>
            </a:r>
            <a:r>
              <a:rPr lang="zh-TW" altLang="en-US" sz="6000" b="1" spc="10" dirty="0">
                <a:solidFill>
                  <a:srgbClr val="EB8265"/>
                </a:solidFill>
                <a:latin typeface="Arial" panose="020B0604020202020204" pitchFamily="34" charset="0"/>
                <a:ea typeface="微軟正黑體" panose="020B0604030504040204" pitchFamily="34" charset="-120"/>
                <a:cs typeface="Arial" panose="020B0604020202020204" pitchFamily="34" charset="0"/>
              </a:rPr>
              <a:t>章 生物體的協調作用</a:t>
            </a:r>
            <a:endParaRPr kumimoji="1" lang="zh-TW" altLang="en-US" sz="6000" b="1" i="0" u="none" strike="noStrike" kern="1200" cap="none" spc="10" normalizeH="0" baseline="0" noProof="0" dirty="0">
              <a:ln>
                <a:noFill/>
              </a:ln>
              <a:solidFill>
                <a:srgbClr val="EB8265"/>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a:extLst>
              <a:ext uri="{FF2B5EF4-FFF2-40B4-BE49-F238E27FC236}">
                <a16:creationId xmlns:a16="http://schemas.microsoft.com/office/drawing/2014/main" id="{EABB2FBB-E4C4-48E5-9AF3-41F608B3AEC3}"/>
              </a:ext>
            </a:extLst>
          </p:cNvPr>
          <p:cNvSpPr/>
          <p:nvPr/>
        </p:nvSpPr>
        <p:spPr>
          <a:xfrm>
            <a:off x="179512" y="1733901"/>
            <a:ext cx="5904656" cy="923330"/>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marL="990600" marR="0" lvl="0" indent="-990600" algn="l" defTabSz="914400" rtl="0" eaLnBrk="0" fontAlgn="base" latinLnBrk="0" hangingPunct="0">
              <a:lnSpc>
                <a:spcPct val="100000"/>
              </a:lnSpc>
              <a:spcBef>
                <a:spcPct val="0"/>
              </a:spcBef>
              <a:spcAft>
                <a:spcPct val="0"/>
              </a:spcAft>
              <a:buClrTx/>
              <a:buSzTx/>
              <a:buFontTx/>
              <a:buNone/>
              <a:tabLst/>
              <a:defRPr/>
            </a:pPr>
            <a:r>
              <a:rPr lang="en-US" altLang="zh-TW" sz="5400" b="1" dirty="0">
                <a:solidFill>
                  <a:prstClr val="black"/>
                </a:solidFill>
                <a:latin typeface="Arial" panose="020B0604020202020204" pitchFamily="34" charset="0"/>
                <a:ea typeface="微軟正黑體" panose="020B0604030504040204" pitchFamily="34" charset="-120"/>
                <a:cs typeface="Arial" panose="020B0604020202020204" pitchFamily="34" charset="0"/>
              </a:rPr>
              <a:t>1</a:t>
            </a:r>
            <a:r>
              <a:rPr lang="zh-TW" altLang="en-US" sz="5400" b="1" dirty="0">
                <a:solidFill>
                  <a:prstClr val="black"/>
                </a:solidFill>
                <a:latin typeface="Arial" panose="020B0604020202020204" pitchFamily="34" charset="0"/>
                <a:ea typeface="微軟正黑體" panose="020B0604030504040204" pitchFamily="34" charset="-120"/>
                <a:cs typeface="Arial" panose="020B0604020202020204" pitchFamily="34" charset="0"/>
              </a:rPr>
              <a:t>上會考</a:t>
            </a:r>
            <a:r>
              <a:rPr lang="en-US" altLang="zh-TW" sz="5400" b="1" dirty="0">
                <a:solidFill>
                  <a:prstClr val="black"/>
                </a:solidFill>
                <a:latin typeface="Arial" panose="020B0604020202020204" pitchFamily="34" charset="0"/>
                <a:ea typeface="微軟正黑體" panose="020B0604030504040204" pitchFamily="34" charset="-120"/>
                <a:cs typeface="Arial" panose="020B0604020202020204" pitchFamily="34" charset="0"/>
              </a:rPr>
              <a:t>PPT</a:t>
            </a:r>
            <a:endParaRPr kumimoji="1" lang="zh-TW" altLang="en-US" sz="5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pic>
        <p:nvPicPr>
          <p:cNvPr id="10" name="圖片 9">
            <a:hlinkClick r:id="" action="ppaction://hlinkshowjump?jump=lastslideviewed"/>
            <a:extLst>
              <a:ext uri="{FF2B5EF4-FFF2-40B4-BE49-F238E27FC236}">
                <a16:creationId xmlns:a16="http://schemas.microsoft.com/office/drawing/2014/main" id="{4255372D-D03D-4A2A-A85F-558BEDB6BCFF}"/>
              </a:ext>
            </a:extLst>
          </p:cNvPr>
          <p:cNvPicPr>
            <a:picLocks noChangeAspect="1"/>
          </p:cNvPicPr>
          <p:nvPr/>
        </p:nvPicPr>
        <p:blipFill rotWithShape="1">
          <a:blip r:embed="rId3"/>
          <a:srcRect l="4487" t="3213" r="3510" b="4234"/>
          <a:stretch/>
        </p:blipFill>
        <p:spPr>
          <a:xfrm>
            <a:off x="8485197" y="6216722"/>
            <a:ext cx="648072" cy="623305"/>
          </a:xfrm>
          <a:prstGeom prst="ellipse">
            <a:avLst/>
          </a:prstGeom>
        </p:spPr>
      </p:pic>
    </p:spTree>
    <p:extLst>
      <p:ext uri="{BB962C8B-B14F-4D97-AF65-F5344CB8AC3E}">
        <p14:creationId xmlns:p14="http://schemas.microsoft.com/office/powerpoint/2010/main" val="212692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405782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(B)</a:t>
            </a:r>
            <a:r>
              <a:rPr lang="zh-TW" altLang="en-US" sz="2600" dirty="0">
                <a:solidFill>
                  <a:srgbClr val="FF0000"/>
                </a:solidFill>
                <a:latin typeface="微軟正黑體" panose="020B0604030504040204" pitchFamily="34" charset="-120"/>
                <a:ea typeface="微軟正黑體" panose="020B0604030504040204" pitchFamily="34" charset="-120"/>
              </a:rPr>
              <a:t>乙</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4</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3964005"/>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此為暗室，不用考慮光線的影響，只需考慮地心引力的影響。而莖具有背地性，會往垂直上方生長，可知此圖的地面應該是乙，故答案是</a:t>
            </a: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59A90D3B-3A62-43B3-B2BB-50B9451E546A}"/>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105.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13</a:t>
            </a:r>
          </a:p>
        </p:txBody>
      </p:sp>
      <p:sp>
        <p:nvSpPr>
          <p:cNvPr id="11" name="橢圓 10">
            <a:extLst>
              <a:ext uri="{FF2B5EF4-FFF2-40B4-BE49-F238E27FC236}">
                <a16:creationId xmlns:a16="http://schemas.microsoft.com/office/drawing/2014/main" id="{08AAED06-0E86-41DD-91A6-48A638E6A772}"/>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5" name="橢圓 14">
            <a:extLst>
              <a:ext uri="{FF2B5EF4-FFF2-40B4-BE49-F238E27FC236}">
                <a16:creationId xmlns:a16="http://schemas.microsoft.com/office/drawing/2014/main" id="{3009C312-26EB-41D6-92E0-9575F2AFB1D5}"/>
              </a:ext>
            </a:extLst>
          </p:cNvPr>
          <p:cNvSpPr/>
          <p:nvPr/>
        </p:nvSpPr>
        <p:spPr>
          <a:xfrm>
            <a:off x="612068" y="397940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pic>
        <p:nvPicPr>
          <p:cNvPr id="10" name="圖片 9">
            <a:extLst>
              <a:ext uri="{FF2B5EF4-FFF2-40B4-BE49-F238E27FC236}">
                <a16:creationId xmlns:a16="http://schemas.microsoft.com/office/drawing/2014/main" id="{DF1493F4-C7C6-4C4C-A874-FF2F75B42351}"/>
              </a:ext>
            </a:extLst>
          </p:cNvPr>
          <p:cNvPicPr>
            <a:picLocks noChangeAspect="1"/>
          </p:cNvPicPr>
          <p:nvPr/>
        </p:nvPicPr>
        <p:blipFill>
          <a:blip r:embed="rId2"/>
          <a:stretch>
            <a:fillRect/>
          </a:stretch>
        </p:blipFill>
        <p:spPr>
          <a:xfrm>
            <a:off x="2804866" y="1278292"/>
            <a:ext cx="3534268" cy="2343477"/>
          </a:xfrm>
          <a:prstGeom prst="rect">
            <a:avLst/>
          </a:prstGeom>
        </p:spPr>
      </p:pic>
    </p:spTree>
    <p:extLst>
      <p:ext uri="{BB962C8B-B14F-4D97-AF65-F5344CB8AC3E}">
        <p14:creationId xmlns:p14="http://schemas.microsoft.com/office/powerpoint/2010/main" val="823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p:bldP spid="9" grpId="1"/>
      <p:bldP spid="9" grpId="2"/>
      <p:bldP spid="9" grpId="3"/>
      <p:bldP spid="9" grpId="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7868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5.</a:t>
            </a:r>
            <a:r>
              <a:rPr lang="zh-TW" altLang="en-US" sz="2600" dirty="0">
                <a:latin typeface="微軟正黑體" panose="020B0604030504040204" pitchFamily="34" charset="-120"/>
                <a:ea typeface="微軟正黑體" panose="020B0604030504040204" pitchFamily="34" charset="-120"/>
              </a:rPr>
              <a:t>一般人手指觸電後會立刻縮手，也會感覺疼痛而趕緊甩手。右圖為人體指尖觸電時神經訊息傳導的示意圖，圖中甲、乙、丙分別為訊息傳導所經過的神經，下列有關此訊息傳導路徑相關敘述與所對應的神經之配對，何者最合理？</a:t>
            </a:r>
            <a:endParaRPr lang="en-US" altLang="zh-TW" sz="26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5</a:t>
            </a:r>
            <a:endParaRPr lang="zh-TW" altLang="en-US" sz="2000" b="1"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F25E67FE-59E8-446C-810B-2846B2A64B18}"/>
              </a:ext>
            </a:extLst>
          </p:cNvPr>
          <p:cNvSpPr/>
          <p:nvPr/>
        </p:nvSpPr>
        <p:spPr>
          <a:xfrm>
            <a:off x="6948264" y="-7519"/>
            <a:ext cx="2197249"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106.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24</a:t>
            </a:r>
          </a:p>
        </p:txBody>
      </p:sp>
      <p:sp>
        <p:nvSpPr>
          <p:cNvPr id="6" name="Rectangle 3">
            <a:extLst>
              <a:ext uri="{FF2B5EF4-FFF2-40B4-BE49-F238E27FC236}">
                <a16:creationId xmlns:a16="http://schemas.microsoft.com/office/drawing/2014/main" id="{88D5E8C3-4BBC-4C9B-8D86-AFD74A4B5CE0}"/>
              </a:ext>
            </a:extLst>
          </p:cNvPr>
          <p:cNvSpPr>
            <a:spLocks noChangeArrowheads="1"/>
          </p:cNvSpPr>
          <p:nvPr/>
        </p:nvSpPr>
        <p:spPr bwMode="auto">
          <a:xfrm>
            <a:off x="411785" y="3807125"/>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觸電後立刻縮手</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甲、乙</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觸電後感覺疼痛</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乙、丙</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受器接受刺激後傳至中樞神經</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乙、丙</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中樞神經發出甩手的命令後傳至動器</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丙、甲</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
        <p:nvSpPr>
          <p:cNvPr id="7" name="Rectangle 3">
            <a:extLst>
              <a:ext uri="{FF2B5EF4-FFF2-40B4-BE49-F238E27FC236}">
                <a16:creationId xmlns:a16="http://schemas.microsoft.com/office/drawing/2014/main" id="{4A4057C2-72B3-448B-B298-B40D1CBB28AD}"/>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8" name="文字方塊 7">
            <a:extLst>
              <a:ext uri="{FF2B5EF4-FFF2-40B4-BE49-F238E27FC236}">
                <a16:creationId xmlns:a16="http://schemas.microsoft.com/office/drawing/2014/main" id="{CF8FB620-1425-4808-87D5-CABDCDA9B37D}"/>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A</a:t>
            </a:r>
          </a:p>
        </p:txBody>
      </p:sp>
      <p:pic>
        <p:nvPicPr>
          <p:cNvPr id="5" name="圖片 4">
            <a:extLst>
              <a:ext uri="{FF2B5EF4-FFF2-40B4-BE49-F238E27FC236}">
                <a16:creationId xmlns:a16="http://schemas.microsoft.com/office/drawing/2014/main" id="{2F8ED646-FC47-4716-B357-B1AC2BF8A434}"/>
              </a:ext>
            </a:extLst>
          </p:cNvPr>
          <p:cNvPicPr>
            <a:picLocks noChangeAspect="1"/>
          </p:cNvPicPr>
          <p:nvPr/>
        </p:nvPicPr>
        <p:blipFill>
          <a:blip r:embed="rId2"/>
          <a:stretch>
            <a:fillRect/>
          </a:stretch>
        </p:blipFill>
        <p:spPr>
          <a:xfrm>
            <a:off x="6571425" y="3648575"/>
            <a:ext cx="2439790" cy="1905855"/>
          </a:xfrm>
          <a:prstGeom prst="rect">
            <a:avLst/>
          </a:prstGeom>
        </p:spPr>
      </p:pic>
    </p:spTree>
    <p:extLst>
      <p:ext uri="{BB962C8B-B14F-4D97-AF65-F5344CB8AC3E}">
        <p14:creationId xmlns:p14="http://schemas.microsoft.com/office/powerpoint/2010/main" val="346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6">
                                            <p:txEl>
                                              <p:pRg st="0" end="0"/>
                                            </p:txEl>
                                          </p:spTgt>
                                        </p:tgtEl>
                                        <p:attrNameLst>
                                          <p:attrName>style.color</p:attrName>
                                        </p:attrNameLst>
                                      </p:cBhvr>
                                      <p:to>
                                        <a:srgbClr val="FF0000"/>
                                      </p:to>
                                    </p:animClr>
                                    <p:animClr clrSpc="rgb" dir="cw">
                                      <p:cBhvr>
                                        <p:cTn id="9" dur="10" fill="hold"/>
                                        <p:tgtEl>
                                          <p:spTgt spid="6">
                                            <p:txEl>
                                              <p:pRg st="0" end="0"/>
                                            </p:txEl>
                                          </p:spTgt>
                                        </p:tgtEl>
                                        <p:attrNameLst>
                                          <p:attrName>fillcolor</p:attrName>
                                        </p:attrNameLst>
                                      </p:cBhvr>
                                      <p:to>
                                        <a:srgbClr val="FF0000"/>
                                      </p:to>
                                    </p:animClr>
                                    <p:set>
                                      <p:cBhvr>
                                        <p:cTn id="10" dur="10" fill="hold"/>
                                        <p:tgtEl>
                                          <p:spTgt spid="6">
                                            <p:txEl>
                                              <p:pRg st="0" end="0"/>
                                            </p:txEl>
                                          </p:spTgt>
                                        </p:tgtEl>
                                        <p:attrNameLst>
                                          <p:attrName>fill.type</p:attrName>
                                        </p:attrNameLst>
                                      </p:cBhvr>
                                      <p:to>
                                        <p:strVal val="solid"/>
                                      </p:to>
                                    </p:set>
                                    <p:set>
                                      <p:cBhvr>
                                        <p:cTn id="11" dur="10" fill="hold"/>
                                        <p:tgtEl>
                                          <p:spTgt spid="6">
                                            <p:txEl>
                                              <p:pRg st="0" end="0"/>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79250" y="2696547"/>
            <a:ext cx="8238008"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ct val="150000"/>
              </a:lnSpc>
              <a:spcBef>
                <a:spcPct val="20000"/>
              </a:spcBef>
            </a:pPr>
            <a:r>
              <a:rPr lang="en-US" altLang="zh-TW" sz="2400" dirty="0">
                <a:latin typeface="微軟正黑體" panose="020B0604030504040204" pitchFamily="34" charset="-120"/>
                <a:ea typeface="微軟正黑體" panose="020B0604030504040204" pitchFamily="34" charset="-120"/>
              </a:rPr>
              <a:t>(B)</a:t>
            </a:r>
            <a:r>
              <a:rPr lang="zh-TW" altLang="en-US" sz="2400" dirty="0">
                <a:latin typeface="微軟正黑體" panose="020B0604030504040204" pitchFamily="34" charset="-120"/>
                <a:ea typeface="微軟正黑體" panose="020B0604030504040204" pitchFamily="34" charset="-120"/>
              </a:rPr>
              <a:t>觸電後感覺疼痛</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乙、丙</a:t>
            </a:r>
            <a:endParaRPr lang="en-US" altLang="zh-TW" sz="2400" dirty="0">
              <a:latin typeface="微軟正黑體" panose="020B0604030504040204" pitchFamily="34" charset="-120"/>
              <a:ea typeface="微軟正黑體" panose="020B0604030504040204" pitchFamily="34" charset="-120"/>
            </a:endParaRPr>
          </a:p>
          <a:p>
            <a:pPr marL="360363" indent="-360363" algn="just" eaLnBrk="1" hangingPunct="1">
              <a:lnSpc>
                <a:spcPct val="150000"/>
              </a:lnSpc>
              <a:spcBef>
                <a:spcPct val="20000"/>
              </a:spcBef>
            </a:pP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ct val="150000"/>
              </a:lnSpc>
              <a:spcBef>
                <a:spcPct val="20000"/>
              </a:spcBef>
            </a:pPr>
            <a:r>
              <a:rPr lang="en-US" altLang="zh-TW" sz="2400" dirty="0">
                <a:latin typeface="微軟正黑體" panose="020B0604030504040204" pitchFamily="34" charset="-120"/>
                <a:ea typeface="微軟正黑體" panose="020B0604030504040204" pitchFamily="34" charset="-120"/>
              </a:rPr>
              <a:t>(C)</a:t>
            </a:r>
            <a:r>
              <a:rPr lang="zh-TW" altLang="en-US" sz="2400" dirty="0">
                <a:latin typeface="微軟正黑體" panose="020B0604030504040204" pitchFamily="34" charset="-120"/>
                <a:ea typeface="微軟正黑體" panose="020B0604030504040204" pitchFamily="34" charset="-120"/>
              </a:rPr>
              <a:t>受器接受刺激後傳至中樞神經</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乙、丙</a:t>
            </a:r>
            <a:endParaRPr lang="en-US" altLang="zh-TW" sz="2400" dirty="0">
              <a:latin typeface="微軟正黑體" panose="020B0604030504040204" pitchFamily="34" charset="-120"/>
              <a:ea typeface="微軟正黑體" panose="020B0604030504040204" pitchFamily="34" charset="-120"/>
            </a:endParaRPr>
          </a:p>
          <a:p>
            <a:pPr marL="360363" indent="-360363" algn="just" eaLnBrk="1" hangingPunct="1">
              <a:lnSpc>
                <a:spcPct val="150000"/>
              </a:lnSpc>
              <a:spcBef>
                <a:spcPct val="20000"/>
              </a:spcBef>
            </a:pP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ct val="150000"/>
              </a:lnSpc>
              <a:spcBef>
                <a:spcPct val="20000"/>
              </a:spcBef>
            </a:pPr>
            <a:r>
              <a:rPr lang="en-US" altLang="zh-TW" sz="2400" dirty="0">
                <a:latin typeface="微軟正黑體" panose="020B0604030504040204" pitchFamily="34" charset="-120"/>
                <a:ea typeface="微軟正黑體" panose="020B0604030504040204" pitchFamily="34" charset="-120"/>
              </a:rPr>
              <a:t>(D)</a:t>
            </a:r>
            <a:r>
              <a:rPr lang="zh-TW" altLang="en-US" sz="2400" dirty="0">
                <a:latin typeface="微軟正黑體" panose="020B0604030504040204" pitchFamily="34" charset="-120"/>
                <a:ea typeface="微軟正黑體" panose="020B0604030504040204" pitchFamily="34" charset="-120"/>
              </a:rPr>
              <a:t>中樞神經發出甩手的命令後傳至動器</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丙、甲</a:t>
            </a:r>
            <a:endParaRPr lang="en-US" altLang="zh-TW" sz="2400"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325973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FF0000"/>
                </a:solidFill>
                <a:latin typeface="微軟正黑體" panose="020B0604030504040204" pitchFamily="34" charset="-120"/>
                <a:ea typeface="微軟正黑體" panose="020B0604030504040204" pitchFamily="34" charset="-120"/>
              </a:rPr>
              <a:t>(A)</a:t>
            </a:r>
            <a:r>
              <a:rPr lang="zh-TW" altLang="en-US" sz="2400" dirty="0">
                <a:solidFill>
                  <a:srgbClr val="FF0000"/>
                </a:solidFill>
                <a:latin typeface="微軟正黑體" panose="020B0604030504040204" pitchFamily="34" charset="-120"/>
                <a:ea typeface="微軟正黑體" panose="020B0604030504040204" pitchFamily="34" charset="-120"/>
              </a:rPr>
              <a:t>觸電後立刻縮手</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甲、乙</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5</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18808" y="3140968"/>
            <a:ext cx="801063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B</a:t>
            </a:r>
            <a:r>
              <a:rPr lang="zh-TW" altLang="en-US" sz="2400" dirty="0">
                <a:solidFill>
                  <a:srgbClr val="0099FF"/>
                </a:solidFill>
                <a:latin typeface="微軟正黑體" panose="020B0604030504040204" pitchFamily="34" charset="-120"/>
                <a:ea typeface="微軟正黑體" panose="020B0604030504040204" pitchFamily="34" charset="-120"/>
              </a:rPr>
              <a:t>感到疼痛，會經甲傳至丙</a:t>
            </a:r>
            <a:endParaRPr lang="zh-TW" altLang="en-US" sz="2200" dirty="0">
              <a:latin typeface="微軟正黑體" panose="020B0604030504040204" pitchFamily="34" charset="-120"/>
              <a:ea typeface="微軟正黑體" panose="020B0604030504040204" pitchFamily="34" charset="-120"/>
            </a:endParaRPr>
          </a:p>
        </p:txBody>
      </p:sp>
      <p:sp>
        <p:nvSpPr>
          <p:cNvPr id="23" name="Rectangle 3">
            <a:extLst>
              <a:ext uri="{FF2B5EF4-FFF2-40B4-BE49-F238E27FC236}">
                <a16:creationId xmlns:a16="http://schemas.microsoft.com/office/drawing/2014/main" id="{0FB38CB9-476F-4F44-AFC6-C4B733866FEF}"/>
              </a:ext>
            </a:extLst>
          </p:cNvPr>
          <p:cNvSpPr>
            <a:spLocks noChangeArrowheads="1"/>
          </p:cNvSpPr>
          <p:nvPr/>
        </p:nvSpPr>
        <p:spPr bwMode="auto">
          <a:xfrm>
            <a:off x="1018808" y="1556792"/>
            <a:ext cx="5569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zh-TW" altLang="en-US" sz="2400" dirty="0">
                <a:solidFill>
                  <a:srgbClr val="0099FF"/>
                </a:solidFill>
                <a:latin typeface="微軟正黑體" panose="020B0604030504040204" pitchFamily="34" charset="-120"/>
                <a:ea typeface="微軟正黑體" panose="020B0604030504040204" pitchFamily="34" charset="-120"/>
              </a:rPr>
              <a:t>甲是感覺神經元，乙是運動神經元，丙的神經元負責大腦與脊髓間的訊息交換。</a:t>
            </a:r>
            <a:r>
              <a:rPr lang="en-US" altLang="zh-TW" sz="2400" dirty="0">
                <a:solidFill>
                  <a:srgbClr val="0099FF"/>
                </a:solidFill>
                <a:latin typeface="微軟正黑體" panose="020B0604030504040204" pitchFamily="34" charset="-120"/>
                <a:ea typeface="微軟正黑體" panose="020B0604030504040204" pitchFamily="34" charset="-120"/>
              </a:rPr>
              <a:t>A</a:t>
            </a:r>
            <a:r>
              <a:rPr lang="zh-TW" altLang="en-US" sz="2400" dirty="0">
                <a:solidFill>
                  <a:srgbClr val="0099FF"/>
                </a:solidFill>
                <a:latin typeface="微軟正黑體" panose="020B0604030504040204" pitchFamily="34" charset="-120"/>
                <a:ea typeface="微軟正黑體" panose="020B0604030504040204" pitchFamily="34" charset="-120"/>
              </a:rPr>
              <a:t>是反射動作會經甲乙傳導</a:t>
            </a:r>
            <a:endParaRPr lang="zh-TW" altLang="en-US" sz="2200" dirty="0">
              <a:latin typeface="微軟正黑體" panose="020B0604030504040204" pitchFamily="34" charset="-120"/>
              <a:ea typeface="微軟正黑體" panose="020B0604030504040204" pitchFamily="34" charset="-120"/>
            </a:endParaRPr>
          </a:p>
        </p:txBody>
      </p:sp>
      <p:sp>
        <p:nvSpPr>
          <p:cNvPr id="24" name="Rectangle 3">
            <a:extLst>
              <a:ext uri="{FF2B5EF4-FFF2-40B4-BE49-F238E27FC236}">
                <a16:creationId xmlns:a16="http://schemas.microsoft.com/office/drawing/2014/main" id="{5176F320-379E-495C-9869-3132C25D674B}"/>
              </a:ext>
            </a:extLst>
          </p:cNvPr>
          <p:cNvSpPr>
            <a:spLocks noChangeArrowheads="1"/>
          </p:cNvSpPr>
          <p:nvPr/>
        </p:nvSpPr>
        <p:spPr bwMode="auto">
          <a:xfrm>
            <a:off x="1018808" y="4437112"/>
            <a:ext cx="801063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C</a:t>
            </a:r>
            <a:r>
              <a:rPr lang="zh-TW" altLang="en-US" sz="2400" dirty="0">
                <a:solidFill>
                  <a:srgbClr val="0099FF"/>
                </a:solidFill>
                <a:latin typeface="微軟正黑體" panose="020B0604030504040204" pitchFamily="34" charset="-120"/>
                <a:ea typeface="微軟正黑體" panose="020B0604030504040204" pitchFamily="34" charset="-120"/>
              </a:rPr>
              <a:t>接受刺激傳至中樞會經甲丙傳導</a:t>
            </a:r>
            <a:endParaRPr lang="zh-TW" altLang="en-US" sz="22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18808" y="5589240"/>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D</a:t>
            </a:r>
            <a:r>
              <a:rPr lang="zh-TW" altLang="en-US" sz="2400" dirty="0">
                <a:solidFill>
                  <a:srgbClr val="0099FF"/>
                </a:solidFill>
                <a:latin typeface="微軟正黑體" panose="020B0604030504040204" pitchFamily="34" charset="-120"/>
                <a:ea typeface="微軟正黑體" panose="020B0604030504040204" pitchFamily="34" charset="-120"/>
              </a:rPr>
              <a:t>發出甩手的命令是丙乙</a:t>
            </a:r>
            <a:endParaRPr lang="en-US" altLang="zh-TW" sz="2200" b="1" dirty="0">
              <a:solidFill>
                <a:srgbClr val="FF0000"/>
              </a:solidFill>
              <a:latin typeface="微軟正黑體" panose="020B0604030504040204" pitchFamily="34" charset="-120"/>
              <a:ea typeface="微軟正黑體" panose="020B0604030504040204" pitchFamily="34" charset="-120"/>
            </a:endParaRPr>
          </a:p>
        </p:txBody>
      </p:sp>
      <p:sp>
        <p:nvSpPr>
          <p:cNvPr id="26" name="橢圓 25">
            <a:extLst>
              <a:ext uri="{FF2B5EF4-FFF2-40B4-BE49-F238E27FC236}">
                <a16:creationId xmlns:a16="http://schemas.microsoft.com/office/drawing/2014/main" id="{51EED2A2-9E9A-4A74-906A-EDCC11DA89CB}"/>
              </a:ext>
            </a:extLst>
          </p:cNvPr>
          <p:cNvSpPr/>
          <p:nvPr/>
        </p:nvSpPr>
        <p:spPr>
          <a:xfrm>
            <a:off x="612068" y="168447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7" name="橢圓 26">
            <a:extLst>
              <a:ext uri="{FF2B5EF4-FFF2-40B4-BE49-F238E27FC236}">
                <a16:creationId xmlns:a16="http://schemas.microsoft.com/office/drawing/2014/main" id="{DBCBE5AB-F6C8-49C4-B73D-91DE228546B5}"/>
              </a:ext>
            </a:extLst>
          </p:cNvPr>
          <p:cNvSpPr/>
          <p:nvPr/>
        </p:nvSpPr>
        <p:spPr>
          <a:xfrm>
            <a:off x="612068" y="4540441"/>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8" name="橢圓 27">
            <a:extLst>
              <a:ext uri="{FF2B5EF4-FFF2-40B4-BE49-F238E27FC236}">
                <a16:creationId xmlns:a16="http://schemas.microsoft.com/office/drawing/2014/main" id="{D5ACEC59-B3F1-4FBF-A716-0D24A25A72F0}"/>
              </a:ext>
            </a:extLst>
          </p:cNvPr>
          <p:cNvSpPr/>
          <p:nvPr/>
        </p:nvSpPr>
        <p:spPr>
          <a:xfrm>
            <a:off x="612068" y="5737971"/>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9" name="矩形 28">
            <a:extLst>
              <a:ext uri="{FF2B5EF4-FFF2-40B4-BE49-F238E27FC236}">
                <a16:creationId xmlns:a16="http://schemas.microsoft.com/office/drawing/2014/main" id="{EB749A16-BFA4-4821-86BF-9BE8F202BD55}"/>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106.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24</a:t>
            </a:r>
          </a:p>
        </p:txBody>
      </p:sp>
      <p:sp>
        <p:nvSpPr>
          <p:cNvPr id="19" name="Rectangle 3">
            <a:extLst>
              <a:ext uri="{FF2B5EF4-FFF2-40B4-BE49-F238E27FC236}">
                <a16:creationId xmlns:a16="http://schemas.microsoft.com/office/drawing/2014/main" id="{5324158B-F896-43B2-8611-18E4B9BFCDF1}"/>
              </a:ext>
            </a:extLst>
          </p:cNvPr>
          <p:cNvSpPr>
            <a:spLocks noChangeArrowheads="1"/>
          </p:cNvSpPr>
          <p:nvPr/>
        </p:nvSpPr>
        <p:spPr bwMode="auto">
          <a:xfrm>
            <a:off x="-4429000" y="2691162"/>
            <a:ext cx="766834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ADBD42A8-07C3-3003-CC04-0AE628083AE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27928" y="1665819"/>
            <a:ext cx="2952328" cy="2306227"/>
          </a:xfrm>
          <a:prstGeom prst="rect">
            <a:avLst/>
          </a:prstGeom>
        </p:spPr>
      </p:pic>
    </p:spTree>
    <p:extLst>
      <p:ext uri="{BB962C8B-B14F-4D97-AF65-F5344CB8AC3E}">
        <p14:creationId xmlns:p14="http://schemas.microsoft.com/office/powerpoint/2010/main" val="33650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3"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3"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p:bldP spid="9" grpId="1"/>
      <p:bldP spid="9" grpId="2"/>
      <p:bldP spid="9" grpId="3"/>
      <p:bldP spid="9" grpId="4"/>
      <p:bldP spid="23" grpId="0"/>
      <p:bldP spid="23" grpId="1"/>
      <p:bldP spid="23" grpId="2"/>
      <p:bldP spid="23" grpId="3"/>
      <p:bldP spid="23" grpId="4"/>
      <p:bldP spid="24" grpId="0"/>
      <p:bldP spid="24" grpId="1"/>
      <p:bldP spid="24" grpId="2"/>
      <p:bldP spid="24" grpId="3"/>
      <p:bldP spid="24" grpId="4"/>
      <p:bldP spid="25" grpId="0"/>
      <p:bldP spid="25" grpId="1"/>
      <p:bldP spid="25" grpId="2"/>
      <p:bldP spid="25" grpId="3"/>
      <p:bldP spid="25" grpId="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6</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8D48595A-DFFE-4840-9DF4-C53B7B96A1B3}"/>
              </a:ext>
            </a:extLst>
          </p:cNvPr>
          <p:cNvSpPr/>
          <p:nvPr/>
        </p:nvSpPr>
        <p:spPr>
          <a:xfrm>
            <a:off x="6948264" y="-7519"/>
            <a:ext cx="2197249"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107.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24</a:t>
            </a:r>
          </a:p>
        </p:txBody>
      </p:sp>
      <p:sp>
        <p:nvSpPr>
          <p:cNvPr id="12" name="Rectangle 3">
            <a:extLst>
              <a:ext uri="{FF2B5EF4-FFF2-40B4-BE49-F238E27FC236}">
                <a16:creationId xmlns:a16="http://schemas.microsoft.com/office/drawing/2014/main" id="{C5CEB38D-0EE9-4943-B66A-BD6BFD62A021}"/>
              </a:ext>
            </a:extLst>
          </p:cNvPr>
          <p:cNvSpPr>
            <a:spLocks noChangeArrowheads="1"/>
          </p:cNvSpPr>
          <p:nvPr/>
        </p:nvSpPr>
        <p:spPr bwMode="auto">
          <a:xfrm>
            <a:off x="1224136" y="908720"/>
            <a:ext cx="77868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6.</a:t>
            </a:r>
            <a:r>
              <a:rPr lang="zh-TW" altLang="en-US" sz="2600" dirty="0">
                <a:latin typeface="微軟正黑體" panose="020B0604030504040204" pitchFamily="34" charset="-120"/>
                <a:ea typeface="微軟正黑體" panose="020B0604030504040204" pitchFamily="34" charset="-120"/>
              </a:rPr>
              <a:t>小湘在街上看到久違的好朋友，興奮地立即揮手打招呼。下列與上述過程相關的神經系統運作之敘述，何者正確？</a:t>
            </a:r>
            <a:endParaRPr lang="en-US" altLang="zh-TW" sz="2600" dirty="0">
              <a:latin typeface="微軟正黑體" panose="020B0604030504040204" pitchFamily="34" charset="-120"/>
              <a:ea typeface="微軟正黑體" panose="020B0604030504040204" pitchFamily="34" charset="-120"/>
            </a:endParaRPr>
          </a:p>
        </p:txBody>
      </p:sp>
      <p:sp>
        <p:nvSpPr>
          <p:cNvPr id="13" name="Rectangle 3">
            <a:extLst>
              <a:ext uri="{FF2B5EF4-FFF2-40B4-BE49-F238E27FC236}">
                <a16:creationId xmlns:a16="http://schemas.microsoft.com/office/drawing/2014/main" id="{9E094F0B-6267-424C-B631-6E3FC371680B}"/>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4" name="文字方塊 13">
            <a:extLst>
              <a:ext uri="{FF2B5EF4-FFF2-40B4-BE49-F238E27FC236}">
                <a16:creationId xmlns:a16="http://schemas.microsoft.com/office/drawing/2014/main" id="{DD4A2BC4-BCA9-42AE-8248-132966265A57}"/>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
        <p:nvSpPr>
          <p:cNvPr id="15" name="Rectangle 3">
            <a:extLst>
              <a:ext uri="{FF2B5EF4-FFF2-40B4-BE49-F238E27FC236}">
                <a16:creationId xmlns:a16="http://schemas.microsoft.com/office/drawing/2014/main" id="{D2C8A03E-4AC4-4C1D-8156-2534AF47AD43}"/>
              </a:ext>
            </a:extLst>
          </p:cNvPr>
          <p:cNvSpPr>
            <a:spLocks noChangeArrowheads="1"/>
          </p:cNvSpPr>
          <p:nvPr/>
        </p:nvSpPr>
        <p:spPr bwMode="auto">
          <a:xfrm>
            <a:off x="1290668" y="3013210"/>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立即揮手是屬於反射作用</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此過程的受器是在手部肌肉</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興奮的感覺是由感覺神經產生</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揮手的命令是由運動神經傳遞</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44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5">
                                            <p:txEl>
                                              <p:pRg st="3" end="3"/>
                                            </p:txEl>
                                          </p:spTgt>
                                        </p:tgtEl>
                                        <p:attrNameLst>
                                          <p:attrName>style.color</p:attrName>
                                        </p:attrNameLst>
                                      </p:cBhvr>
                                      <p:to>
                                        <a:srgbClr val="FF0000"/>
                                      </p:to>
                                    </p:animClr>
                                    <p:animClr clrSpc="rgb" dir="cw">
                                      <p:cBhvr>
                                        <p:cTn id="9" dur="10" fill="hold"/>
                                        <p:tgtEl>
                                          <p:spTgt spid="15">
                                            <p:txEl>
                                              <p:pRg st="3" end="3"/>
                                            </p:txEl>
                                          </p:spTgt>
                                        </p:tgtEl>
                                        <p:attrNameLst>
                                          <p:attrName>fillcolor</p:attrName>
                                        </p:attrNameLst>
                                      </p:cBhvr>
                                      <p:to>
                                        <a:srgbClr val="FF0000"/>
                                      </p:to>
                                    </p:animClr>
                                    <p:set>
                                      <p:cBhvr>
                                        <p:cTn id="10" dur="10" fill="hold"/>
                                        <p:tgtEl>
                                          <p:spTgt spid="15">
                                            <p:txEl>
                                              <p:pRg st="3" end="3"/>
                                            </p:txEl>
                                          </p:spTgt>
                                        </p:tgtEl>
                                        <p:attrNameLst>
                                          <p:attrName>fill.type</p:attrName>
                                        </p:attrNameLst>
                                      </p:cBhvr>
                                      <p:to>
                                        <p:strVal val="solid"/>
                                      </p:to>
                                    </p:set>
                                    <p:set>
                                      <p:cBhvr>
                                        <p:cTn id="11" dur="10" fill="hold"/>
                                        <p:tgtEl>
                                          <p:spTgt spid="15">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79250" y="2696547"/>
            <a:ext cx="8238008"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立即揮手是屬於反射作用</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此過程的受器是在手部肌肉</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興奮的感覺是由感覺神經產生</a:t>
            </a:r>
            <a:endParaRPr lang="en-US" altLang="zh-TW" sz="2600"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330513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揮手的命令是由運動神經傳遞</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6</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97868" y="3140968"/>
            <a:ext cx="766834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立即揮手是屬於意識動作</a:t>
            </a:r>
            <a:endParaRPr lang="zh-TW" altLang="en-US" sz="2600" dirty="0">
              <a:latin typeface="微軟正黑體" panose="020B0604030504040204" pitchFamily="34" charset="-120"/>
              <a:ea typeface="微軟正黑體" panose="020B0604030504040204" pitchFamily="34" charset="-120"/>
            </a:endParaRPr>
          </a:p>
        </p:txBody>
      </p:sp>
      <p:sp>
        <p:nvSpPr>
          <p:cNvPr id="23" name="Rectangle 3">
            <a:extLst>
              <a:ext uri="{FF2B5EF4-FFF2-40B4-BE49-F238E27FC236}">
                <a16:creationId xmlns:a16="http://schemas.microsoft.com/office/drawing/2014/main" id="{0FB38CB9-476F-4F44-AFC6-C4B733866FEF}"/>
              </a:ext>
            </a:extLst>
          </p:cNvPr>
          <p:cNvSpPr>
            <a:spLocks noChangeArrowheads="1"/>
          </p:cNvSpPr>
          <p:nvPr/>
        </p:nvSpPr>
        <p:spPr bwMode="auto">
          <a:xfrm>
            <a:off x="1097867" y="1573128"/>
            <a:ext cx="766834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(D)</a:t>
            </a:r>
            <a:r>
              <a:rPr lang="zh-TW" altLang="en-US" sz="2600" dirty="0">
                <a:solidFill>
                  <a:srgbClr val="0099FF"/>
                </a:solidFill>
                <a:latin typeface="微軟正黑體" panose="020B0604030504040204" pitchFamily="34" charset="-120"/>
                <a:ea typeface="微軟正黑體" panose="020B0604030504040204" pitchFamily="34" charset="-120"/>
              </a:rPr>
              <a:t>揮手的命令是由大腦下達命令，並經由運動神經傳遞至動器（手的肌肉），故答案是</a:t>
            </a:r>
            <a:r>
              <a:rPr lang="en-US" altLang="zh-TW" sz="2600" dirty="0">
                <a:solidFill>
                  <a:srgbClr val="0099FF"/>
                </a:solidFill>
                <a:latin typeface="微軟正黑體" panose="020B0604030504040204" pitchFamily="34" charset="-120"/>
                <a:ea typeface="微軟正黑體" panose="020B0604030504040204" pitchFamily="34" charset="-120"/>
              </a:rPr>
              <a:t>(D)</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24" name="Rectangle 3">
            <a:extLst>
              <a:ext uri="{FF2B5EF4-FFF2-40B4-BE49-F238E27FC236}">
                <a16:creationId xmlns:a16="http://schemas.microsoft.com/office/drawing/2014/main" id="{5176F320-379E-495C-9869-3132C25D674B}"/>
              </a:ext>
            </a:extLst>
          </p:cNvPr>
          <p:cNvSpPr>
            <a:spLocks noChangeArrowheads="1"/>
          </p:cNvSpPr>
          <p:nvPr/>
        </p:nvSpPr>
        <p:spPr bwMode="auto">
          <a:xfrm>
            <a:off x="1097868" y="4293096"/>
            <a:ext cx="766834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此過程的受器是在眼睛</a:t>
            </a:r>
            <a:endParaRPr lang="zh-TW" altLang="en-US" sz="26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97868" y="5445224"/>
            <a:ext cx="766834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興奮的感覺是由大腦產生</a:t>
            </a:r>
            <a:endParaRPr lang="en-US" altLang="zh-TW" sz="2600" b="1" dirty="0">
              <a:solidFill>
                <a:srgbClr val="FF0000"/>
              </a:solidFill>
              <a:latin typeface="微軟正黑體" panose="020B0604030504040204" pitchFamily="34" charset="-120"/>
              <a:ea typeface="微軟正黑體" panose="020B0604030504040204" pitchFamily="34" charset="-120"/>
            </a:endParaRPr>
          </a:p>
        </p:txBody>
      </p:sp>
      <p:sp>
        <p:nvSpPr>
          <p:cNvPr id="26" name="橢圓 25">
            <a:extLst>
              <a:ext uri="{FF2B5EF4-FFF2-40B4-BE49-F238E27FC236}">
                <a16:creationId xmlns:a16="http://schemas.microsoft.com/office/drawing/2014/main" id="{51EED2A2-9E9A-4A74-906A-EDCC11DA89CB}"/>
              </a:ext>
            </a:extLst>
          </p:cNvPr>
          <p:cNvSpPr/>
          <p:nvPr/>
        </p:nvSpPr>
        <p:spPr>
          <a:xfrm>
            <a:off x="612068" y="160219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7" name="橢圓 26">
            <a:extLst>
              <a:ext uri="{FF2B5EF4-FFF2-40B4-BE49-F238E27FC236}">
                <a16:creationId xmlns:a16="http://schemas.microsoft.com/office/drawing/2014/main" id="{DBCBE5AB-F6C8-49C4-B73D-91DE228546B5}"/>
              </a:ext>
            </a:extLst>
          </p:cNvPr>
          <p:cNvSpPr/>
          <p:nvPr/>
        </p:nvSpPr>
        <p:spPr>
          <a:xfrm>
            <a:off x="612068" y="4441827"/>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8" name="橢圓 27">
            <a:extLst>
              <a:ext uri="{FF2B5EF4-FFF2-40B4-BE49-F238E27FC236}">
                <a16:creationId xmlns:a16="http://schemas.microsoft.com/office/drawing/2014/main" id="{D5ACEC59-B3F1-4FBF-A716-0D24A25A72F0}"/>
              </a:ext>
            </a:extLst>
          </p:cNvPr>
          <p:cNvSpPr/>
          <p:nvPr/>
        </p:nvSpPr>
        <p:spPr>
          <a:xfrm>
            <a:off x="612068" y="5593955"/>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9" name="矩形 28">
            <a:extLst>
              <a:ext uri="{FF2B5EF4-FFF2-40B4-BE49-F238E27FC236}">
                <a16:creationId xmlns:a16="http://schemas.microsoft.com/office/drawing/2014/main" id="{EB749A16-BFA4-4821-86BF-9BE8F202BD55}"/>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107.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24</a:t>
            </a:r>
          </a:p>
        </p:txBody>
      </p:sp>
    </p:spTree>
    <p:extLst>
      <p:ext uri="{BB962C8B-B14F-4D97-AF65-F5344CB8AC3E}">
        <p14:creationId xmlns:p14="http://schemas.microsoft.com/office/powerpoint/2010/main" val="6867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3"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3"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p:bldP spid="9" grpId="1"/>
      <p:bldP spid="9" grpId="2"/>
      <p:bldP spid="9" grpId="3"/>
      <p:bldP spid="9" grpId="4"/>
      <p:bldP spid="23" grpId="0"/>
      <p:bldP spid="23" grpId="1"/>
      <p:bldP spid="23" grpId="2"/>
      <p:bldP spid="23" grpId="3"/>
      <p:bldP spid="23" grpId="4"/>
      <p:bldP spid="24" grpId="0"/>
      <p:bldP spid="24" grpId="1"/>
      <p:bldP spid="24" grpId="2"/>
      <p:bldP spid="24" grpId="3"/>
      <p:bldP spid="24" grpId="4"/>
      <p:bldP spid="25" grpId="0"/>
      <p:bldP spid="25" grpId="1"/>
      <p:bldP spid="25" grpId="2"/>
      <p:bldP spid="25" grpId="3"/>
      <p:bldP spid="25" grpId="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7596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7.</a:t>
            </a:r>
            <a:r>
              <a:rPr lang="zh-TW" altLang="en-US" sz="2600" dirty="0">
                <a:latin typeface="微軟正黑體" panose="020B0604030504040204" pitchFamily="34" charset="-120"/>
                <a:ea typeface="微軟正黑體" panose="020B0604030504040204" pitchFamily="34" charset="-120"/>
              </a:rPr>
              <a:t>如下圖所示，一個箱子的四面被標記為甲、乙、丙、丁，箱內有一株幼苗在以鐵絲固定的濕棉花上生長，且此箱子一直放置在黑暗環境中。根據此幼苗彎曲生長的方向，推測箱子在該環境中被放置時，最可能是以哪一面接觸水平地面？</a:t>
            </a:r>
            <a:endParaRPr lang="en-US" altLang="zh-TW" sz="2600" dirty="0">
              <a:latin typeface="微軟正黑體" panose="020B0604030504040204" pitchFamily="34" charset="-120"/>
              <a:ea typeface="微軟正黑體" panose="020B0604030504040204" pitchFamily="34" charset="-120"/>
            </a:endParaRPr>
          </a:p>
        </p:txBody>
      </p:sp>
      <p:sp>
        <p:nvSpPr>
          <p:cNvPr id="17" name="Rectangle 3">
            <a:extLst>
              <a:ext uri="{FF2B5EF4-FFF2-40B4-BE49-F238E27FC236}">
                <a16:creationId xmlns:a16="http://schemas.microsoft.com/office/drawing/2014/main" id="{8CE2FE4A-C7C8-43E5-B522-85A71974D9AA}"/>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8" name="文字方塊 17">
            <a:extLst>
              <a:ext uri="{FF2B5EF4-FFF2-40B4-BE49-F238E27FC236}">
                <a16:creationId xmlns:a16="http://schemas.microsoft.com/office/drawing/2014/main" id="{F8E58DB5-CA8D-4138-AB44-66E4C24F4701}"/>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A</a:t>
            </a: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7</a:t>
            </a:r>
            <a:endParaRPr lang="zh-TW" altLang="en-US" sz="20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99BE5426-16EB-4F92-A283-1D9696D99BAB}"/>
              </a:ext>
            </a:extLst>
          </p:cNvPr>
          <p:cNvSpPr/>
          <p:nvPr/>
        </p:nvSpPr>
        <p:spPr>
          <a:xfrm>
            <a:off x="6948264" y="-7519"/>
            <a:ext cx="2197249"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107.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46</a:t>
            </a:r>
          </a:p>
        </p:txBody>
      </p:sp>
      <p:pic>
        <p:nvPicPr>
          <p:cNvPr id="4" name="圖片 3">
            <a:extLst>
              <a:ext uri="{FF2B5EF4-FFF2-40B4-BE49-F238E27FC236}">
                <a16:creationId xmlns:a16="http://schemas.microsoft.com/office/drawing/2014/main" id="{0668F3A2-9984-47CC-808F-F6DA3B47A1A2}"/>
              </a:ext>
            </a:extLst>
          </p:cNvPr>
          <p:cNvPicPr>
            <a:picLocks noChangeAspect="1"/>
          </p:cNvPicPr>
          <p:nvPr/>
        </p:nvPicPr>
        <p:blipFill>
          <a:blip r:embed="rId2"/>
          <a:stretch>
            <a:fillRect/>
          </a:stretch>
        </p:blipFill>
        <p:spPr>
          <a:xfrm>
            <a:off x="4567768" y="3826058"/>
            <a:ext cx="4103043" cy="1518882"/>
          </a:xfrm>
          <a:prstGeom prst="rect">
            <a:avLst/>
          </a:prstGeom>
        </p:spPr>
      </p:pic>
      <p:sp>
        <p:nvSpPr>
          <p:cNvPr id="10" name="Rectangle 3">
            <a:extLst>
              <a:ext uri="{FF2B5EF4-FFF2-40B4-BE49-F238E27FC236}">
                <a16:creationId xmlns:a16="http://schemas.microsoft.com/office/drawing/2014/main" id="{EF8D55EA-2778-49F9-8557-849AC75CBEA6}"/>
              </a:ext>
            </a:extLst>
          </p:cNvPr>
          <p:cNvSpPr>
            <a:spLocks noChangeArrowheads="1"/>
          </p:cNvSpPr>
          <p:nvPr/>
        </p:nvSpPr>
        <p:spPr bwMode="auto">
          <a:xfrm>
            <a:off x="383460" y="4136606"/>
            <a:ext cx="7759632" cy="241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兩處的莖皆如①生長</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兩處的莖皆如②生長</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甲處的莖如①生長；乙處的莖如③生長</a:t>
            </a: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甲處的莖如③生長；乙處的莖如①生長</a:t>
            </a:r>
            <a:endParaRPr lang="en-US" altLang="zh-TW"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985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0">
                                            <p:txEl>
                                              <p:pRg st="0" end="0"/>
                                            </p:txEl>
                                          </p:spTgt>
                                        </p:tgtEl>
                                        <p:attrNameLst>
                                          <p:attrName>style.color</p:attrName>
                                        </p:attrNameLst>
                                      </p:cBhvr>
                                      <p:to>
                                        <a:srgbClr val="FF0000"/>
                                      </p:to>
                                    </p:animClr>
                                    <p:animClr clrSpc="rgb" dir="cw">
                                      <p:cBhvr>
                                        <p:cTn id="9" dur="10" fill="hold"/>
                                        <p:tgtEl>
                                          <p:spTgt spid="10">
                                            <p:txEl>
                                              <p:pRg st="0" end="0"/>
                                            </p:txEl>
                                          </p:spTgt>
                                        </p:tgtEl>
                                        <p:attrNameLst>
                                          <p:attrName>fillcolor</p:attrName>
                                        </p:attrNameLst>
                                      </p:cBhvr>
                                      <p:to>
                                        <a:srgbClr val="FF0000"/>
                                      </p:to>
                                    </p:animClr>
                                    <p:set>
                                      <p:cBhvr>
                                        <p:cTn id="10" dur="10" fill="hold"/>
                                        <p:tgtEl>
                                          <p:spTgt spid="10">
                                            <p:txEl>
                                              <p:pRg st="0" end="0"/>
                                            </p:txEl>
                                          </p:spTgt>
                                        </p:tgtEl>
                                        <p:attrNameLst>
                                          <p:attrName>fill.type</p:attrName>
                                        </p:attrNameLst>
                                      </p:cBhvr>
                                      <p:to>
                                        <p:strVal val="solid"/>
                                      </p:to>
                                    </p:set>
                                    <p:set>
                                      <p:cBhvr>
                                        <p:cTn id="11" dur="10" fill="hold"/>
                                        <p:tgtEl>
                                          <p:spTgt spid="10">
                                            <p:txEl>
                                              <p:pRg st="0" end="0"/>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0">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6290069"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(A)</a:t>
            </a:r>
            <a:r>
              <a:rPr lang="zh-TW" altLang="en-US" sz="2600" dirty="0">
                <a:solidFill>
                  <a:srgbClr val="FF0000"/>
                </a:solidFill>
                <a:latin typeface="微軟正黑體" panose="020B0604030504040204" pitchFamily="34" charset="-120"/>
                <a:ea typeface="微軟正黑體" panose="020B0604030504040204" pitchFamily="34" charset="-120"/>
              </a:rPr>
              <a:t>兩處的莖皆如①生長</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7</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4365104"/>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光源拿開後，甲、乙兩處植物的莖接受到地球引力的影響，皆具有背地性，皆會往①生長，故答案是</a:t>
            </a: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0" name="橢圓 9">
            <a:extLst>
              <a:ext uri="{FF2B5EF4-FFF2-40B4-BE49-F238E27FC236}">
                <a16:creationId xmlns:a16="http://schemas.microsoft.com/office/drawing/2014/main" id="{35773477-ABA1-4FF2-B0CB-3D2CEEA320F0}"/>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5" name="橢圓 14">
            <a:extLst>
              <a:ext uri="{FF2B5EF4-FFF2-40B4-BE49-F238E27FC236}">
                <a16:creationId xmlns:a16="http://schemas.microsoft.com/office/drawing/2014/main" id="{A6F111E4-A084-4FED-ACF2-9944180C6A13}"/>
              </a:ext>
            </a:extLst>
          </p:cNvPr>
          <p:cNvSpPr/>
          <p:nvPr/>
        </p:nvSpPr>
        <p:spPr>
          <a:xfrm>
            <a:off x="612068" y="4380503"/>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
        <p:nvSpPr>
          <p:cNvPr id="12" name="矩形 11">
            <a:extLst>
              <a:ext uri="{FF2B5EF4-FFF2-40B4-BE49-F238E27FC236}">
                <a16:creationId xmlns:a16="http://schemas.microsoft.com/office/drawing/2014/main" id="{7831FEF0-497A-40DF-ABAA-1744819B51DC}"/>
              </a:ext>
            </a:extLst>
          </p:cNvPr>
          <p:cNvSpPr/>
          <p:nvPr/>
        </p:nvSpPr>
        <p:spPr>
          <a:xfrm>
            <a:off x="6948264" y="-7519"/>
            <a:ext cx="2197249"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107.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46</a:t>
            </a:r>
          </a:p>
        </p:txBody>
      </p:sp>
      <p:pic>
        <p:nvPicPr>
          <p:cNvPr id="11" name="圖片 10">
            <a:extLst>
              <a:ext uri="{FF2B5EF4-FFF2-40B4-BE49-F238E27FC236}">
                <a16:creationId xmlns:a16="http://schemas.microsoft.com/office/drawing/2014/main" id="{CF0EE33C-1B87-41A4-84AE-E274C51AC9C3}"/>
              </a:ext>
            </a:extLst>
          </p:cNvPr>
          <p:cNvPicPr>
            <a:picLocks noChangeAspect="1"/>
          </p:cNvPicPr>
          <p:nvPr/>
        </p:nvPicPr>
        <p:blipFill>
          <a:blip r:embed="rId2"/>
          <a:stretch>
            <a:fillRect/>
          </a:stretch>
        </p:blipFill>
        <p:spPr>
          <a:xfrm>
            <a:off x="1971259" y="2189281"/>
            <a:ext cx="5201482" cy="1925507"/>
          </a:xfrm>
          <a:prstGeom prst="rect">
            <a:avLst/>
          </a:prstGeom>
        </p:spPr>
      </p:pic>
    </p:spTree>
    <p:extLst>
      <p:ext uri="{BB962C8B-B14F-4D97-AF65-F5344CB8AC3E}">
        <p14:creationId xmlns:p14="http://schemas.microsoft.com/office/powerpoint/2010/main" val="18093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p:bldP spid="9" grpId="1"/>
      <p:bldP spid="9" grpId="2"/>
      <p:bldP spid="9" grpId="3"/>
      <p:bldP spid="9" grpId="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668344"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8.</a:t>
            </a:r>
            <a:r>
              <a:rPr lang="zh-TW" altLang="en-US" sz="2600" dirty="0">
                <a:latin typeface="微軟正黑體" panose="020B0604030504040204" pitchFamily="34" charset="-120"/>
                <a:ea typeface="微軟正黑體" panose="020B0604030504040204" pitchFamily="34" charset="-120"/>
              </a:rPr>
              <a:t>人們對榴槤的特殊氣味會有不同感受，有些人覺得香，有些人覺得臭，而不同感受主要是由下列哪一部位所產生？</a:t>
            </a:r>
            <a:endParaRPr lang="en-US" altLang="zh-TW" sz="2600" dirty="0">
              <a:solidFill>
                <a:srgbClr val="FF0000"/>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8</a:t>
            </a:r>
            <a:endParaRPr lang="zh-TW" altLang="en-US" sz="2000" b="1"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B8E66587-95D2-4AC9-BAA4-C132EA0C8D64}"/>
              </a:ext>
            </a:extLst>
          </p:cNvPr>
          <p:cNvSpPr/>
          <p:nvPr/>
        </p:nvSpPr>
        <p:spPr>
          <a:xfrm>
            <a:off x="7020273" y="-7519"/>
            <a:ext cx="2125240" cy="556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108.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25</a:t>
            </a:r>
          </a:p>
        </p:txBody>
      </p:sp>
      <p:sp>
        <p:nvSpPr>
          <p:cNvPr id="5" name="Rectangle 3">
            <a:extLst>
              <a:ext uri="{FF2B5EF4-FFF2-40B4-BE49-F238E27FC236}">
                <a16:creationId xmlns:a16="http://schemas.microsoft.com/office/drawing/2014/main" id="{C00E600C-0820-4628-83BC-38DC972FFFA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6" name="文字方塊 5">
            <a:extLst>
              <a:ext uri="{FF2B5EF4-FFF2-40B4-BE49-F238E27FC236}">
                <a16:creationId xmlns:a16="http://schemas.microsoft.com/office/drawing/2014/main" id="{C941793F-F2F3-482E-91F5-FF9F791670AC}"/>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C</a:t>
            </a:r>
          </a:p>
        </p:txBody>
      </p:sp>
      <p:sp>
        <p:nvSpPr>
          <p:cNvPr id="8" name="Rectangle 3">
            <a:extLst>
              <a:ext uri="{FF2B5EF4-FFF2-40B4-BE49-F238E27FC236}">
                <a16:creationId xmlns:a16="http://schemas.microsoft.com/office/drawing/2014/main" id="{A0EA7CA8-436E-4766-8C05-431607697AFA}"/>
              </a:ext>
            </a:extLst>
          </p:cNvPr>
          <p:cNvSpPr>
            <a:spLocks noChangeArrowheads="1"/>
          </p:cNvSpPr>
          <p:nvPr/>
        </p:nvSpPr>
        <p:spPr bwMode="auto">
          <a:xfrm>
            <a:off x="1384369" y="2924944"/>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鼻子</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腦幹</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大腦</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小腦</a:t>
            </a:r>
            <a:endParaRPr lang="en-US" altLang="zh-TW"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9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8">
                                            <p:txEl>
                                              <p:pRg st="2" end="2"/>
                                            </p:txEl>
                                          </p:spTgt>
                                        </p:tgtEl>
                                        <p:attrNameLst>
                                          <p:attrName>style.color</p:attrName>
                                        </p:attrNameLst>
                                      </p:cBhvr>
                                      <p:to>
                                        <a:srgbClr val="FF0000"/>
                                      </p:to>
                                    </p:animClr>
                                    <p:animClr clrSpc="rgb" dir="cw">
                                      <p:cBhvr>
                                        <p:cTn id="9" dur="10" fill="hold"/>
                                        <p:tgtEl>
                                          <p:spTgt spid="8">
                                            <p:txEl>
                                              <p:pRg st="2" end="2"/>
                                            </p:txEl>
                                          </p:spTgt>
                                        </p:tgtEl>
                                        <p:attrNameLst>
                                          <p:attrName>fillcolor</p:attrName>
                                        </p:attrNameLst>
                                      </p:cBhvr>
                                      <p:to>
                                        <a:srgbClr val="FF0000"/>
                                      </p:to>
                                    </p:animClr>
                                    <p:set>
                                      <p:cBhvr>
                                        <p:cTn id="10" dur="10" fill="hold"/>
                                        <p:tgtEl>
                                          <p:spTgt spid="8">
                                            <p:txEl>
                                              <p:pRg st="2" end="2"/>
                                            </p:txEl>
                                          </p:spTgt>
                                        </p:tgtEl>
                                        <p:attrNameLst>
                                          <p:attrName>fill.type</p:attrName>
                                        </p:attrNameLst>
                                      </p:cBhvr>
                                      <p:to>
                                        <p:strVal val="solid"/>
                                      </p:to>
                                    </p:set>
                                    <p:set>
                                      <p:cBhvr>
                                        <p:cTn id="11" dur="10" fill="hold"/>
                                        <p:tgtEl>
                                          <p:spTgt spid="8">
                                            <p:txEl>
                                              <p:pRg st="2" end="2"/>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722604"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(C)</a:t>
            </a:r>
            <a:r>
              <a:rPr lang="zh-TW" altLang="en-US" sz="2600" dirty="0">
                <a:solidFill>
                  <a:srgbClr val="FF0000"/>
                </a:solidFill>
                <a:latin typeface="微軟正黑體" panose="020B0604030504040204" pitchFamily="34" charset="-120"/>
                <a:ea typeface="微軟正黑體" panose="020B0604030504040204" pitchFamily="34" charset="-120"/>
              </a:rPr>
              <a:t>大腦</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8</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1618115"/>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不同人之所以氣味的感受不同，原因是刺激經由受器和感覺神經，傳到大腦嗅覺區所產生的感受不同所致，故答案是</a:t>
            </a: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D7B438A9-6FE2-44F8-987F-BD4FEC609500}"/>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108.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25</a:t>
            </a:r>
          </a:p>
        </p:txBody>
      </p:sp>
      <p:sp>
        <p:nvSpPr>
          <p:cNvPr id="10" name="橢圓 9">
            <a:extLst>
              <a:ext uri="{FF2B5EF4-FFF2-40B4-BE49-F238E27FC236}">
                <a16:creationId xmlns:a16="http://schemas.microsoft.com/office/drawing/2014/main" id="{B8F52C30-D5D9-491A-8F56-8DE7574FF8DB}"/>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1" name="橢圓 10">
            <a:extLst>
              <a:ext uri="{FF2B5EF4-FFF2-40B4-BE49-F238E27FC236}">
                <a16:creationId xmlns:a16="http://schemas.microsoft.com/office/drawing/2014/main" id="{A44B6D8F-D400-43F1-84D6-2CD2CCAFCF78}"/>
              </a:ext>
            </a:extLst>
          </p:cNvPr>
          <p:cNvSpPr/>
          <p:nvPr/>
        </p:nvSpPr>
        <p:spPr>
          <a:xfrm>
            <a:off x="612068" y="163351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Tree>
    <p:extLst>
      <p:ext uri="{BB962C8B-B14F-4D97-AF65-F5344CB8AC3E}">
        <p14:creationId xmlns:p14="http://schemas.microsoft.com/office/powerpoint/2010/main" val="17931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P spid="9" grpId="2"/>
      <p:bldP spid="9" grpId="3"/>
      <p:bldP spid="9" grpId="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9</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C</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6" y="986299"/>
            <a:ext cx="7759632"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9.</a:t>
            </a:r>
            <a:r>
              <a:rPr lang="zh-TW" altLang="en-US" sz="2600" dirty="0">
                <a:latin typeface="微軟正黑體" panose="020B0604030504040204" pitchFamily="34" charset="-120"/>
                <a:ea typeface="微軟正黑體" panose="020B0604030504040204" pitchFamily="34" charset="-120"/>
              </a:rPr>
              <a:t>右圖</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一</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為植物體內物質運輸示意圖，圖</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二</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為葉片氣孔狀態示意圖。白天植物進行旺盛的蒸散作用時，有關體內水分運輸方向（甲或乙）及葉片氣孔狀態（丙或丁），下列組合何者正確？</a:t>
            </a:r>
          </a:p>
        </p:txBody>
      </p:sp>
      <p:sp>
        <p:nvSpPr>
          <p:cNvPr id="14" name="Rectangle 3">
            <a:extLst>
              <a:ext uri="{FF2B5EF4-FFF2-40B4-BE49-F238E27FC236}">
                <a16:creationId xmlns:a16="http://schemas.microsoft.com/office/drawing/2014/main" id="{EF06768E-5C92-4EED-898E-099A0C0F30E6}"/>
              </a:ext>
            </a:extLst>
          </p:cNvPr>
          <p:cNvSpPr>
            <a:spLocks noChangeArrowheads="1"/>
          </p:cNvSpPr>
          <p:nvPr/>
        </p:nvSpPr>
        <p:spPr bwMode="auto">
          <a:xfrm>
            <a:off x="1239808" y="3374868"/>
            <a:ext cx="90010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甲，丙　</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甲，丁</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乙，丙</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乙，丁</a:t>
            </a:r>
          </a:p>
        </p:txBody>
      </p:sp>
      <p:sp>
        <p:nvSpPr>
          <p:cNvPr id="16" name="矩形 15">
            <a:extLst>
              <a:ext uri="{FF2B5EF4-FFF2-40B4-BE49-F238E27FC236}">
                <a16:creationId xmlns:a16="http://schemas.microsoft.com/office/drawing/2014/main" id="{C9E6100A-4F04-4E8C-8530-A12A51281ADC}"/>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a:t>
            </a:r>
          </a:p>
        </p:txBody>
      </p:sp>
      <p:pic>
        <p:nvPicPr>
          <p:cNvPr id="3" name="圖片 2">
            <a:extLst>
              <a:ext uri="{FF2B5EF4-FFF2-40B4-BE49-F238E27FC236}">
                <a16:creationId xmlns:a16="http://schemas.microsoft.com/office/drawing/2014/main" id="{B994BB16-2823-49B4-8639-06E15DC7C60D}"/>
              </a:ext>
            </a:extLst>
          </p:cNvPr>
          <p:cNvPicPr>
            <a:picLocks noChangeAspect="1"/>
          </p:cNvPicPr>
          <p:nvPr/>
        </p:nvPicPr>
        <p:blipFill>
          <a:blip r:embed="rId2"/>
          <a:stretch>
            <a:fillRect/>
          </a:stretch>
        </p:blipFill>
        <p:spPr>
          <a:xfrm>
            <a:off x="4716016" y="3268242"/>
            <a:ext cx="3934374" cy="2619741"/>
          </a:xfrm>
          <a:prstGeom prst="rect">
            <a:avLst/>
          </a:prstGeom>
        </p:spPr>
      </p:pic>
    </p:spTree>
    <p:extLst>
      <p:ext uri="{BB962C8B-B14F-4D97-AF65-F5344CB8AC3E}">
        <p14:creationId xmlns:p14="http://schemas.microsoft.com/office/powerpoint/2010/main" val="15969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4">
                                            <p:txEl>
                                              <p:pRg st="2" end="2"/>
                                            </p:txEl>
                                          </p:spTgt>
                                        </p:tgtEl>
                                        <p:attrNameLst>
                                          <p:attrName>style.color</p:attrName>
                                        </p:attrNameLst>
                                      </p:cBhvr>
                                      <p:to>
                                        <a:srgbClr val="FF0000"/>
                                      </p:to>
                                    </p:animClr>
                                    <p:animClr clrSpc="rgb" dir="cw">
                                      <p:cBhvr>
                                        <p:cTn id="9" dur="10" fill="hold"/>
                                        <p:tgtEl>
                                          <p:spTgt spid="14">
                                            <p:txEl>
                                              <p:pRg st="2" end="2"/>
                                            </p:txEl>
                                          </p:spTgt>
                                        </p:tgtEl>
                                        <p:attrNameLst>
                                          <p:attrName>fillcolor</p:attrName>
                                        </p:attrNameLst>
                                      </p:cBhvr>
                                      <p:to>
                                        <a:srgbClr val="FF0000"/>
                                      </p:to>
                                    </p:animClr>
                                    <p:set>
                                      <p:cBhvr>
                                        <p:cTn id="10" dur="10" fill="hold"/>
                                        <p:tgtEl>
                                          <p:spTgt spid="14">
                                            <p:txEl>
                                              <p:pRg st="2" end="2"/>
                                            </p:txEl>
                                          </p:spTgt>
                                        </p:tgtEl>
                                        <p:attrNameLst>
                                          <p:attrName>fill.type</p:attrName>
                                        </p:attrNameLst>
                                      </p:cBhvr>
                                      <p:to>
                                        <p:strVal val="solid"/>
                                      </p:to>
                                    </p:set>
                                    <p:set>
                                      <p:cBhvr>
                                        <p:cTn id="11" dur="10" fill="hold"/>
                                        <p:tgtEl>
                                          <p:spTgt spid="14">
                                            <p:txEl>
                                              <p:pRg st="2" end="2"/>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CA1CEA5E-A923-4F6A-80EB-78642AC53596}"/>
              </a:ext>
            </a:extLst>
          </p:cNvPr>
          <p:cNvSpPr/>
          <p:nvPr/>
        </p:nvSpPr>
        <p:spPr>
          <a:xfrm>
            <a:off x="6912925" y="-7519"/>
            <a:ext cx="2232588"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103.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1019123"/>
            <a:ext cx="7733884"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1.</a:t>
            </a:r>
            <a:r>
              <a:rPr lang="zh-TW" altLang="en-US" sz="2600" dirty="0">
                <a:latin typeface="微軟正黑體" panose="020B0604030504040204" pitchFamily="34" charset="-120"/>
                <a:ea typeface="微軟正黑體" panose="020B0604030504040204" pitchFamily="34" charset="-120"/>
              </a:rPr>
              <a:t>小玫聽到電話鈴聲後，趕緊拿起話筒接聽且回答。與上述過程相關的神經系統運作之敘述，下列何者最合理？</a:t>
            </a:r>
            <a:endParaRPr lang="en-US" altLang="zh-TW" sz="26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4A6EC47E-9770-4578-B3CA-E21D70351626}"/>
              </a:ext>
            </a:extLst>
          </p:cNvPr>
          <p:cNvSpPr>
            <a:spLocks noChangeArrowheads="1"/>
          </p:cNvSpPr>
          <p:nvPr/>
        </p:nvSpPr>
        <p:spPr bwMode="auto">
          <a:xfrm>
            <a:off x="1547664" y="2636912"/>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聽到鈴聲的感覺由耳朵產生</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回答的語句由腦幹產生</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拿起話筒的速度由脊髓決定</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是否接聽電話由大腦決定</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
        <p:nvSpPr>
          <p:cNvPr id="10" name="Rectangle 3">
            <a:extLst>
              <a:ext uri="{FF2B5EF4-FFF2-40B4-BE49-F238E27FC236}">
                <a16:creationId xmlns:a16="http://schemas.microsoft.com/office/drawing/2014/main" id="{CD1F50DC-5947-4050-B214-BD24FD2D6E23}"/>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1" name="文字方塊 10">
            <a:extLst>
              <a:ext uri="{FF2B5EF4-FFF2-40B4-BE49-F238E27FC236}">
                <a16:creationId xmlns:a16="http://schemas.microsoft.com/office/drawing/2014/main" id="{B49173D6-134E-41DA-A393-49B23C83C939}"/>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Tree>
    <p:extLst>
      <p:ext uri="{BB962C8B-B14F-4D97-AF65-F5344CB8AC3E}">
        <p14:creationId xmlns:p14="http://schemas.microsoft.com/office/powerpoint/2010/main" val="6576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9">
                                            <p:txEl>
                                              <p:pRg st="3" end="3"/>
                                            </p:txEl>
                                          </p:spTgt>
                                        </p:tgtEl>
                                        <p:attrNameLst>
                                          <p:attrName>style.color</p:attrName>
                                        </p:attrNameLst>
                                      </p:cBhvr>
                                      <p:to>
                                        <a:srgbClr val="FF0000"/>
                                      </p:to>
                                    </p:animClr>
                                    <p:animClr clrSpc="rgb" dir="cw">
                                      <p:cBhvr>
                                        <p:cTn id="9" dur="10" fill="hold"/>
                                        <p:tgtEl>
                                          <p:spTgt spid="9">
                                            <p:txEl>
                                              <p:pRg st="3" end="3"/>
                                            </p:txEl>
                                          </p:spTgt>
                                        </p:tgtEl>
                                        <p:attrNameLst>
                                          <p:attrName>fillcolor</p:attrName>
                                        </p:attrNameLst>
                                      </p:cBhvr>
                                      <p:to>
                                        <a:srgbClr val="FF0000"/>
                                      </p:to>
                                    </p:animClr>
                                    <p:set>
                                      <p:cBhvr>
                                        <p:cTn id="10" dur="10" fill="hold"/>
                                        <p:tgtEl>
                                          <p:spTgt spid="9">
                                            <p:txEl>
                                              <p:pRg st="3" end="3"/>
                                            </p:txEl>
                                          </p:spTgt>
                                        </p:tgtEl>
                                        <p:attrNameLst>
                                          <p:attrName>fill.type</p:attrName>
                                        </p:attrNameLst>
                                      </p:cBhvr>
                                      <p:to>
                                        <p:strVal val="solid"/>
                                      </p:to>
                                    </p:set>
                                    <p:set>
                                      <p:cBhvr>
                                        <p:cTn id="11" dur="10" fill="hold"/>
                                        <p:tgtEl>
                                          <p:spTgt spid="9">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9">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154165"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(C)</a:t>
            </a:r>
            <a:r>
              <a:rPr lang="zh-TW" altLang="en-US" sz="2600" dirty="0">
                <a:solidFill>
                  <a:srgbClr val="FF0000"/>
                </a:solidFill>
                <a:latin typeface="微軟正黑體" panose="020B0604030504040204" pitchFamily="34" charset="-120"/>
                <a:ea typeface="微軟正黑體" panose="020B0604030504040204" pitchFamily="34" charset="-120"/>
              </a:rPr>
              <a:t>乙，丙</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9</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4663706"/>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水分的運輸方向只能由下往上，且蒸散作用進行時，氣孔需打開，依圖判斷為乙、丙，故答案為</a:t>
            </a: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D6F7BB65-8F03-4322-AA49-B14526312510}"/>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a:t>
            </a:r>
          </a:p>
        </p:txBody>
      </p:sp>
      <p:sp>
        <p:nvSpPr>
          <p:cNvPr id="10" name="橢圓 9">
            <a:extLst>
              <a:ext uri="{FF2B5EF4-FFF2-40B4-BE49-F238E27FC236}">
                <a16:creationId xmlns:a16="http://schemas.microsoft.com/office/drawing/2014/main" id="{71374AE4-9FD8-44A0-A0CE-1C7F6D68C7A3}"/>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1" name="橢圓 10">
            <a:extLst>
              <a:ext uri="{FF2B5EF4-FFF2-40B4-BE49-F238E27FC236}">
                <a16:creationId xmlns:a16="http://schemas.microsoft.com/office/drawing/2014/main" id="{489C81F9-A9FD-4F7B-B043-B8576ECA3E96}"/>
              </a:ext>
            </a:extLst>
          </p:cNvPr>
          <p:cNvSpPr/>
          <p:nvPr/>
        </p:nvSpPr>
        <p:spPr>
          <a:xfrm>
            <a:off x="612068" y="4679105"/>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pic>
        <p:nvPicPr>
          <p:cNvPr id="18" name="圖片 17">
            <a:extLst>
              <a:ext uri="{FF2B5EF4-FFF2-40B4-BE49-F238E27FC236}">
                <a16:creationId xmlns:a16="http://schemas.microsoft.com/office/drawing/2014/main" id="{BFB0E9C1-37CE-4483-8B85-937B7661ED47}"/>
              </a:ext>
            </a:extLst>
          </p:cNvPr>
          <p:cNvPicPr>
            <a:picLocks noChangeAspect="1"/>
          </p:cNvPicPr>
          <p:nvPr/>
        </p:nvPicPr>
        <p:blipFill>
          <a:blip r:embed="rId2"/>
          <a:stretch>
            <a:fillRect/>
          </a:stretch>
        </p:blipFill>
        <p:spPr>
          <a:xfrm>
            <a:off x="2292262" y="1411205"/>
            <a:ext cx="4559475" cy="3035971"/>
          </a:xfrm>
          <a:prstGeom prst="rect">
            <a:avLst/>
          </a:prstGeom>
        </p:spPr>
      </p:pic>
    </p:spTree>
    <p:extLst>
      <p:ext uri="{BB962C8B-B14F-4D97-AF65-F5344CB8AC3E}">
        <p14:creationId xmlns:p14="http://schemas.microsoft.com/office/powerpoint/2010/main" val="32489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P spid="9" grpId="2"/>
      <p:bldP spid="9" grpId="3"/>
      <p:bldP spid="9" gr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10</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B</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6" y="908720"/>
            <a:ext cx="7759632"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10.</a:t>
            </a:r>
            <a:r>
              <a:rPr lang="zh-TW" altLang="en-US" sz="2600" dirty="0">
                <a:latin typeface="微軟正黑體" panose="020B0604030504040204" pitchFamily="34" charset="-120"/>
                <a:ea typeface="微軟正黑體" panose="020B0604030504040204" pitchFamily="34" charset="-120"/>
              </a:rPr>
              <a:t>小芳閉上眼睛做某種動作，其過程如右圖所示。當她從甲動作轉換成乙動作時，協調肌肉活動以維持平衡主要是由下列何者調控？</a:t>
            </a:r>
          </a:p>
        </p:txBody>
      </p:sp>
      <p:sp>
        <p:nvSpPr>
          <p:cNvPr id="14" name="Rectangle 3">
            <a:extLst>
              <a:ext uri="{FF2B5EF4-FFF2-40B4-BE49-F238E27FC236}">
                <a16:creationId xmlns:a16="http://schemas.microsoft.com/office/drawing/2014/main" id="{EF06768E-5C92-4EED-898E-099A0C0F30E6}"/>
              </a:ext>
            </a:extLst>
          </p:cNvPr>
          <p:cNvSpPr>
            <a:spLocks noChangeArrowheads="1"/>
          </p:cNvSpPr>
          <p:nvPr/>
        </p:nvSpPr>
        <p:spPr bwMode="auto">
          <a:xfrm>
            <a:off x="1401314" y="2996952"/>
            <a:ext cx="766834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腦垂腺　</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小腦</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腦幹</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脊髓</a:t>
            </a:r>
            <a:endParaRPr lang="en-US" altLang="zh-TW" sz="2600" dirty="0">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C9E6100A-4F04-4E8C-8530-A12A51281ADC}"/>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6</a:t>
            </a:r>
          </a:p>
        </p:txBody>
      </p:sp>
      <p:pic>
        <p:nvPicPr>
          <p:cNvPr id="2" name="圖片 1">
            <a:extLst>
              <a:ext uri="{FF2B5EF4-FFF2-40B4-BE49-F238E27FC236}">
                <a16:creationId xmlns:a16="http://schemas.microsoft.com/office/drawing/2014/main" id="{845BE336-745B-43C8-9BB4-C97657289995}"/>
              </a:ext>
            </a:extLst>
          </p:cNvPr>
          <p:cNvPicPr>
            <a:picLocks noChangeAspect="1"/>
          </p:cNvPicPr>
          <p:nvPr/>
        </p:nvPicPr>
        <p:blipFill>
          <a:blip r:embed="rId2"/>
          <a:stretch>
            <a:fillRect/>
          </a:stretch>
        </p:blipFill>
        <p:spPr>
          <a:xfrm>
            <a:off x="6516216" y="2780928"/>
            <a:ext cx="2085193" cy="2627584"/>
          </a:xfrm>
          <a:prstGeom prst="rect">
            <a:avLst/>
          </a:prstGeom>
        </p:spPr>
      </p:pic>
    </p:spTree>
    <p:extLst>
      <p:ext uri="{BB962C8B-B14F-4D97-AF65-F5344CB8AC3E}">
        <p14:creationId xmlns:p14="http://schemas.microsoft.com/office/powerpoint/2010/main" val="16114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4">
                                            <p:txEl>
                                              <p:pRg st="1" end="1"/>
                                            </p:txEl>
                                          </p:spTgt>
                                        </p:tgtEl>
                                        <p:attrNameLst>
                                          <p:attrName>style.color</p:attrName>
                                        </p:attrNameLst>
                                      </p:cBhvr>
                                      <p:to>
                                        <a:srgbClr val="FF0000"/>
                                      </p:to>
                                    </p:animClr>
                                    <p:animClr clrSpc="rgb" dir="cw">
                                      <p:cBhvr>
                                        <p:cTn id="9" dur="10" fill="hold"/>
                                        <p:tgtEl>
                                          <p:spTgt spid="14">
                                            <p:txEl>
                                              <p:pRg st="1" end="1"/>
                                            </p:txEl>
                                          </p:spTgt>
                                        </p:tgtEl>
                                        <p:attrNameLst>
                                          <p:attrName>fillcolor</p:attrName>
                                        </p:attrNameLst>
                                      </p:cBhvr>
                                      <p:to>
                                        <a:srgbClr val="FF0000"/>
                                      </p:to>
                                    </p:animClr>
                                    <p:set>
                                      <p:cBhvr>
                                        <p:cTn id="10" dur="10" fill="hold"/>
                                        <p:tgtEl>
                                          <p:spTgt spid="14">
                                            <p:txEl>
                                              <p:pRg st="1" end="1"/>
                                            </p:txEl>
                                          </p:spTgt>
                                        </p:tgtEl>
                                        <p:attrNameLst>
                                          <p:attrName>fill.type</p:attrName>
                                        </p:attrNameLst>
                                      </p:cBhvr>
                                      <p:to>
                                        <p:strVal val="solid"/>
                                      </p:to>
                                    </p:set>
                                    <p:set>
                                      <p:cBhvr>
                                        <p:cTn id="11" dur="10" fill="hold"/>
                                        <p:tgtEl>
                                          <p:spTgt spid="14">
                                            <p:txEl>
                                              <p:pRg st="1" end="1"/>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8090269"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(B)</a:t>
            </a:r>
            <a:r>
              <a:rPr lang="zh-TW" altLang="en-US" sz="2600" dirty="0">
                <a:solidFill>
                  <a:srgbClr val="FF0000"/>
                </a:solidFill>
                <a:latin typeface="微軟正黑體" panose="020B0604030504040204" pitchFamily="34" charset="-120"/>
                <a:ea typeface="微軟正黑體" panose="020B0604030504040204" pitchFamily="34" charset="-120"/>
              </a:rPr>
              <a:t>小腦</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10</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4663706"/>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。人體控制身體平衡的中樞的是小腦。</a:t>
            </a:r>
            <a:endParaRPr lang="zh-TW" altLang="en-US" sz="2600" dirty="0">
              <a:latin typeface="微軟正黑體" panose="020B0604030504040204" pitchFamily="34" charset="-120"/>
              <a:ea typeface="微軟正黑體" panose="020B0604030504040204" pitchFamily="34" charset="-120"/>
            </a:endParaRPr>
          </a:p>
        </p:txBody>
      </p:sp>
      <p:sp>
        <p:nvSpPr>
          <p:cNvPr id="11" name="橢圓 10">
            <a:extLst>
              <a:ext uri="{FF2B5EF4-FFF2-40B4-BE49-F238E27FC236}">
                <a16:creationId xmlns:a16="http://schemas.microsoft.com/office/drawing/2014/main" id="{7468A89D-A7ED-4F07-B579-A839B5741E53}"/>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4" name="橢圓 13">
            <a:extLst>
              <a:ext uri="{FF2B5EF4-FFF2-40B4-BE49-F238E27FC236}">
                <a16:creationId xmlns:a16="http://schemas.microsoft.com/office/drawing/2014/main" id="{C3D8A75C-1D57-4AB7-9053-4483380D66D9}"/>
              </a:ext>
            </a:extLst>
          </p:cNvPr>
          <p:cNvSpPr/>
          <p:nvPr/>
        </p:nvSpPr>
        <p:spPr>
          <a:xfrm>
            <a:off x="612068" y="4679105"/>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
        <p:nvSpPr>
          <p:cNvPr id="15" name="矩形 14">
            <a:extLst>
              <a:ext uri="{FF2B5EF4-FFF2-40B4-BE49-F238E27FC236}">
                <a16:creationId xmlns:a16="http://schemas.microsoft.com/office/drawing/2014/main" id="{865E3029-AF19-4D19-9F10-71C3C93F7F32}"/>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6</a:t>
            </a:r>
          </a:p>
        </p:txBody>
      </p:sp>
      <p:pic>
        <p:nvPicPr>
          <p:cNvPr id="10" name="圖片 9">
            <a:extLst>
              <a:ext uri="{FF2B5EF4-FFF2-40B4-BE49-F238E27FC236}">
                <a16:creationId xmlns:a16="http://schemas.microsoft.com/office/drawing/2014/main" id="{E64EF80E-275E-44E9-A3DA-02C4FAD96CC3}"/>
              </a:ext>
            </a:extLst>
          </p:cNvPr>
          <p:cNvPicPr>
            <a:picLocks noChangeAspect="1"/>
          </p:cNvPicPr>
          <p:nvPr/>
        </p:nvPicPr>
        <p:blipFill>
          <a:blip r:embed="rId2"/>
          <a:stretch>
            <a:fillRect/>
          </a:stretch>
        </p:blipFill>
        <p:spPr>
          <a:xfrm>
            <a:off x="3529403" y="1528605"/>
            <a:ext cx="2085193" cy="2627584"/>
          </a:xfrm>
          <a:prstGeom prst="rect">
            <a:avLst/>
          </a:prstGeom>
        </p:spPr>
      </p:pic>
    </p:spTree>
    <p:extLst>
      <p:ext uri="{BB962C8B-B14F-4D97-AF65-F5344CB8AC3E}">
        <p14:creationId xmlns:p14="http://schemas.microsoft.com/office/powerpoint/2010/main" val="275576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p:bldP spid="9" grpId="1"/>
      <p:bldP spid="9" grpId="2"/>
      <p:bldP spid="9" grpId="3"/>
      <p:bldP spid="9" grpId="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239710" y="908720"/>
            <a:ext cx="8771226"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000"/>
              </a:lnSpc>
              <a:spcBef>
                <a:spcPct val="20000"/>
              </a:spcBef>
            </a:pPr>
            <a:r>
              <a:rPr lang="zh-TW" altLang="en-US" sz="2600" dirty="0">
                <a:latin typeface="微軟正黑體" panose="020B0604030504040204" pitchFamily="34" charset="-120"/>
                <a:ea typeface="微軟正黑體" panose="020B0604030504040204" pitchFamily="34" charset="-120"/>
              </a:rPr>
              <a:t>請閱讀下列敘述後，回答第</a:t>
            </a:r>
            <a:r>
              <a:rPr lang="en-US" altLang="zh-TW" sz="2600" dirty="0">
                <a:latin typeface="微軟正黑體" panose="020B0604030504040204" pitchFamily="34" charset="-120"/>
                <a:ea typeface="微軟正黑體" panose="020B0604030504040204" pitchFamily="34" charset="-120"/>
              </a:rPr>
              <a:t>11 </a:t>
            </a:r>
            <a:r>
              <a:rPr lang="zh-TW" altLang="en-US" sz="2600" dirty="0">
                <a:latin typeface="微軟正黑體" panose="020B0604030504040204" pitchFamily="34" charset="-120"/>
                <a:ea typeface="微軟正黑體" panose="020B0604030504040204" pitchFamily="34" charset="-120"/>
              </a:rPr>
              <a:t>題：</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000"/>
              </a:lnSpc>
              <a:spcBef>
                <a:spcPct val="20000"/>
              </a:spcBef>
            </a:pPr>
            <a:r>
              <a:rPr lang="zh-TW" altLang="en-US" sz="2600" dirty="0">
                <a:latin typeface="微軟正黑體" panose="020B0604030504040204" pitchFamily="34" charset="-120"/>
                <a:ea typeface="微軟正黑體" panose="020B0604030504040204" pitchFamily="34" charset="-120"/>
              </a:rPr>
              <a:t>　竹筍是一種常見的食材，竹筍帶有苦味是因為含有化合物</a:t>
            </a:r>
            <a:r>
              <a:rPr lang="en-US" altLang="zh-TW" sz="2600" dirty="0">
                <a:latin typeface="微軟正黑體" panose="020B0604030504040204" pitchFamily="34" charset="-120"/>
                <a:ea typeface="微軟正黑體" panose="020B0604030504040204" pitchFamily="34" charset="-120"/>
              </a:rPr>
              <a:t>X</a:t>
            </a:r>
            <a:r>
              <a:rPr lang="zh-TW" altLang="en-US" sz="2600" dirty="0">
                <a:latin typeface="微軟正黑體" panose="020B0604030504040204" pitchFamily="34" charset="-120"/>
                <a:ea typeface="微軟正黑體" panose="020B0604030504040204" pitchFamily="34" charset="-120"/>
              </a:rPr>
              <a:t>，</a:t>
            </a:r>
            <a:r>
              <a:rPr lang="zh-TW" altLang="en-US" sz="2600" u="sng" dirty="0">
                <a:latin typeface="微軟正黑體" panose="020B0604030504040204" pitchFamily="34" charset="-120"/>
                <a:ea typeface="微軟正黑體" panose="020B0604030504040204" pitchFamily="34" charset="-120"/>
              </a:rPr>
              <a:t>若化合物</a:t>
            </a:r>
            <a:r>
              <a:rPr lang="en-US" altLang="zh-TW" sz="2600" u="sng" dirty="0">
                <a:latin typeface="微軟正黑體" panose="020B0604030504040204" pitchFamily="34" charset="-120"/>
                <a:ea typeface="微軟正黑體" panose="020B0604030504040204" pitchFamily="34" charset="-120"/>
              </a:rPr>
              <a:t>X</a:t>
            </a:r>
            <a:r>
              <a:rPr lang="zh-TW" altLang="en-US" sz="2600" u="sng" dirty="0">
                <a:latin typeface="微軟正黑體" panose="020B0604030504040204" pitchFamily="34" charset="-120"/>
                <a:ea typeface="微軟正黑體" panose="020B0604030504040204" pitchFamily="34" charset="-120"/>
              </a:rPr>
              <a:t>在酵素參與下和水反應，產物之一為有毒的氫氰酸（</a:t>
            </a:r>
            <a:r>
              <a:rPr lang="en-US" altLang="zh-TW" sz="2600" u="sng" dirty="0">
                <a:latin typeface="微軟正黑體" panose="020B0604030504040204" pitchFamily="34" charset="-120"/>
                <a:ea typeface="微軟正黑體" panose="020B0604030504040204" pitchFamily="34" charset="-120"/>
              </a:rPr>
              <a:t>HCN</a:t>
            </a:r>
            <a:r>
              <a:rPr lang="zh-TW" altLang="en-US" sz="2600" u="sng"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，可避免被動物取食，是植物本身的一種保護機制。</a:t>
            </a:r>
            <a:br>
              <a:rPr lang="en-US" altLang="zh-TW" sz="2600" dirty="0">
                <a:latin typeface="微軟正黑體" panose="020B0604030504040204" pitchFamily="34" charset="-120"/>
                <a:ea typeface="微軟正黑體" panose="020B0604030504040204" pitchFamily="34" charset="-120"/>
              </a:rPr>
            </a:br>
            <a:r>
              <a:rPr lang="zh-TW" altLang="en-US" sz="2600" dirty="0">
                <a:latin typeface="微軟正黑體" panose="020B0604030504040204" pitchFamily="34" charset="-120"/>
                <a:ea typeface="微軟正黑體" panose="020B0604030504040204" pitchFamily="34" charset="-120"/>
              </a:rPr>
              <a:t>當竹筍從地下莖冒出土，筍尖被陽光照射後會轉為綠色，俗稱「出青」。竹筍的尖端嫩芽，尤其是出青的竹筍嫩芽，含有較多的化合物</a:t>
            </a:r>
            <a:r>
              <a:rPr lang="en-US" altLang="zh-TW" sz="2600" dirty="0">
                <a:latin typeface="微軟正黑體" panose="020B0604030504040204" pitchFamily="34" charset="-120"/>
                <a:ea typeface="微軟正黑體" panose="020B0604030504040204" pitchFamily="34" charset="-120"/>
              </a:rPr>
              <a:t>X</a:t>
            </a:r>
            <a:r>
              <a:rPr lang="zh-TW" altLang="en-US" sz="2600" dirty="0">
                <a:latin typeface="微軟正黑體" panose="020B0604030504040204" pitchFamily="34" charset="-120"/>
                <a:ea typeface="微軟正黑體" panose="020B0604030504040204" pitchFamily="34" charset="-120"/>
              </a:rPr>
              <a:t>，所以此部位更易帶有苦味。有鑒於此，農民常在竹筍生長處事先覆蓋土壤或使用其他方式，以避免竹筍出青，對品質和口感帶來影響。</a:t>
            </a: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latin typeface="微軟正黑體" panose="020B0604030504040204" pitchFamily="34" charset="-120"/>
                <a:ea typeface="微軟正黑體" panose="020B0604030504040204" pitchFamily="34" charset="-120"/>
              </a:rPr>
              <a:t>單選題 </a:t>
            </a:r>
            <a:r>
              <a:rPr lang="en-US" altLang="zh-TW" b="1" dirty="0">
                <a:latin typeface="微軟正黑體" panose="020B0604030504040204" pitchFamily="34" charset="-120"/>
                <a:ea typeface="微軟正黑體" panose="020B0604030504040204" pitchFamily="34" charset="-120"/>
              </a:rPr>
              <a:t>11</a:t>
            </a:r>
            <a:endParaRPr lang="zh-TW" altLang="en-US" sz="2000" b="1"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4FB03229-5C05-47FF-9D8F-C93240F5EC93}"/>
              </a:ext>
            </a:extLst>
          </p:cNvPr>
          <p:cNvSpPr/>
          <p:nvPr/>
        </p:nvSpPr>
        <p:spPr>
          <a:xfrm>
            <a:off x="7020273" y="-12152"/>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53</a:t>
            </a:r>
          </a:p>
        </p:txBody>
      </p:sp>
    </p:spTree>
    <p:extLst>
      <p:ext uri="{BB962C8B-B14F-4D97-AF65-F5344CB8AC3E}">
        <p14:creationId xmlns:p14="http://schemas.microsoft.com/office/powerpoint/2010/main" val="3511517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C</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5" y="1011226"/>
            <a:ext cx="7668345"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11.</a:t>
            </a:r>
            <a:r>
              <a:rPr lang="zh-TW" altLang="en-US" sz="2600" dirty="0">
                <a:latin typeface="微軟正黑體" panose="020B0604030504040204" pitchFamily="34" charset="-120"/>
                <a:ea typeface="微軟正黑體" panose="020B0604030504040204" pitchFamily="34" charset="-120"/>
              </a:rPr>
              <a:t>上述農民「使用其他方式」，最可能是下列何者？　　</a:t>
            </a:r>
          </a:p>
        </p:txBody>
      </p:sp>
      <p:sp>
        <p:nvSpPr>
          <p:cNvPr id="15" name="Rectangle 3">
            <a:extLst>
              <a:ext uri="{FF2B5EF4-FFF2-40B4-BE49-F238E27FC236}">
                <a16:creationId xmlns:a16="http://schemas.microsoft.com/office/drawing/2014/main" id="{92C399FC-6D6F-46C8-9825-06012E714521}"/>
              </a:ext>
            </a:extLst>
          </p:cNvPr>
          <p:cNvSpPr>
            <a:spLocks noChangeArrowheads="1"/>
          </p:cNvSpPr>
          <p:nvPr/>
        </p:nvSpPr>
        <p:spPr bwMode="auto">
          <a:xfrm>
            <a:off x="539552" y="1893417"/>
            <a:ext cx="8496943"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在竹筍生長處覆蓋透明塑膠布，每日陽光較弱時採收</a:t>
            </a: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在竹筍生長處覆蓋透明塑膠布，每日陽光較強時採收</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在竹筍生長處覆蓋黑色塑膠布，每日陽光較弱時採收</a:t>
            </a: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在竹筍生長處覆蓋黑色塑膠布，每日陽光較強時採收</a:t>
            </a:r>
            <a:endParaRPr lang="en-US" altLang="zh-TW" sz="2600" dirty="0">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F8FFA3B4-DD88-4B65-9FB0-D9E193EB9E7A}"/>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latin typeface="微軟正黑體" panose="020B0604030504040204" pitchFamily="34" charset="-120"/>
                <a:ea typeface="微軟正黑體" panose="020B0604030504040204" pitchFamily="34" charset="-120"/>
              </a:rPr>
              <a:t>單選題 </a:t>
            </a:r>
            <a:r>
              <a:rPr lang="en-US" altLang="zh-TW" b="1" dirty="0">
                <a:latin typeface="微軟正黑體" panose="020B0604030504040204" pitchFamily="34" charset="-120"/>
                <a:ea typeface="微軟正黑體" panose="020B0604030504040204" pitchFamily="34" charset="-120"/>
              </a:rPr>
              <a:t>11</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9C8D5B3D-3404-4749-A2BE-C2F4D78786B5}"/>
              </a:ext>
            </a:extLst>
          </p:cNvPr>
          <p:cNvSpPr/>
          <p:nvPr/>
        </p:nvSpPr>
        <p:spPr>
          <a:xfrm>
            <a:off x="7020273" y="-12152"/>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53</a:t>
            </a:r>
          </a:p>
        </p:txBody>
      </p:sp>
    </p:spTree>
    <p:extLst>
      <p:ext uri="{BB962C8B-B14F-4D97-AF65-F5344CB8AC3E}">
        <p14:creationId xmlns:p14="http://schemas.microsoft.com/office/powerpoint/2010/main" val="4390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5">
                                            <p:txEl>
                                              <p:pRg st="2" end="2"/>
                                            </p:txEl>
                                          </p:spTgt>
                                        </p:tgtEl>
                                        <p:attrNameLst>
                                          <p:attrName>style.color</p:attrName>
                                        </p:attrNameLst>
                                      </p:cBhvr>
                                      <p:to>
                                        <a:srgbClr val="FF0000"/>
                                      </p:to>
                                    </p:animClr>
                                    <p:animClr clrSpc="rgb" dir="cw">
                                      <p:cBhvr>
                                        <p:cTn id="9" dur="10" fill="hold"/>
                                        <p:tgtEl>
                                          <p:spTgt spid="15">
                                            <p:txEl>
                                              <p:pRg st="2" end="2"/>
                                            </p:txEl>
                                          </p:spTgt>
                                        </p:tgtEl>
                                        <p:attrNameLst>
                                          <p:attrName>fillcolor</p:attrName>
                                        </p:attrNameLst>
                                      </p:cBhvr>
                                      <p:to>
                                        <a:srgbClr val="FF0000"/>
                                      </p:to>
                                    </p:animClr>
                                    <p:set>
                                      <p:cBhvr>
                                        <p:cTn id="10" dur="10" fill="hold"/>
                                        <p:tgtEl>
                                          <p:spTgt spid="15">
                                            <p:txEl>
                                              <p:pRg st="2" end="2"/>
                                            </p:txEl>
                                          </p:spTgt>
                                        </p:tgtEl>
                                        <p:attrNameLst>
                                          <p:attrName>fill.type</p:attrName>
                                        </p:attrNameLst>
                                      </p:cBhvr>
                                      <p:to>
                                        <p:strVal val="solid"/>
                                      </p:to>
                                    </p:set>
                                    <p:set>
                                      <p:cBhvr>
                                        <p:cTn id="11" dur="10" fill="hold"/>
                                        <p:tgtEl>
                                          <p:spTgt spid="15">
                                            <p:txEl>
                                              <p:pRg st="2" end="2"/>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837830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(C)</a:t>
            </a:r>
            <a:r>
              <a:rPr lang="zh-TW" altLang="en-US" sz="2600" dirty="0">
                <a:solidFill>
                  <a:srgbClr val="FF0000"/>
                </a:solidFill>
                <a:latin typeface="微軟正黑體" panose="020B0604030504040204" pitchFamily="34" charset="-120"/>
                <a:ea typeface="微軟正黑體" panose="020B0604030504040204" pitchFamily="34" charset="-120"/>
              </a:rPr>
              <a:t>在竹筍生長處覆蓋黑色塑膠布，每日陽光較弱時採收</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11</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1618115"/>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竹筍「出青」是因照到陽光之故，所以要盡可能隔絕陽光，故選</a:t>
            </a: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0" name="橢圓 9">
            <a:extLst>
              <a:ext uri="{FF2B5EF4-FFF2-40B4-BE49-F238E27FC236}">
                <a16:creationId xmlns:a16="http://schemas.microsoft.com/office/drawing/2014/main" id="{28444AA2-0B04-489D-9CDB-416F90E786C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1" name="橢圓 10">
            <a:extLst>
              <a:ext uri="{FF2B5EF4-FFF2-40B4-BE49-F238E27FC236}">
                <a16:creationId xmlns:a16="http://schemas.microsoft.com/office/drawing/2014/main" id="{39804248-A980-4D12-80D4-BAF1EED1012F}"/>
              </a:ext>
            </a:extLst>
          </p:cNvPr>
          <p:cNvSpPr/>
          <p:nvPr/>
        </p:nvSpPr>
        <p:spPr>
          <a:xfrm>
            <a:off x="612068" y="163351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
        <p:nvSpPr>
          <p:cNvPr id="12" name="矩形 11">
            <a:extLst>
              <a:ext uri="{FF2B5EF4-FFF2-40B4-BE49-F238E27FC236}">
                <a16:creationId xmlns:a16="http://schemas.microsoft.com/office/drawing/2014/main" id="{D0C3E62D-3829-46F7-B1EF-3ECEED10FAB4}"/>
              </a:ext>
            </a:extLst>
          </p:cNvPr>
          <p:cNvSpPr/>
          <p:nvPr/>
        </p:nvSpPr>
        <p:spPr>
          <a:xfrm>
            <a:off x="7020273" y="-12152"/>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53</a:t>
            </a:r>
          </a:p>
        </p:txBody>
      </p:sp>
    </p:spTree>
    <p:extLst>
      <p:ext uri="{BB962C8B-B14F-4D97-AF65-F5344CB8AC3E}">
        <p14:creationId xmlns:p14="http://schemas.microsoft.com/office/powerpoint/2010/main" val="2250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P spid="9" grpId="2"/>
      <p:bldP spid="9" grpId="3"/>
      <p:bldP spid="9" grpId="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494441"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12.</a:t>
            </a:r>
            <a:r>
              <a:rPr lang="zh-TW" altLang="en-US" sz="2600" dirty="0">
                <a:latin typeface="微軟正黑體" panose="020B0604030504040204" pitchFamily="34" charset="-120"/>
                <a:ea typeface="微軟正黑體" panose="020B0604030504040204" pitchFamily="34" charset="-120"/>
              </a:rPr>
              <a:t>將四組同學進行植物感應實驗的報告，整理如右表所示。已知每組設定了各自的主題，接著觀察並記錄植物從接受刺激到產生明顯的反應之過程，根據表中的資料推論，下列哪一組的觀察紀錄</a:t>
            </a:r>
            <a:r>
              <a:rPr lang="zh-TW" altLang="en-US" sz="2600" u="dbl" dirty="0">
                <a:latin typeface="微軟正黑體" panose="020B0604030504040204" pitchFamily="34" charset="-120"/>
                <a:ea typeface="微軟正黑體" panose="020B0604030504040204" pitchFamily="34" charset="-120"/>
              </a:rPr>
              <a:t>最不合理</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p:txBody>
      </p:sp>
      <p:sp>
        <p:nvSpPr>
          <p:cNvPr id="17" name="Rectangle 3">
            <a:extLst>
              <a:ext uri="{FF2B5EF4-FFF2-40B4-BE49-F238E27FC236}">
                <a16:creationId xmlns:a16="http://schemas.microsoft.com/office/drawing/2014/main" id="{8CE2FE4A-C7C8-43E5-B522-85A71974D9AA}"/>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8" name="文字方塊 17">
            <a:extLst>
              <a:ext uri="{FF2B5EF4-FFF2-40B4-BE49-F238E27FC236}">
                <a16:creationId xmlns:a16="http://schemas.microsoft.com/office/drawing/2014/main" id="{F8E58DB5-CA8D-4138-AB44-66E4C24F4701}"/>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B</a:t>
            </a: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12</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06B870E2-467B-49B1-9949-EBB36D953B1A}"/>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14</a:t>
            </a:r>
          </a:p>
        </p:txBody>
      </p:sp>
      <p:sp>
        <p:nvSpPr>
          <p:cNvPr id="7" name="Rectangle 3">
            <a:extLst>
              <a:ext uri="{FF2B5EF4-FFF2-40B4-BE49-F238E27FC236}">
                <a16:creationId xmlns:a16="http://schemas.microsoft.com/office/drawing/2014/main" id="{F0307526-089C-40DF-A85F-BB162076B451}"/>
              </a:ext>
            </a:extLst>
          </p:cNvPr>
          <p:cNvSpPr>
            <a:spLocks noChangeArrowheads="1"/>
          </p:cNvSpPr>
          <p:nvPr/>
        </p:nvSpPr>
        <p:spPr bwMode="auto">
          <a:xfrm>
            <a:off x="772300" y="3861048"/>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第一組</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第二組</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第三組</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第四組</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F3DEDF8E-8770-4571-85C2-D587072DB198}"/>
              </a:ext>
            </a:extLst>
          </p:cNvPr>
          <p:cNvPicPr>
            <a:picLocks noChangeAspect="1"/>
          </p:cNvPicPr>
          <p:nvPr/>
        </p:nvPicPr>
        <p:blipFill>
          <a:blip r:embed="rId2"/>
          <a:stretch>
            <a:fillRect/>
          </a:stretch>
        </p:blipFill>
        <p:spPr>
          <a:xfrm>
            <a:off x="2687390" y="3717032"/>
            <a:ext cx="6340522" cy="2427366"/>
          </a:xfrm>
          <a:prstGeom prst="rect">
            <a:avLst/>
          </a:prstGeom>
        </p:spPr>
      </p:pic>
    </p:spTree>
    <p:extLst>
      <p:ext uri="{BB962C8B-B14F-4D97-AF65-F5344CB8AC3E}">
        <p14:creationId xmlns:p14="http://schemas.microsoft.com/office/powerpoint/2010/main" val="33207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7">
                                            <p:txEl>
                                              <p:pRg st="1" end="1"/>
                                            </p:txEl>
                                          </p:spTgt>
                                        </p:tgtEl>
                                        <p:attrNameLst>
                                          <p:attrName>style.color</p:attrName>
                                        </p:attrNameLst>
                                      </p:cBhvr>
                                      <p:to>
                                        <a:srgbClr val="FF0000"/>
                                      </p:to>
                                    </p:animClr>
                                    <p:animClr clrSpc="rgb" dir="cw">
                                      <p:cBhvr>
                                        <p:cTn id="9" dur="10" fill="hold"/>
                                        <p:tgtEl>
                                          <p:spTgt spid="7">
                                            <p:txEl>
                                              <p:pRg st="1" end="1"/>
                                            </p:txEl>
                                          </p:spTgt>
                                        </p:tgtEl>
                                        <p:attrNameLst>
                                          <p:attrName>fillcolor</p:attrName>
                                        </p:attrNameLst>
                                      </p:cBhvr>
                                      <p:to>
                                        <a:srgbClr val="FF0000"/>
                                      </p:to>
                                    </p:animClr>
                                    <p:set>
                                      <p:cBhvr>
                                        <p:cTn id="10" dur="10" fill="hold"/>
                                        <p:tgtEl>
                                          <p:spTgt spid="7">
                                            <p:txEl>
                                              <p:pRg st="1" end="1"/>
                                            </p:txEl>
                                          </p:spTgt>
                                        </p:tgtEl>
                                        <p:attrNameLst>
                                          <p:attrName>fill.type</p:attrName>
                                        </p:attrNameLst>
                                      </p:cBhvr>
                                      <p:to>
                                        <p:strVal val="solid"/>
                                      </p:to>
                                    </p:set>
                                    <p:set>
                                      <p:cBhvr>
                                        <p:cTn id="11" dur="10" fill="hold"/>
                                        <p:tgtEl>
                                          <p:spTgt spid="7">
                                            <p:txEl>
                                              <p:pRg st="1" end="1"/>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7">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4561877"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(B)</a:t>
            </a:r>
            <a:r>
              <a:rPr lang="zh-TW" altLang="en-US" sz="2600" dirty="0">
                <a:solidFill>
                  <a:srgbClr val="FF0000"/>
                </a:solidFill>
                <a:latin typeface="微軟正黑體" panose="020B0604030504040204" pitchFamily="34" charset="-120"/>
                <a:ea typeface="微軟正黑體" panose="020B0604030504040204" pitchFamily="34" charset="-120"/>
              </a:rPr>
              <a:t>第二組</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12</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4005064"/>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植物的感應中，向性是屬於較慢的反應，而膨壓運動是屬於較快速的反應，例如觸發運動、捕蟲運動等等，因此第二組向光性在一分鐘內完成是不合理的， 故答案是</a:t>
            </a: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7679DF83-9BD8-483D-A532-02CD300E0777}"/>
              </a:ext>
            </a:extLst>
          </p:cNvPr>
          <p:cNvSpPr/>
          <p:nvPr/>
        </p:nvSpPr>
        <p:spPr>
          <a:xfrm>
            <a:off x="7020273" y="-7519"/>
            <a:ext cx="212524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14</a:t>
            </a:r>
          </a:p>
        </p:txBody>
      </p:sp>
      <p:sp>
        <p:nvSpPr>
          <p:cNvPr id="11" name="橢圓 10">
            <a:extLst>
              <a:ext uri="{FF2B5EF4-FFF2-40B4-BE49-F238E27FC236}">
                <a16:creationId xmlns:a16="http://schemas.microsoft.com/office/drawing/2014/main" id="{E95D3F06-1B20-4344-9C08-5FBEE8D2FBE5}"/>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4" name="橢圓 13">
            <a:extLst>
              <a:ext uri="{FF2B5EF4-FFF2-40B4-BE49-F238E27FC236}">
                <a16:creationId xmlns:a16="http://schemas.microsoft.com/office/drawing/2014/main" id="{9F7A7ED7-E31C-4B8D-A2BA-40E81E98E3D8}"/>
              </a:ext>
            </a:extLst>
          </p:cNvPr>
          <p:cNvSpPr/>
          <p:nvPr/>
        </p:nvSpPr>
        <p:spPr>
          <a:xfrm>
            <a:off x="612068" y="4020463"/>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pic>
        <p:nvPicPr>
          <p:cNvPr id="10" name="圖片 9">
            <a:extLst>
              <a:ext uri="{FF2B5EF4-FFF2-40B4-BE49-F238E27FC236}">
                <a16:creationId xmlns:a16="http://schemas.microsoft.com/office/drawing/2014/main" id="{1F4E760B-A9AA-45A3-88F3-1A875AEE74DB}"/>
              </a:ext>
            </a:extLst>
          </p:cNvPr>
          <p:cNvPicPr>
            <a:picLocks noChangeAspect="1"/>
          </p:cNvPicPr>
          <p:nvPr/>
        </p:nvPicPr>
        <p:blipFill>
          <a:blip r:embed="rId2"/>
          <a:stretch>
            <a:fillRect/>
          </a:stretch>
        </p:blipFill>
        <p:spPr>
          <a:xfrm>
            <a:off x="2483768" y="1379126"/>
            <a:ext cx="6340522" cy="2427366"/>
          </a:xfrm>
          <a:prstGeom prst="rect">
            <a:avLst/>
          </a:prstGeom>
        </p:spPr>
      </p:pic>
    </p:spTree>
    <p:extLst>
      <p:ext uri="{BB962C8B-B14F-4D97-AF65-F5344CB8AC3E}">
        <p14:creationId xmlns:p14="http://schemas.microsoft.com/office/powerpoint/2010/main" val="13667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p:bldP spid="9" grpId="1"/>
      <p:bldP spid="9" grpId="2"/>
      <p:bldP spid="9" grpId="3"/>
      <p:bldP spid="9" grpId="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5" y="908720"/>
            <a:ext cx="7668345"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13.</a:t>
            </a:r>
            <a:r>
              <a:rPr lang="zh-TW" altLang="en-US" sz="2600" dirty="0">
                <a:latin typeface="微軟正黑體" panose="020B0604030504040204" pitchFamily="34" charset="-120"/>
                <a:ea typeface="微軟正黑體" panose="020B0604030504040204" pitchFamily="34" charset="-120"/>
              </a:rPr>
              <a:t>人體的腦垂腺會分泌</a:t>
            </a:r>
            <a:r>
              <a:rPr lang="en-US" altLang="zh-TW" sz="2600" dirty="0">
                <a:latin typeface="微軟正黑體" panose="020B0604030504040204" pitchFamily="34" charset="-120"/>
                <a:ea typeface="微軟正黑體" panose="020B0604030504040204" pitchFamily="34" charset="-120"/>
              </a:rPr>
              <a:t>X</a:t>
            </a:r>
            <a:r>
              <a:rPr lang="zh-TW" altLang="en-US" sz="2600" dirty="0">
                <a:latin typeface="微軟正黑體" panose="020B0604030504040204" pitchFamily="34" charset="-120"/>
                <a:ea typeface="微軟正黑體" panose="020B0604030504040204" pitchFamily="34" charset="-120"/>
              </a:rPr>
              <a:t>激素，促進某腺體分泌甲狀腺素。關於</a:t>
            </a:r>
            <a:r>
              <a:rPr lang="en-US" altLang="zh-TW" sz="2600" dirty="0">
                <a:latin typeface="微軟正黑體" panose="020B0604030504040204" pitchFamily="34" charset="-120"/>
                <a:ea typeface="微軟正黑體" panose="020B0604030504040204" pitchFamily="34" charset="-120"/>
              </a:rPr>
              <a:t>X</a:t>
            </a:r>
            <a:r>
              <a:rPr lang="zh-TW" altLang="en-US" sz="2600" dirty="0">
                <a:latin typeface="微軟正黑體" panose="020B0604030504040204" pitchFamily="34" charset="-120"/>
                <a:ea typeface="微軟正黑體" panose="020B0604030504040204" pitchFamily="34" charset="-120"/>
              </a:rPr>
              <a:t>激素在人體內的運輸方式和作用位置，下列何者正確？　</a:t>
            </a:r>
          </a:p>
        </p:txBody>
      </p:sp>
      <p:sp>
        <p:nvSpPr>
          <p:cNvPr id="15" name="Rectangle 3">
            <a:extLst>
              <a:ext uri="{FF2B5EF4-FFF2-40B4-BE49-F238E27FC236}">
                <a16:creationId xmlns:a16="http://schemas.microsoft.com/office/drawing/2014/main" id="{92C399FC-6D6F-46C8-9825-06012E714521}"/>
              </a:ext>
            </a:extLst>
          </p:cNvPr>
          <p:cNvSpPr>
            <a:spLocks noChangeArrowheads="1"/>
          </p:cNvSpPr>
          <p:nvPr/>
        </p:nvSpPr>
        <p:spPr bwMode="auto">
          <a:xfrm>
            <a:off x="1416521" y="2780928"/>
            <a:ext cx="7347879"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神經系統、腦垂腺</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循環系統、腦垂腺</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神經系統、甲狀腺</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循環系統、甲狀腺</a:t>
            </a:r>
            <a:endParaRPr lang="en-US" altLang="zh-TW" sz="2600" dirty="0">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F8FFA3B4-DD88-4B65-9FB0-D9E193EB9E7A}"/>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latin typeface="微軟正黑體" panose="020B0604030504040204" pitchFamily="34" charset="-120"/>
                <a:ea typeface="微軟正黑體" panose="020B0604030504040204" pitchFamily="34" charset="-120"/>
              </a:rPr>
              <a:t>單選題 </a:t>
            </a:r>
            <a:r>
              <a:rPr lang="en-US" altLang="zh-TW" b="1" dirty="0">
                <a:latin typeface="微軟正黑體" panose="020B0604030504040204" pitchFamily="34" charset="-120"/>
                <a:ea typeface="微軟正黑體" panose="020B0604030504040204" pitchFamily="34" charset="-120"/>
              </a:rPr>
              <a:t>13</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9C8D5B3D-3404-4749-A2BE-C2F4D78786B5}"/>
              </a:ext>
            </a:extLst>
          </p:cNvPr>
          <p:cNvSpPr/>
          <p:nvPr/>
        </p:nvSpPr>
        <p:spPr>
          <a:xfrm>
            <a:off x="7020273" y="-12152"/>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32</a:t>
            </a:r>
          </a:p>
        </p:txBody>
      </p:sp>
    </p:spTree>
    <p:extLst>
      <p:ext uri="{BB962C8B-B14F-4D97-AF65-F5344CB8AC3E}">
        <p14:creationId xmlns:p14="http://schemas.microsoft.com/office/powerpoint/2010/main" val="5236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5">
                                            <p:txEl>
                                              <p:pRg st="3" end="3"/>
                                            </p:txEl>
                                          </p:spTgt>
                                        </p:tgtEl>
                                        <p:attrNameLst>
                                          <p:attrName>style.color</p:attrName>
                                        </p:attrNameLst>
                                      </p:cBhvr>
                                      <p:to>
                                        <a:srgbClr val="FF0000"/>
                                      </p:to>
                                    </p:animClr>
                                    <p:animClr clrSpc="rgb" dir="cw">
                                      <p:cBhvr>
                                        <p:cTn id="9" dur="10" fill="hold"/>
                                        <p:tgtEl>
                                          <p:spTgt spid="15">
                                            <p:txEl>
                                              <p:pRg st="3" end="3"/>
                                            </p:txEl>
                                          </p:spTgt>
                                        </p:tgtEl>
                                        <p:attrNameLst>
                                          <p:attrName>fillcolor</p:attrName>
                                        </p:attrNameLst>
                                      </p:cBhvr>
                                      <p:to>
                                        <a:srgbClr val="FF0000"/>
                                      </p:to>
                                    </p:animClr>
                                    <p:set>
                                      <p:cBhvr>
                                        <p:cTn id="10" dur="10" fill="hold"/>
                                        <p:tgtEl>
                                          <p:spTgt spid="15">
                                            <p:txEl>
                                              <p:pRg st="3" end="3"/>
                                            </p:txEl>
                                          </p:spTgt>
                                        </p:tgtEl>
                                        <p:attrNameLst>
                                          <p:attrName>fill.type</p:attrName>
                                        </p:attrNameLst>
                                      </p:cBhvr>
                                      <p:to>
                                        <p:strVal val="solid"/>
                                      </p:to>
                                    </p:set>
                                    <p:set>
                                      <p:cBhvr>
                                        <p:cTn id="11" dur="10" fill="hold"/>
                                        <p:tgtEl>
                                          <p:spTgt spid="15">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6434085"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循環系統、甲狀腺</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13</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1618115"/>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激素透過循環系統經由血液運送至全身各目標部位，而人體的腦垂腺會分泌</a:t>
            </a:r>
            <a:r>
              <a:rPr lang="en-US" altLang="zh-TW" sz="2600" dirty="0">
                <a:solidFill>
                  <a:srgbClr val="0099FF"/>
                </a:solidFill>
                <a:latin typeface="微軟正黑體" panose="020B0604030504040204" pitchFamily="34" charset="-120"/>
                <a:ea typeface="微軟正黑體" panose="020B0604030504040204" pitchFamily="34" charset="-120"/>
              </a:rPr>
              <a:t>X</a:t>
            </a:r>
            <a:r>
              <a:rPr lang="zh-TW" altLang="en-US" sz="2600" dirty="0">
                <a:solidFill>
                  <a:srgbClr val="0099FF"/>
                </a:solidFill>
                <a:latin typeface="微軟正黑體" panose="020B0604030504040204" pitchFamily="34" charset="-120"/>
                <a:ea typeface="微軟正黑體" panose="020B0604030504040204" pitchFamily="34" charset="-120"/>
              </a:rPr>
              <a:t>激素，促進甲狀腺分泌甲狀腺素，故答案是</a:t>
            </a:r>
            <a:r>
              <a:rPr lang="en-US" altLang="zh-TW" sz="2600" dirty="0">
                <a:solidFill>
                  <a:srgbClr val="0099FF"/>
                </a:solidFill>
                <a:latin typeface="微軟正黑體" panose="020B0604030504040204" pitchFamily="34" charset="-120"/>
                <a:ea typeface="微軟正黑體" panose="020B0604030504040204" pitchFamily="34" charset="-120"/>
              </a:rPr>
              <a:t>(D)</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0" name="橢圓 9">
            <a:extLst>
              <a:ext uri="{FF2B5EF4-FFF2-40B4-BE49-F238E27FC236}">
                <a16:creationId xmlns:a16="http://schemas.microsoft.com/office/drawing/2014/main" id="{28444AA2-0B04-489D-9CDB-416F90E786C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1" name="橢圓 10">
            <a:extLst>
              <a:ext uri="{FF2B5EF4-FFF2-40B4-BE49-F238E27FC236}">
                <a16:creationId xmlns:a16="http://schemas.microsoft.com/office/drawing/2014/main" id="{39804248-A980-4D12-80D4-BAF1EED1012F}"/>
              </a:ext>
            </a:extLst>
          </p:cNvPr>
          <p:cNvSpPr/>
          <p:nvPr/>
        </p:nvSpPr>
        <p:spPr>
          <a:xfrm>
            <a:off x="612068" y="163351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
        <p:nvSpPr>
          <p:cNvPr id="12" name="矩形 11">
            <a:extLst>
              <a:ext uri="{FF2B5EF4-FFF2-40B4-BE49-F238E27FC236}">
                <a16:creationId xmlns:a16="http://schemas.microsoft.com/office/drawing/2014/main" id="{D0C3E62D-3829-46F7-B1EF-3ECEED10FAB4}"/>
              </a:ext>
            </a:extLst>
          </p:cNvPr>
          <p:cNvSpPr/>
          <p:nvPr/>
        </p:nvSpPr>
        <p:spPr>
          <a:xfrm>
            <a:off x="7020273" y="-12152"/>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109.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32</a:t>
            </a:r>
          </a:p>
        </p:txBody>
      </p:sp>
    </p:spTree>
    <p:extLst>
      <p:ext uri="{BB962C8B-B14F-4D97-AF65-F5344CB8AC3E}">
        <p14:creationId xmlns:p14="http://schemas.microsoft.com/office/powerpoint/2010/main" val="28016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P spid="9" grpId="2"/>
      <p:bldP spid="9" grpId="3"/>
      <p:bldP spid="9"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5930029"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是否接聽電話由大腦決定</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1618115"/>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注射激素 </a:t>
            </a:r>
            <a:r>
              <a:rPr lang="en-US" altLang="zh-TW" sz="2600" dirty="0">
                <a:solidFill>
                  <a:srgbClr val="0099FF"/>
                </a:solidFill>
                <a:latin typeface="微軟正黑體" panose="020B0604030504040204" pitchFamily="34" charset="-120"/>
                <a:ea typeface="微軟正黑體" panose="020B0604030504040204" pitchFamily="34" charset="-120"/>
              </a:rPr>
              <a:t>Y </a:t>
            </a:r>
            <a:r>
              <a:rPr lang="zh-TW" altLang="en-US" sz="2600" dirty="0">
                <a:solidFill>
                  <a:srgbClr val="0099FF"/>
                </a:solidFill>
                <a:latin typeface="微軟正黑體" panose="020B0604030504040204" pitchFamily="34" charset="-120"/>
                <a:ea typeface="微軟正黑體" panose="020B0604030504040204" pitchFamily="34" charset="-120"/>
              </a:rPr>
              <a:t>後，會使葡萄糖濃度降低，可能為胰島素，故答案是</a:t>
            </a:r>
            <a:r>
              <a:rPr lang="en-US" altLang="zh-TW" sz="2600" dirty="0">
                <a:solidFill>
                  <a:srgbClr val="0099FF"/>
                </a:solidFill>
                <a:latin typeface="微軟正黑體" panose="020B0604030504040204" pitchFamily="34" charset="-120"/>
                <a:ea typeface="微軟正黑體" panose="020B0604030504040204" pitchFamily="34" charset="-120"/>
              </a:rPr>
              <a:t>(D)</a:t>
            </a:r>
            <a:r>
              <a:rPr lang="zh-TW" altLang="en-US" sz="2600" dirty="0">
                <a:solidFill>
                  <a:srgbClr val="0099FF"/>
                </a:solidFill>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8112D0E-272C-4B04-98E0-AA4575407150}"/>
              </a:ext>
            </a:extLst>
          </p:cNvPr>
          <p:cNvSpPr/>
          <p:nvPr/>
        </p:nvSpPr>
        <p:spPr>
          <a:xfrm>
            <a:off x="6911412" y="0"/>
            <a:ext cx="2232588"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103.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10" name="橢圓 9">
            <a:extLst>
              <a:ext uri="{FF2B5EF4-FFF2-40B4-BE49-F238E27FC236}">
                <a16:creationId xmlns:a16="http://schemas.microsoft.com/office/drawing/2014/main" id="{56D78DF2-B4C1-4136-A064-D5C49FA04A69}"/>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1" name="橢圓 10">
            <a:extLst>
              <a:ext uri="{FF2B5EF4-FFF2-40B4-BE49-F238E27FC236}">
                <a16:creationId xmlns:a16="http://schemas.microsoft.com/office/drawing/2014/main" id="{32F8940E-B6A7-4217-A32E-8E7C4023E0A1}"/>
              </a:ext>
            </a:extLst>
          </p:cNvPr>
          <p:cNvSpPr/>
          <p:nvPr/>
        </p:nvSpPr>
        <p:spPr>
          <a:xfrm>
            <a:off x="612068" y="163351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Tree>
    <p:extLst>
      <p:ext uri="{BB962C8B-B14F-4D97-AF65-F5344CB8AC3E}">
        <p14:creationId xmlns:p14="http://schemas.microsoft.com/office/powerpoint/2010/main" val="15762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P spid="9" grpId="2"/>
      <p:bldP spid="9" grpId="3"/>
      <p:bldP spid="9" grpId="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A</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5" y="908720"/>
            <a:ext cx="7488000"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14.</a:t>
            </a:r>
            <a:r>
              <a:rPr lang="zh-TW" altLang="en-US" sz="2600" dirty="0">
                <a:latin typeface="微軟正黑體" panose="020B0604030504040204" pitchFamily="34" charset="-120"/>
                <a:ea typeface="微軟正黑體" panose="020B0604030504040204" pitchFamily="34" charset="-120"/>
              </a:rPr>
              <a:t>下表為阿煌重複完成</a:t>
            </a:r>
            <a:r>
              <a:rPr lang="en-US" altLang="zh-TW" sz="2600" dirty="0">
                <a:latin typeface="微軟正黑體" panose="020B0604030504040204" pitchFamily="34" charset="-120"/>
                <a:ea typeface="微軟正黑體" panose="020B0604030504040204" pitchFamily="34" charset="-120"/>
              </a:rPr>
              <a:t>5</a:t>
            </a:r>
            <a:r>
              <a:rPr lang="zh-TW" altLang="en-US" sz="2600" dirty="0">
                <a:latin typeface="微軟正黑體" panose="020B0604030504040204" pitchFamily="34" charset="-120"/>
                <a:ea typeface="微軟正黑體" panose="020B0604030504040204" pitchFamily="34" charset="-120"/>
              </a:rPr>
              <a:t>次相同動作的時間紀錄表，由此表的資訊推論，有關此動作的敘述，下列何者</a:t>
            </a:r>
            <a:r>
              <a:rPr lang="zh-TW" altLang="en-US" sz="2600" u="dbl" dirty="0">
                <a:latin typeface="微軟正黑體" panose="020B0604030504040204" pitchFamily="34" charset="-120"/>
                <a:ea typeface="微軟正黑體" panose="020B0604030504040204" pitchFamily="34" charset="-120"/>
              </a:rPr>
              <a:t>錯誤</a:t>
            </a:r>
            <a:r>
              <a:rPr lang="zh-TW" altLang="en-US" sz="2600" dirty="0">
                <a:latin typeface="微軟正黑體" panose="020B0604030504040204" pitchFamily="34" charset="-120"/>
                <a:ea typeface="微軟正黑體" panose="020B0604030504040204" pitchFamily="34" charset="-120"/>
              </a:rPr>
              <a:t>？</a:t>
            </a:r>
          </a:p>
        </p:txBody>
      </p:sp>
      <p:sp>
        <p:nvSpPr>
          <p:cNvPr id="14" name="矩形 13">
            <a:extLst>
              <a:ext uri="{FF2B5EF4-FFF2-40B4-BE49-F238E27FC236}">
                <a16:creationId xmlns:a16="http://schemas.microsoft.com/office/drawing/2014/main" id="{A2993A2F-DF41-4B2F-886D-BA29F6C6A414}"/>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28</a:t>
            </a:r>
          </a:p>
        </p:txBody>
      </p:sp>
      <p:sp>
        <p:nvSpPr>
          <p:cNvPr id="15" name="Rectangle 3">
            <a:extLst>
              <a:ext uri="{FF2B5EF4-FFF2-40B4-BE49-F238E27FC236}">
                <a16:creationId xmlns:a16="http://schemas.microsoft.com/office/drawing/2014/main" id="{92C399FC-6D6F-46C8-9825-06012E714521}"/>
              </a:ext>
            </a:extLst>
          </p:cNvPr>
          <p:cNvSpPr>
            <a:spLocks noChangeArrowheads="1"/>
          </p:cNvSpPr>
          <p:nvPr/>
        </p:nvSpPr>
        <p:spPr bwMode="auto">
          <a:xfrm>
            <a:off x="1202609" y="3819745"/>
            <a:ext cx="8012167"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控制中樞僅為脊髓</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需有感覺神經元參與</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需有運動神經元參與</a:t>
            </a: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經練習可縮短反應時間</a:t>
            </a:r>
            <a:endParaRPr lang="en-US" altLang="zh-TW" sz="2600" dirty="0">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F8FFA3B4-DD88-4B65-9FB0-D9E193EB9E7A}"/>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latin typeface="微軟正黑體" panose="020B0604030504040204" pitchFamily="34" charset="-120"/>
                <a:ea typeface="微軟正黑體" panose="020B0604030504040204" pitchFamily="34" charset="-120"/>
              </a:rPr>
              <a:t>單選題 </a:t>
            </a:r>
            <a:r>
              <a:rPr lang="en-US" altLang="zh-TW" b="1" dirty="0">
                <a:latin typeface="微軟正黑體" panose="020B0604030504040204" pitchFamily="34" charset="-120"/>
                <a:ea typeface="微軟正黑體" panose="020B0604030504040204" pitchFamily="34" charset="-120"/>
              </a:rPr>
              <a:t>14</a:t>
            </a:r>
            <a:endParaRPr lang="zh-TW" altLang="en-US" sz="2000" b="1"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E71845C7-ED6B-673C-CA6E-CDAD4DADC318}"/>
              </a:ext>
            </a:extLst>
          </p:cNvPr>
          <p:cNvPicPr>
            <a:picLocks noChangeAspect="1"/>
          </p:cNvPicPr>
          <p:nvPr/>
        </p:nvPicPr>
        <p:blipFill>
          <a:blip r:embed="rId2"/>
          <a:stretch>
            <a:fillRect/>
          </a:stretch>
        </p:blipFill>
        <p:spPr>
          <a:xfrm>
            <a:off x="701824" y="2708920"/>
            <a:ext cx="7740352" cy="988684"/>
          </a:xfrm>
          <a:prstGeom prst="rect">
            <a:avLst/>
          </a:prstGeom>
        </p:spPr>
      </p:pic>
    </p:spTree>
    <p:extLst>
      <p:ext uri="{BB962C8B-B14F-4D97-AF65-F5344CB8AC3E}">
        <p14:creationId xmlns:p14="http://schemas.microsoft.com/office/powerpoint/2010/main" val="41021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5">
                                            <p:txEl>
                                              <p:pRg st="0" end="0"/>
                                            </p:txEl>
                                          </p:spTgt>
                                        </p:tgtEl>
                                        <p:attrNameLst>
                                          <p:attrName>style.color</p:attrName>
                                        </p:attrNameLst>
                                      </p:cBhvr>
                                      <p:to>
                                        <a:srgbClr val="FF0000"/>
                                      </p:to>
                                    </p:animClr>
                                    <p:animClr clrSpc="rgb" dir="cw">
                                      <p:cBhvr>
                                        <p:cTn id="9" dur="10" fill="hold"/>
                                        <p:tgtEl>
                                          <p:spTgt spid="15">
                                            <p:txEl>
                                              <p:pRg st="0" end="0"/>
                                            </p:txEl>
                                          </p:spTgt>
                                        </p:tgtEl>
                                        <p:attrNameLst>
                                          <p:attrName>fillcolor</p:attrName>
                                        </p:attrNameLst>
                                      </p:cBhvr>
                                      <p:to>
                                        <a:srgbClr val="FF0000"/>
                                      </p:to>
                                    </p:animClr>
                                    <p:set>
                                      <p:cBhvr>
                                        <p:cTn id="10" dur="10" fill="hold"/>
                                        <p:tgtEl>
                                          <p:spTgt spid="15">
                                            <p:txEl>
                                              <p:pRg st="0" end="0"/>
                                            </p:txEl>
                                          </p:spTgt>
                                        </p:tgtEl>
                                        <p:attrNameLst>
                                          <p:attrName>fill.type</p:attrName>
                                        </p:attrNameLst>
                                      </p:cBhvr>
                                      <p:to>
                                        <p:strVal val="solid"/>
                                      </p:to>
                                    </p:set>
                                    <p:set>
                                      <p:cBhvr>
                                        <p:cTn id="11" dur="10" fill="hold"/>
                                        <p:tgtEl>
                                          <p:spTgt spid="15">
                                            <p:txEl>
                                              <p:pRg st="0" end="0"/>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585802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(A)</a:t>
            </a:r>
            <a:r>
              <a:rPr lang="zh-TW" altLang="en-US" sz="2600" dirty="0">
                <a:solidFill>
                  <a:srgbClr val="FF0000"/>
                </a:solidFill>
                <a:latin typeface="微軟正黑體" panose="020B0604030504040204" pitchFamily="34" charset="-120"/>
                <a:ea typeface="微軟正黑體" panose="020B0604030504040204" pitchFamily="34" charset="-120"/>
              </a:rPr>
              <a:t>控制中樞僅為脊髓</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14</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3429000"/>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a:t>
            </a:r>
            <a:r>
              <a:rPr lang="en-US" altLang="zh-TW" sz="2600" dirty="0">
                <a:solidFill>
                  <a:srgbClr val="0099FF"/>
                </a:solidFill>
                <a:latin typeface="微軟正黑體" panose="020B0604030504040204" pitchFamily="34" charset="-120"/>
                <a:ea typeface="微軟正黑體" panose="020B0604030504040204" pitchFamily="34" charset="-120"/>
              </a:rPr>
              <a:t>(A)(D)</a:t>
            </a:r>
            <a:r>
              <a:rPr lang="zh-TW" altLang="en-US" sz="2600" dirty="0">
                <a:solidFill>
                  <a:srgbClr val="0099FF"/>
                </a:solidFill>
                <a:latin typeface="微軟正黑體" panose="020B0604030504040204" pitchFamily="34" charset="-120"/>
                <a:ea typeface="微軟正黑體" panose="020B0604030504040204" pitchFamily="34" charset="-120"/>
              </a:rPr>
              <a:t>從反應時間的長度可以判斷，此動作為意識反應，控制中樞為大腦，經練習可縮短反應時間。</a:t>
            </a:r>
            <a:r>
              <a:rPr lang="en-US" altLang="zh-TW" sz="2600" dirty="0">
                <a:solidFill>
                  <a:srgbClr val="0099FF"/>
                </a:solidFill>
                <a:latin typeface="微軟正黑體" panose="020B0604030504040204" pitchFamily="34" charset="-120"/>
                <a:ea typeface="微軟正黑體" panose="020B0604030504040204" pitchFamily="34" charset="-120"/>
              </a:rPr>
              <a:t>(B)(C)</a:t>
            </a:r>
            <a:r>
              <a:rPr lang="zh-TW" altLang="en-US" sz="2600" dirty="0">
                <a:solidFill>
                  <a:srgbClr val="0099FF"/>
                </a:solidFill>
                <a:latin typeface="微軟正黑體" panose="020B0604030504040204" pitchFamily="34" charset="-120"/>
                <a:ea typeface="微軟正黑體" panose="020B0604030504040204" pitchFamily="34" charset="-120"/>
              </a:rPr>
              <a:t>不管是反射還是意識反應，皆需有感覺神經元與運動神經元的參與。</a:t>
            </a:r>
            <a:endParaRPr lang="zh-TW" altLang="en-US" sz="2600"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A08DBBA3-BE11-43A0-A27F-1748C147DC4E}"/>
              </a:ext>
            </a:extLst>
          </p:cNvPr>
          <p:cNvSpPr/>
          <p:nvPr/>
        </p:nvSpPr>
        <p:spPr>
          <a:xfrm>
            <a:off x="7020273" y="-7519"/>
            <a:ext cx="212524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28</a:t>
            </a:r>
          </a:p>
        </p:txBody>
      </p:sp>
      <p:sp>
        <p:nvSpPr>
          <p:cNvPr id="11" name="橢圓 10">
            <a:extLst>
              <a:ext uri="{FF2B5EF4-FFF2-40B4-BE49-F238E27FC236}">
                <a16:creationId xmlns:a16="http://schemas.microsoft.com/office/drawing/2014/main" id="{DDF25F79-E85E-4199-8D92-464833C39B20}"/>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5" name="橢圓 14">
            <a:extLst>
              <a:ext uri="{FF2B5EF4-FFF2-40B4-BE49-F238E27FC236}">
                <a16:creationId xmlns:a16="http://schemas.microsoft.com/office/drawing/2014/main" id="{FAC1A4CB-05FD-470C-9052-719DE9CC07BC}"/>
              </a:ext>
            </a:extLst>
          </p:cNvPr>
          <p:cNvSpPr/>
          <p:nvPr/>
        </p:nvSpPr>
        <p:spPr>
          <a:xfrm>
            <a:off x="612068" y="3444399"/>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pic>
        <p:nvPicPr>
          <p:cNvPr id="2" name="圖片 1">
            <a:extLst>
              <a:ext uri="{FF2B5EF4-FFF2-40B4-BE49-F238E27FC236}">
                <a16:creationId xmlns:a16="http://schemas.microsoft.com/office/drawing/2014/main" id="{DEC37E82-23F5-8362-88D9-6796FE6E87C0}"/>
              </a:ext>
            </a:extLst>
          </p:cNvPr>
          <p:cNvPicPr>
            <a:picLocks noChangeAspect="1"/>
          </p:cNvPicPr>
          <p:nvPr/>
        </p:nvPicPr>
        <p:blipFill>
          <a:blip r:embed="rId2"/>
          <a:stretch>
            <a:fillRect/>
          </a:stretch>
        </p:blipFill>
        <p:spPr>
          <a:xfrm>
            <a:off x="701824" y="1772816"/>
            <a:ext cx="7740352" cy="988684"/>
          </a:xfrm>
          <a:prstGeom prst="rect">
            <a:avLst/>
          </a:prstGeom>
        </p:spPr>
      </p:pic>
    </p:spTree>
    <p:extLst>
      <p:ext uri="{BB962C8B-B14F-4D97-AF65-F5344CB8AC3E}">
        <p14:creationId xmlns:p14="http://schemas.microsoft.com/office/powerpoint/2010/main" val="35252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p:bldP spid="9" grpId="1"/>
      <p:bldP spid="9" grpId="2"/>
      <p:bldP spid="9" grpId="3"/>
      <p:bldP spid="9" grpId="4"/>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10456" y="2768555"/>
            <a:ext cx="8238008"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經練習可縮短反應時間</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ct val="2000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需有感覺神經元參與</a:t>
            </a:r>
            <a:endParaRPr lang="en-US" altLang="zh-TW" sz="2600" dirty="0">
              <a:latin typeface="微軟正黑體" panose="020B0604030504040204" pitchFamily="34" charset="-120"/>
              <a:ea typeface="微軟正黑體" panose="020B0604030504040204" pitchFamily="34" charset="-120"/>
            </a:endParaRPr>
          </a:p>
          <a:p>
            <a:pPr>
              <a:lnSpc>
                <a:spcPts val="4400"/>
              </a:lnSpc>
              <a:spcBef>
                <a:spcPts val="624"/>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需有運動神經元參與</a:t>
            </a: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335699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(A)</a:t>
            </a:r>
            <a:r>
              <a:rPr lang="zh-TW" altLang="en-US" sz="2600" dirty="0">
                <a:solidFill>
                  <a:srgbClr val="FF0000"/>
                </a:solidFill>
                <a:latin typeface="微軟正黑體" panose="020B0604030504040204" pitchFamily="34" charset="-120"/>
                <a:ea typeface="微軟正黑體" panose="020B0604030504040204" pitchFamily="34" charset="-120"/>
              </a:rPr>
              <a:t>控制中樞僅為脊髓</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14</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97868" y="3356992"/>
            <a:ext cx="786662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a:t>
            </a:r>
            <a:r>
              <a:rPr lang="en-US" altLang="zh-TW" sz="2600" dirty="0">
                <a:solidFill>
                  <a:srgbClr val="0099FF"/>
                </a:solidFill>
                <a:latin typeface="微軟正黑體" panose="020B0604030504040204" pitchFamily="34" charset="-120"/>
                <a:ea typeface="微軟正黑體" panose="020B0604030504040204" pitchFamily="34" charset="-120"/>
              </a:rPr>
              <a:t>(A)(D)</a:t>
            </a:r>
            <a:r>
              <a:rPr lang="zh-TW" altLang="en-US" sz="2600" dirty="0">
                <a:solidFill>
                  <a:srgbClr val="0099FF"/>
                </a:solidFill>
                <a:latin typeface="微軟正黑體" panose="020B0604030504040204" pitchFamily="34" charset="-120"/>
                <a:ea typeface="微軟正黑體" panose="020B0604030504040204" pitchFamily="34" charset="-120"/>
              </a:rPr>
              <a:t>從反應時間的長度可以判斷，此動作為意識反應，控制中樞為大腦，經練習可縮短反應時間。</a:t>
            </a:r>
            <a:endParaRPr lang="zh-TW" altLang="en-US" sz="26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97868" y="5517232"/>
            <a:ext cx="766834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(B)(C)</a:t>
            </a:r>
            <a:r>
              <a:rPr lang="zh-TW" altLang="en-US" sz="2600" dirty="0">
                <a:solidFill>
                  <a:srgbClr val="0099FF"/>
                </a:solidFill>
                <a:latin typeface="微軟正黑體" panose="020B0604030504040204" pitchFamily="34" charset="-120"/>
                <a:ea typeface="微軟正黑體" panose="020B0604030504040204" pitchFamily="34" charset="-120"/>
              </a:rPr>
              <a:t>不管是反射還是意識反應，皆需有感覺神經元與運動神經元的參與。</a:t>
            </a:r>
            <a:endParaRPr lang="en-US" altLang="zh-TW" sz="2600" b="1" dirty="0">
              <a:solidFill>
                <a:srgbClr val="FF0000"/>
              </a:solidFill>
              <a:latin typeface="微軟正黑體" panose="020B0604030504040204" pitchFamily="34" charset="-120"/>
              <a:ea typeface="微軟正黑體" panose="020B0604030504040204" pitchFamily="34" charset="-120"/>
            </a:endParaRPr>
          </a:p>
        </p:txBody>
      </p:sp>
      <p:sp>
        <p:nvSpPr>
          <p:cNvPr id="28" name="橢圓 27">
            <a:extLst>
              <a:ext uri="{FF2B5EF4-FFF2-40B4-BE49-F238E27FC236}">
                <a16:creationId xmlns:a16="http://schemas.microsoft.com/office/drawing/2014/main" id="{D5ACEC59-B3F1-4FBF-A716-0D24A25A72F0}"/>
              </a:ext>
            </a:extLst>
          </p:cNvPr>
          <p:cNvSpPr/>
          <p:nvPr/>
        </p:nvSpPr>
        <p:spPr>
          <a:xfrm>
            <a:off x="612068" y="551723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9" name="矩形 28">
            <a:extLst>
              <a:ext uri="{FF2B5EF4-FFF2-40B4-BE49-F238E27FC236}">
                <a16:creationId xmlns:a16="http://schemas.microsoft.com/office/drawing/2014/main" id="{EB749A16-BFA4-4821-86BF-9BE8F202BD55}"/>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28</a:t>
            </a:r>
          </a:p>
        </p:txBody>
      </p:sp>
      <p:pic>
        <p:nvPicPr>
          <p:cNvPr id="3" name="圖片 2">
            <a:extLst>
              <a:ext uri="{FF2B5EF4-FFF2-40B4-BE49-F238E27FC236}">
                <a16:creationId xmlns:a16="http://schemas.microsoft.com/office/drawing/2014/main" id="{D96A30F3-65E9-8FB2-F212-7A69AD2EB24B}"/>
              </a:ext>
            </a:extLst>
          </p:cNvPr>
          <p:cNvPicPr>
            <a:picLocks noChangeAspect="1"/>
          </p:cNvPicPr>
          <p:nvPr/>
        </p:nvPicPr>
        <p:blipFill>
          <a:blip r:embed="rId2"/>
          <a:stretch>
            <a:fillRect/>
          </a:stretch>
        </p:blipFill>
        <p:spPr>
          <a:xfrm>
            <a:off x="701824" y="1628800"/>
            <a:ext cx="7740352" cy="988684"/>
          </a:xfrm>
          <a:prstGeom prst="rect">
            <a:avLst/>
          </a:prstGeom>
        </p:spPr>
      </p:pic>
    </p:spTree>
    <p:extLst>
      <p:ext uri="{BB962C8B-B14F-4D97-AF65-F5344CB8AC3E}">
        <p14:creationId xmlns:p14="http://schemas.microsoft.com/office/powerpoint/2010/main" val="41110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2"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grpId="3" nodeType="withEffect">
                                  <p:stCondLst>
                                    <p:cond delay="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3"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p:bldP spid="9" grpId="1"/>
      <p:bldP spid="9" grpId="2"/>
      <p:bldP spid="9" grpId="3"/>
      <p:bldP spid="9" grpId="4"/>
      <p:bldP spid="25" grpId="0"/>
      <p:bldP spid="25" grpId="1"/>
      <p:bldP spid="25" grpId="2"/>
      <p:bldP spid="25" grpId="3"/>
      <p:bldP spid="25" grpId="4"/>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5" y="966408"/>
            <a:ext cx="7494441"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15.</a:t>
            </a:r>
            <a:r>
              <a:rPr lang="zh-TW" altLang="en-US" sz="2600" dirty="0">
                <a:latin typeface="微軟正黑體" panose="020B0604030504040204" pitchFamily="34" charset="-120"/>
                <a:ea typeface="微軟正黑體" panose="020B0604030504040204" pitchFamily="34" charset="-120"/>
              </a:rPr>
              <a:t>人體的血糖濃度可受激素調節，在激素甲的作用下血糖濃度可提升，在激素乙的作用下血糖濃度會降低。下列有關激素甲和激素乙的來源，何者最合理？</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zh-TW" altLang="en-US" sz="2600" dirty="0">
                <a:latin typeface="微軟正黑體" panose="020B0604030504040204" pitchFamily="34" charset="-120"/>
                <a:ea typeface="微軟正黑體" panose="020B0604030504040204" pitchFamily="34" charset="-120"/>
              </a:rPr>
              <a:t>　　</a:t>
            </a:r>
          </a:p>
        </p:txBody>
      </p:sp>
      <p:sp>
        <p:nvSpPr>
          <p:cNvPr id="15" name="Rectangle 3">
            <a:extLst>
              <a:ext uri="{FF2B5EF4-FFF2-40B4-BE49-F238E27FC236}">
                <a16:creationId xmlns:a16="http://schemas.microsoft.com/office/drawing/2014/main" id="{92C399FC-6D6F-46C8-9825-06012E714521}"/>
              </a:ext>
            </a:extLst>
          </p:cNvPr>
          <p:cNvSpPr>
            <a:spLocks noChangeArrowheads="1"/>
          </p:cNvSpPr>
          <p:nvPr/>
        </p:nvSpPr>
        <p:spPr bwMode="auto">
          <a:xfrm>
            <a:off x="692184" y="3356992"/>
            <a:ext cx="8424936" cy="17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激素甲、激素乙皆只可能由胰臟分泌</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激素甲、激素乙皆只可能由腎上腺分泌</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激素甲可能由胰臟分泌，激素乙可能由腎上腺分泌</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激素甲可能由胰臟或腎上腺分泌，激素乙可能由胰臟分泌</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FA4788C-F08C-40D3-A03D-D35CBDCC0537}"/>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2</a:t>
            </a:r>
          </a:p>
        </p:txBody>
      </p:sp>
      <p:sp>
        <p:nvSpPr>
          <p:cNvPr id="20" name="矩形 19">
            <a:extLst>
              <a:ext uri="{FF2B5EF4-FFF2-40B4-BE49-F238E27FC236}">
                <a16:creationId xmlns:a16="http://schemas.microsoft.com/office/drawing/2014/main" id="{B44B08C4-457D-4318-94CC-C70F699641E2}"/>
              </a:ext>
            </a:extLst>
          </p:cNvPr>
          <p:cNvSpPr/>
          <p:nvPr/>
        </p:nvSpPr>
        <p:spPr>
          <a:xfrm>
            <a:off x="0" y="592143"/>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15</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44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5">
                                            <p:txEl>
                                              <p:pRg st="3" end="3"/>
                                            </p:txEl>
                                          </p:spTgt>
                                        </p:tgtEl>
                                        <p:attrNameLst>
                                          <p:attrName>style.color</p:attrName>
                                        </p:attrNameLst>
                                      </p:cBhvr>
                                      <p:to>
                                        <a:srgbClr val="FF0000"/>
                                      </p:to>
                                    </p:animClr>
                                    <p:animClr clrSpc="rgb" dir="cw">
                                      <p:cBhvr>
                                        <p:cTn id="9" dur="10" fill="hold"/>
                                        <p:tgtEl>
                                          <p:spTgt spid="15">
                                            <p:txEl>
                                              <p:pRg st="3" end="3"/>
                                            </p:txEl>
                                          </p:spTgt>
                                        </p:tgtEl>
                                        <p:attrNameLst>
                                          <p:attrName>fillcolor</p:attrName>
                                        </p:attrNameLst>
                                      </p:cBhvr>
                                      <p:to>
                                        <a:srgbClr val="FF0000"/>
                                      </p:to>
                                    </p:animClr>
                                    <p:set>
                                      <p:cBhvr>
                                        <p:cTn id="10" dur="10" fill="hold"/>
                                        <p:tgtEl>
                                          <p:spTgt spid="15">
                                            <p:txEl>
                                              <p:pRg st="3" end="3"/>
                                            </p:txEl>
                                          </p:spTgt>
                                        </p:tgtEl>
                                        <p:attrNameLst>
                                          <p:attrName>fill.type</p:attrName>
                                        </p:attrNameLst>
                                      </p:cBhvr>
                                      <p:to>
                                        <p:strVal val="solid"/>
                                      </p:to>
                                    </p:set>
                                    <p:set>
                                      <p:cBhvr>
                                        <p:cTn id="11" dur="10" fill="hold"/>
                                        <p:tgtEl>
                                          <p:spTgt spid="15">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橢圓 14">
            <a:extLst>
              <a:ext uri="{FF2B5EF4-FFF2-40B4-BE49-F238E27FC236}">
                <a16:creationId xmlns:a16="http://schemas.microsoft.com/office/drawing/2014/main" id="{02879A4A-CFB8-4F7A-B12B-0FC4F0C9CE7E}"/>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4" name="橢圓 23">
            <a:extLst>
              <a:ext uri="{FF2B5EF4-FFF2-40B4-BE49-F238E27FC236}">
                <a16:creationId xmlns:a16="http://schemas.microsoft.com/office/drawing/2014/main" id="{BC65D19E-9B2B-43A4-AB4E-4548CF9F379A}"/>
              </a:ext>
            </a:extLst>
          </p:cNvPr>
          <p:cNvSpPr/>
          <p:nvPr/>
        </p:nvSpPr>
        <p:spPr>
          <a:xfrm>
            <a:off x="612068" y="2220263"/>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8247"/>
            <a:ext cx="8450309"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激素甲可能由胰臟或腎上腺分泌，激素乙可能由胰臟分泌</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15</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2204864"/>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(D)</a:t>
            </a:r>
            <a:r>
              <a:rPr lang="zh-TW" altLang="en-US" sz="2600" dirty="0">
                <a:solidFill>
                  <a:srgbClr val="0099FF"/>
                </a:solidFill>
                <a:latin typeface="微軟正黑體" panose="020B0604030504040204" pitchFamily="34" charset="-120"/>
                <a:ea typeface="微軟正黑體" panose="020B0604030504040204" pitchFamily="34" charset="-120"/>
              </a:rPr>
              <a:t>。升糖素與腎上腺素都可使血糖濃度提升，而胰島素可使血糖濃度下降。升糖素與胰島素都是由胰臟分泌，而腎上腺素是由腎上腺分泌。故激素甲可能為升糖素或腎上腺素，激素乙為胰島素。</a:t>
            </a:r>
            <a:endParaRPr lang="zh-TW" altLang="en-US" sz="2600"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40B151D3-1232-41FA-A698-D06F1531D35C}"/>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2</a:t>
            </a:r>
          </a:p>
        </p:txBody>
      </p:sp>
    </p:spTree>
    <p:extLst>
      <p:ext uri="{BB962C8B-B14F-4D97-AF65-F5344CB8AC3E}">
        <p14:creationId xmlns:p14="http://schemas.microsoft.com/office/powerpoint/2010/main" val="2943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p:bldP spid="9" grpId="1"/>
      <p:bldP spid="9" grpId="2"/>
      <p:bldP spid="9" grpId="3"/>
      <p:bldP spid="9" grpId="4"/>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7E0D7032-873F-40F2-9CFC-15B9C85AD9CC}"/>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14</a:t>
            </a:r>
          </a:p>
        </p:txBody>
      </p:sp>
      <p:sp>
        <p:nvSpPr>
          <p:cNvPr id="23" name="矩形 22">
            <a:extLst>
              <a:ext uri="{FF2B5EF4-FFF2-40B4-BE49-F238E27FC236}">
                <a16:creationId xmlns:a16="http://schemas.microsoft.com/office/drawing/2014/main" id="{6847E639-F200-4462-BD8A-32F0D88CD811}"/>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16</a:t>
            </a:r>
            <a:endParaRPr lang="zh-TW" altLang="en-US" sz="2000" b="1" dirty="0">
              <a:latin typeface="微軟正黑體" panose="020B0604030504040204" pitchFamily="34" charset="-120"/>
              <a:ea typeface="微軟正黑體" panose="020B0604030504040204" pitchFamily="34" charset="-120"/>
            </a:endParaRPr>
          </a:p>
        </p:txBody>
      </p:sp>
      <p:sp>
        <p:nvSpPr>
          <p:cNvPr id="8" name="Rectangle 3">
            <a:extLst>
              <a:ext uri="{FF2B5EF4-FFF2-40B4-BE49-F238E27FC236}">
                <a16:creationId xmlns:a16="http://schemas.microsoft.com/office/drawing/2014/main" id="{B231DBA4-F11D-4609-8C8A-E52B3C340D25}"/>
              </a:ext>
            </a:extLst>
          </p:cNvPr>
          <p:cNvSpPr>
            <a:spLocks noChangeArrowheads="1"/>
          </p:cNvSpPr>
          <p:nvPr/>
        </p:nvSpPr>
        <p:spPr bwMode="auto">
          <a:xfrm>
            <a:off x="1224135" y="966408"/>
            <a:ext cx="7494441"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16.</a:t>
            </a:r>
            <a:r>
              <a:rPr lang="zh-TW" altLang="en-US" sz="2600" dirty="0">
                <a:latin typeface="微軟正黑體" panose="020B0604030504040204" pitchFamily="34" charset="-120"/>
                <a:ea typeface="微軟正黑體" panose="020B0604030504040204" pitchFamily="34" charset="-120"/>
              </a:rPr>
              <a:t>小育在吃某道料理時，突然覺得有苦味，於是立刻吐出查看，才知道食物中混有苦瓜。根據上述，下列敘述何者最合理？　　</a:t>
            </a:r>
          </a:p>
        </p:txBody>
      </p:sp>
      <p:sp>
        <p:nvSpPr>
          <p:cNvPr id="9" name="Rectangle 3">
            <a:extLst>
              <a:ext uri="{FF2B5EF4-FFF2-40B4-BE49-F238E27FC236}">
                <a16:creationId xmlns:a16="http://schemas.microsoft.com/office/drawing/2014/main" id="{11EB78C8-AAE0-4766-B243-963600EC2FA2}"/>
              </a:ext>
            </a:extLst>
          </p:cNvPr>
          <p:cNvSpPr>
            <a:spLocks noChangeArrowheads="1"/>
          </p:cNvSpPr>
          <p:nvPr/>
        </p:nvSpPr>
        <p:spPr bwMode="auto">
          <a:xfrm>
            <a:off x="955537" y="2996952"/>
            <a:ext cx="7632340" cy="17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立刻吐出是一種反射作用</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苦味的感覺受器位於大腦中</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突然覺得有苦味是一種反射作用</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經由大腦判斷而得知食物中混有苦瓜</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
        <p:nvSpPr>
          <p:cNvPr id="10" name="Rectangle 3">
            <a:extLst>
              <a:ext uri="{FF2B5EF4-FFF2-40B4-BE49-F238E27FC236}">
                <a16:creationId xmlns:a16="http://schemas.microsoft.com/office/drawing/2014/main" id="{0773F4D2-EBE4-44D5-A0DF-537F9FED9B56}"/>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1" name="文字方塊 10">
            <a:extLst>
              <a:ext uri="{FF2B5EF4-FFF2-40B4-BE49-F238E27FC236}">
                <a16:creationId xmlns:a16="http://schemas.microsoft.com/office/drawing/2014/main" id="{DAE3480E-FA5E-4B34-92F5-DB895505ECA0}"/>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Tree>
    <p:extLst>
      <p:ext uri="{BB962C8B-B14F-4D97-AF65-F5344CB8AC3E}">
        <p14:creationId xmlns:p14="http://schemas.microsoft.com/office/powerpoint/2010/main" val="21460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9">
                                            <p:txEl>
                                              <p:pRg st="3" end="3"/>
                                            </p:txEl>
                                          </p:spTgt>
                                        </p:tgtEl>
                                        <p:attrNameLst>
                                          <p:attrName>style.color</p:attrName>
                                        </p:attrNameLst>
                                      </p:cBhvr>
                                      <p:to>
                                        <a:srgbClr val="FF0000"/>
                                      </p:to>
                                    </p:animClr>
                                    <p:animClr clrSpc="rgb" dir="cw">
                                      <p:cBhvr>
                                        <p:cTn id="9" dur="10" fill="hold"/>
                                        <p:tgtEl>
                                          <p:spTgt spid="9">
                                            <p:txEl>
                                              <p:pRg st="3" end="3"/>
                                            </p:txEl>
                                          </p:spTgt>
                                        </p:tgtEl>
                                        <p:attrNameLst>
                                          <p:attrName>fillcolor</p:attrName>
                                        </p:attrNameLst>
                                      </p:cBhvr>
                                      <p:to>
                                        <a:srgbClr val="FF0000"/>
                                      </p:to>
                                    </p:animClr>
                                    <p:set>
                                      <p:cBhvr>
                                        <p:cTn id="10" dur="10" fill="hold"/>
                                        <p:tgtEl>
                                          <p:spTgt spid="9">
                                            <p:txEl>
                                              <p:pRg st="3" end="3"/>
                                            </p:txEl>
                                          </p:spTgt>
                                        </p:tgtEl>
                                        <p:attrNameLst>
                                          <p:attrName>fill.type</p:attrName>
                                        </p:attrNameLst>
                                      </p:cBhvr>
                                      <p:to>
                                        <p:strVal val="solid"/>
                                      </p:to>
                                    </p:set>
                                    <p:set>
                                      <p:cBhvr>
                                        <p:cTn id="11" dur="10" fill="hold"/>
                                        <p:tgtEl>
                                          <p:spTgt spid="9">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9">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79250" y="1772816"/>
            <a:ext cx="8238008"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立刻吐出是一種反射作用</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spcBef>
                <a:spcPct val="20000"/>
              </a:spcBef>
            </a:pP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苦味的感覺受器位於大腦中</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spcBef>
                <a:spcPct val="20000"/>
              </a:spcBef>
            </a:pP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突然覺得有苦味是一種反射作用</a:t>
            </a:r>
            <a:endParaRPr lang="en-US" altLang="zh-TW" sz="2600"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2381403"/>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經由大腦判斷而得知食物中混有苦瓜</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16</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97868" y="2217237"/>
            <a:ext cx="766834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覺得有苦味才吐出查看，是經過大腦決定的行為</a:t>
            </a:r>
            <a:endParaRPr lang="zh-TW" altLang="en-US" sz="2600" dirty="0">
              <a:latin typeface="微軟正黑體" panose="020B0604030504040204" pitchFamily="34" charset="-120"/>
              <a:ea typeface="微軟正黑體" panose="020B0604030504040204" pitchFamily="34" charset="-120"/>
            </a:endParaRPr>
          </a:p>
        </p:txBody>
      </p:sp>
      <p:sp>
        <p:nvSpPr>
          <p:cNvPr id="24" name="Rectangle 3">
            <a:extLst>
              <a:ext uri="{FF2B5EF4-FFF2-40B4-BE49-F238E27FC236}">
                <a16:creationId xmlns:a16="http://schemas.microsoft.com/office/drawing/2014/main" id="{5176F320-379E-495C-9869-3132C25D674B}"/>
              </a:ext>
            </a:extLst>
          </p:cNvPr>
          <p:cNvSpPr>
            <a:spLocks noChangeArrowheads="1"/>
          </p:cNvSpPr>
          <p:nvPr/>
        </p:nvSpPr>
        <p:spPr bwMode="auto">
          <a:xfrm>
            <a:off x="1097868" y="3369365"/>
            <a:ext cx="766834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苦味的感覺受器位舌頭上</a:t>
            </a:r>
            <a:endParaRPr lang="zh-TW" altLang="en-US" sz="26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97868" y="4521493"/>
            <a:ext cx="766834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覺得有苦味是刺激傳遞到大腦所產生的味覺</a:t>
            </a:r>
            <a:endParaRPr lang="en-US" altLang="zh-TW" sz="2600" b="1" dirty="0">
              <a:solidFill>
                <a:srgbClr val="FF0000"/>
              </a:solidFill>
              <a:latin typeface="微軟正黑體" panose="020B0604030504040204" pitchFamily="34" charset="-120"/>
              <a:ea typeface="微軟正黑體" panose="020B0604030504040204" pitchFamily="34" charset="-120"/>
            </a:endParaRPr>
          </a:p>
        </p:txBody>
      </p:sp>
      <p:sp>
        <p:nvSpPr>
          <p:cNvPr id="27" name="橢圓 26">
            <a:extLst>
              <a:ext uri="{FF2B5EF4-FFF2-40B4-BE49-F238E27FC236}">
                <a16:creationId xmlns:a16="http://schemas.microsoft.com/office/drawing/2014/main" id="{DBCBE5AB-F6C8-49C4-B73D-91DE228546B5}"/>
              </a:ext>
            </a:extLst>
          </p:cNvPr>
          <p:cNvSpPr/>
          <p:nvPr/>
        </p:nvSpPr>
        <p:spPr>
          <a:xfrm>
            <a:off x="612068" y="3518096"/>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8" name="橢圓 27">
            <a:extLst>
              <a:ext uri="{FF2B5EF4-FFF2-40B4-BE49-F238E27FC236}">
                <a16:creationId xmlns:a16="http://schemas.microsoft.com/office/drawing/2014/main" id="{D5ACEC59-B3F1-4FBF-A716-0D24A25A72F0}"/>
              </a:ext>
            </a:extLst>
          </p:cNvPr>
          <p:cNvSpPr/>
          <p:nvPr/>
        </p:nvSpPr>
        <p:spPr>
          <a:xfrm>
            <a:off x="612068" y="467022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9" name="矩形 28">
            <a:extLst>
              <a:ext uri="{FF2B5EF4-FFF2-40B4-BE49-F238E27FC236}">
                <a16:creationId xmlns:a16="http://schemas.microsoft.com/office/drawing/2014/main" id="{EB749A16-BFA4-4821-86BF-9BE8F202BD55}"/>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110.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14</a:t>
            </a:r>
          </a:p>
        </p:txBody>
      </p:sp>
    </p:spTree>
    <p:extLst>
      <p:ext uri="{BB962C8B-B14F-4D97-AF65-F5344CB8AC3E}">
        <p14:creationId xmlns:p14="http://schemas.microsoft.com/office/powerpoint/2010/main" val="8205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2"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2"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grpId="3" nodeType="with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1" presetClass="exit" presetSubtype="0" fill="hold" grpId="3" nodeType="with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p:bldP spid="9" grpId="1"/>
      <p:bldP spid="9" grpId="2"/>
      <p:bldP spid="9" grpId="3"/>
      <p:bldP spid="9" grpId="4"/>
      <p:bldP spid="24" grpId="0"/>
      <p:bldP spid="24" grpId="1"/>
      <p:bldP spid="24" grpId="2"/>
      <p:bldP spid="24" grpId="3"/>
      <p:bldP spid="24" grpId="4"/>
      <p:bldP spid="25" grpId="0"/>
      <p:bldP spid="25" grpId="1"/>
      <p:bldP spid="25" grpId="2"/>
      <p:bldP spid="25" grpId="3"/>
      <p:bldP spid="25" grpId="4"/>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A</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5" y="908720"/>
            <a:ext cx="7494441"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17.</a:t>
            </a:r>
            <a:r>
              <a:rPr lang="zh-TW" altLang="en-US" sz="2600" dirty="0">
                <a:latin typeface="微軟正黑體" panose="020B0604030504040204" pitchFamily="34" charset="-120"/>
                <a:ea typeface="微軟正黑體" panose="020B0604030504040204" pitchFamily="34" charset="-120"/>
              </a:rPr>
              <a:t>下列為四種植物對於環境刺激的感應，何者從接受刺激到出現反應，所需的時間最長？</a:t>
            </a:r>
            <a:endParaRPr lang="en-US" altLang="zh-TW" sz="2600"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7E0D7032-873F-40F2-9CFC-15B9C85AD9CC}"/>
              </a:ext>
            </a:extLst>
          </p:cNvPr>
          <p:cNvSpPr/>
          <p:nvPr/>
        </p:nvSpPr>
        <p:spPr>
          <a:xfrm>
            <a:off x="6444208" y="-7519"/>
            <a:ext cx="2701305"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a:t>
            </a:r>
          </a:p>
        </p:txBody>
      </p:sp>
      <p:sp>
        <p:nvSpPr>
          <p:cNvPr id="23" name="矩形 22">
            <a:extLst>
              <a:ext uri="{FF2B5EF4-FFF2-40B4-BE49-F238E27FC236}">
                <a16:creationId xmlns:a16="http://schemas.microsoft.com/office/drawing/2014/main" id="{6847E639-F200-4462-BD8A-32F0D88CD811}"/>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17</a:t>
            </a:r>
            <a:endParaRPr lang="zh-TW" altLang="en-US" sz="2000" b="1" dirty="0">
              <a:latin typeface="微軟正黑體" panose="020B0604030504040204" pitchFamily="34" charset="-120"/>
              <a:ea typeface="微軟正黑體" panose="020B0604030504040204" pitchFamily="34" charset="-120"/>
            </a:endParaRPr>
          </a:p>
        </p:txBody>
      </p:sp>
      <p:sp>
        <p:nvSpPr>
          <p:cNvPr id="14" name="Rectangle 3">
            <a:extLst>
              <a:ext uri="{FF2B5EF4-FFF2-40B4-BE49-F238E27FC236}">
                <a16:creationId xmlns:a16="http://schemas.microsoft.com/office/drawing/2014/main" id="{7E26C074-6192-4458-97AD-C845FC705D02}"/>
              </a:ext>
            </a:extLst>
          </p:cNvPr>
          <p:cNvSpPr>
            <a:spLocks noChangeArrowheads="1"/>
          </p:cNvSpPr>
          <p:nvPr/>
        </p:nvSpPr>
        <p:spPr bwMode="auto">
          <a:xfrm>
            <a:off x="952234" y="2420888"/>
            <a:ext cx="7632340" cy="17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朱槿植株受光刺激後向光彎曲</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捕蠅草受昆蟲刺激後葉片閉合</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酢漿草在太陽下山後葉片下垂</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含羞草受外力觸碰後小葉閉合</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545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4">
                                            <p:txEl>
                                              <p:pRg st="0" end="0"/>
                                            </p:txEl>
                                          </p:spTgt>
                                        </p:tgtEl>
                                        <p:attrNameLst>
                                          <p:attrName>style.color</p:attrName>
                                        </p:attrNameLst>
                                      </p:cBhvr>
                                      <p:to>
                                        <a:srgbClr val="FF0000"/>
                                      </p:to>
                                    </p:animClr>
                                    <p:animClr clrSpc="rgb" dir="cw">
                                      <p:cBhvr>
                                        <p:cTn id="9" dur="10" fill="hold"/>
                                        <p:tgtEl>
                                          <p:spTgt spid="14">
                                            <p:txEl>
                                              <p:pRg st="0" end="0"/>
                                            </p:txEl>
                                          </p:spTgt>
                                        </p:tgtEl>
                                        <p:attrNameLst>
                                          <p:attrName>fillcolor</p:attrName>
                                        </p:attrNameLst>
                                      </p:cBhvr>
                                      <p:to>
                                        <a:srgbClr val="FF0000"/>
                                      </p:to>
                                    </p:animClr>
                                    <p:set>
                                      <p:cBhvr>
                                        <p:cTn id="10" dur="10" fill="hold"/>
                                        <p:tgtEl>
                                          <p:spTgt spid="14">
                                            <p:txEl>
                                              <p:pRg st="0" end="0"/>
                                            </p:txEl>
                                          </p:spTgt>
                                        </p:tgtEl>
                                        <p:attrNameLst>
                                          <p:attrName>fill.type</p:attrName>
                                        </p:attrNameLst>
                                      </p:cBhvr>
                                      <p:to>
                                        <p:strVal val="solid"/>
                                      </p:to>
                                    </p:set>
                                    <p:set>
                                      <p:cBhvr>
                                        <p:cTn id="11" dur="10" fill="hold"/>
                                        <p:tgtEl>
                                          <p:spTgt spid="14">
                                            <p:txEl>
                                              <p:pRg st="0" end="0"/>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橢圓 22">
            <a:extLst>
              <a:ext uri="{FF2B5EF4-FFF2-40B4-BE49-F238E27FC236}">
                <a16:creationId xmlns:a16="http://schemas.microsoft.com/office/drawing/2014/main" id="{83A2CA79-5335-480E-B698-135E694EB08C}"/>
              </a:ext>
            </a:extLst>
          </p:cNvPr>
          <p:cNvSpPr/>
          <p:nvPr/>
        </p:nvSpPr>
        <p:spPr>
          <a:xfrm>
            <a:off x="612068" y="163351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1618115"/>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莖朝向光源生長，為向光性，向性需要一段時間才能觀察出變化，非立即性的反應；</a:t>
            </a:r>
            <a:r>
              <a:rPr lang="en-US" altLang="zh-TW" sz="2600" dirty="0">
                <a:solidFill>
                  <a:srgbClr val="0099FF"/>
                </a:solidFill>
                <a:latin typeface="微軟正黑體" panose="020B0604030504040204" pitchFamily="34" charset="-120"/>
                <a:ea typeface="微軟正黑體" panose="020B0604030504040204" pitchFamily="34" charset="-120"/>
              </a:rPr>
              <a:t>(B)(C)(D)</a:t>
            </a:r>
            <a:r>
              <a:rPr lang="zh-TW" altLang="en-US" sz="2600" dirty="0">
                <a:solidFill>
                  <a:srgbClr val="0099FF"/>
                </a:solidFill>
                <a:latin typeface="微軟正黑體" panose="020B0604030504040204" pitchFamily="34" charset="-120"/>
                <a:ea typeface="微軟正黑體" panose="020B0604030504040204" pitchFamily="34" charset="-120"/>
              </a:rPr>
              <a:t>捕蠅草的捕蟲運動、酢醬草的睡眠運動、含羞草的觸發運動都是屬於植物立即性的反應</a:t>
            </a:r>
            <a:r>
              <a:rPr lang="en-US" altLang="zh-TW" sz="2600" dirty="0">
                <a:solidFill>
                  <a:srgbClr val="0099FF"/>
                </a:solidFill>
                <a:latin typeface="微軟正黑體" panose="020B0604030504040204" pitchFamily="34" charset="-120"/>
                <a:ea typeface="微軟正黑體" panose="020B0604030504040204" pitchFamily="34" charset="-120"/>
              </a:rPr>
              <a:t>(</a:t>
            </a:r>
            <a:r>
              <a:rPr lang="zh-TW" altLang="en-US" sz="2600" dirty="0">
                <a:solidFill>
                  <a:srgbClr val="0099FF"/>
                </a:solidFill>
                <a:latin typeface="微軟正黑體" panose="020B0604030504040204" pitchFamily="34" charset="-120"/>
                <a:ea typeface="微軟正黑體" panose="020B0604030504040204" pitchFamily="34" charset="-120"/>
              </a:rPr>
              <a:t>傾性</a:t>
            </a:r>
            <a:r>
              <a:rPr lang="en-US" altLang="zh-TW" sz="2600" dirty="0">
                <a:solidFill>
                  <a:srgbClr val="0099FF"/>
                </a:solidFill>
                <a:latin typeface="微軟正黑體" panose="020B0604030504040204" pitchFamily="34" charset="-120"/>
                <a:ea typeface="微軟正黑體" panose="020B0604030504040204" pitchFamily="34" charset="-120"/>
              </a:rPr>
              <a:t>)</a:t>
            </a:r>
            <a:r>
              <a:rPr lang="zh-TW" altLang="en-US" sz="2600" dirty="0">
                <a:solidFill>
                  <a:srgbClr val="0099FF"/>
                </a:solidFill>
                <a:latin typeface="微軟正黑體" panose="020B0604030504040204" pitchFamily="34" charset="-120"/>
                <a:ea typeface="微軟正黑體" panose="020B0604030504040204" pitchFamily="34" charset="-120"/>
              </a:rPr>
              <a:t>，可以在短時間內觀察到變化。</a:t>
            </a:r>
            <a:endParaRPr lang="zh-TW" altLang="en-US" sz="2600" dirty="0">
              <a:latin typeface="微軟正黑體" panose="020B0604030504040204" pitchFamily="34" charset="-120"/>
              <a:ea typeface="微軟正黑體" panose="020B0604030504040204" pitchFamily="34" charset="-120"/>
            </a:endParaRPr>
          </a:p>
        </p:txBody>
      </p:sp>
      <p:sp>
        <p:nvSpPr>
          <p:cNvPr id="22" name="橢圓 21">
            <a:extLst>
              <a:ext uri="{FF2B5EF4-FFF2-40B4-BE49-F238E27FC236}">
                <a16:creationId xmlns:a16="http://schemas.microsoft.com/office/drawing/2014/main" id="{8FA6F873-E045-4E1E-958C-95E10D1BD6DB}"/>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5209949"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(A)</a:t>
            </a:r>
            <a:r>
              <a:rPr lang="zh-TW" altLang="en-US" sz="2600" dirty="0">
                <a:solidFill>
                  <a:srgbClr val="FF0000"/>
                </a:solidFill>
                <a:latin typeface="微軟正黑體" panose="020B0604030504040204" pitchFamily="34" charset="-120"/>
                <a:ea typeface="微軟正黑體" panose="020B0604030504040204" pitchFamily="34" charset="-120"/>
              </a:rPr>
              <a:t>朱槿植株受光刺激後向光彎曲　</a:t>
            </a:r>
            <a:endParaRPr lang="en-US" altLang="zh-TW" sz="2600" dirty="0">
              <a:solidFill>
                <a:srgbClr val="FF0000"/>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17</a:t>
            </a:r>
            <a:endParaRPr lang="zh-TW" altLang="en-US" sz="20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019E414C-EBA5-4A83-A2C5-398B46A31A86}"/>
              </a:ext>
            </a:extLst>
          </p:cNvPr>
          <p:cNvSpPr/>
          <p:nvPr/>
        </p:nvSpPr>
        <p:spPr>
          <a:xfrm>
            <a:off x="6156176" y="-7519"/>
            <a:ext cx="2989337"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a:t>
            </a:r>
          </a:p>
        </p:txBody>
      </p:sp>
    </p:spTree>
    <p:extLst>
      <p:ext uri="{BB962C8B-B14F-4D97-AF65-F5344CB8AC3E}">
        <p14:creationId xmlns:p14="http://schemas.microsoft.com/office/powerpoint/2010/main" val="280098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9" grpId="0"/>
      <p:bldP spid="9" grpId="1"/>
      <p:bldP spid="9" grpId="2"/>
      <p:bldP spid="9" grpId="3"/>
      <p:bldP spid="9" grpId="4"/>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B9999BC8-9419-4926-AD5A-4D68749AE707}"/>
              </a:ext>
            </a:extLst>
          </p:cNvPr>
          <p:cNvPicPr>
            <a:picLocks noChangeAspect="1"/>
          </p:cNvPicPr>
          <p:nvPr/>
        </p:nvPicPr>
        <p:blipFill>
          <a:blip r:embed="rId2"/>
          <a:stretch>
            <a:fillRect/>
          </a:stretch>
        </p:blipFill>
        <p:spPr>
          <a:xfrm>
            <a:off x="1511660" y="4504309"/>
            <a:ext cx="6120680" cy="1397260"/>
          </a:xfrm>
          <a:prstGeom prst="rect">
            <a:avLst/>
          </a:prstGeom>
        </p:spPr>
      </p:pic>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07504" y="956431"/>
            <a:ext cx="9001000"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zh-TW" altLang="en-US" sz="2600" dirty="0">
                <a:latin typeface="微軟正黑體" panose="020B0604030504040204" pitchFamily="34" charset="-120"/>
                <a:ea typeface="微軟正黑體" panose="020B0604030504040204" pitchFamily="34" charset="-120"/>
              </a:rPr>
              <a:t>請閱讀下列敘述後，回答第</a:t>
            </a:r>
            <a:r>
              <a:rPr lang="en-US" altLang="zh-TW" sz="2600" dirty="0">
                <a:latin typeface="微軟正黑體" panose="020B0604030504040204" pitchFamily="34" charset="-120"/>
                <a:ea typeface="微軟正黑體" panose="020B0604030504040204" pitchFamily="34" charset="-120"/>
              </a:rPr>
              <a:t>18 </a:t>
            </a:r>
            <a:r>
              <a:rPr lang="zh-TW" altLang="en-US" sz="2600" dirty="0">
                <a:latin typeface="微軟正黑體" panose="020B0604030504040204" pitchFamily="34" charset="-120"/>
                <a:ea typeface="微軟正黑體" panose="020B0604030504040204" pitchFamily="34" charset="-120"/>
              </a:rPr>
              <a:t>題：</a:t>
            </a:r>
            <a:br>
              <a:rPr lang="en-US" altLang="zh-TW" sz="2600" dirty="0">
                <a:latin typeface="微軟正黑體" panose="020B0604030504040204" pitchFamily="34" charset="-120"/>
                <a:ea typeface="微軟正黑體" panose="020B0604030504040204" pitchFamily="34" charset="-120"/>
              </a:rPr>
            </a:br>
            <a:r>
              <a:rPr lang="zh-TW" altLang="en-US" sz="2600" dirty="0">
                <a:latin typeface="微軟正黑體" panose="020B0604030504040204" pitchFamily="34" charset="-120"/>
                <a:ea typeface="微軟正黑體" panose="020B0604030504040204" pitchFamily="34" charset="-120"/>
              </a:rPr>
              <a:t>阿明和小豪正在試玩一套自行設計的月相卡牌遊戲，其規則與流程說明如下所示</a:t>
            </a:r>
            <a:r>
              <a:rPr lang="zh-TW" altLang="en-US" sz="2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600" dirty="0">
                <a:latin typeface="微軟正黑體" panose="020B0604030504040204" pitchFamily="34" charset="-120"/>
                <a:ea typeface="微軟正黑體" panose="020B0604030504040204" pitchFamily="34" charset="-120"/>
                <a:sym typeface="Wingdings" panose="05000000000000000000" pitchFamily="2" charset="2"/>
              </a:rPr>
              <a:t>請點選下方</a:t>
            </a:r>
            <a:r>
              <a:rPr lang="zh-TW" altLang="en-US" sz="26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開啟圖片</a:t>
            </a:r>
            <a:r>
              <a:rPr lang="en-US" altLang="zh-TW" sz="2600" dirty="0">
                <a:latin typeface="微軟正黑體" panose="020B0604030504040204" pitchFamily="34" charset="-120"/>
                <a:ea typeface="微軟正黑體" panose="020B0604030504040204" pitchFamily="34" charset="-120"/>
                <a:sym typeface="Wingdings" panose="05000000000000000000" pitchFamily="2" charset="2"/>
              </a:rPr>
              <a:t>)</a:t>
            </a:r>
            <a:br>
              <a:rPr lang="en-US" altLang="zh-TW" sz="2600" dirty="0">
                <a:latin typeface="微軟正黑體" panose="020B0604030504040204" pitchFamily="34" charset="-120"/>
                <a:ea typeface="微軟正黑體" panose="020B0604030504040204" pitchFamily="34" charset="-120"/>
                <a:sym typeface="Wingdings" panose="05000000000000000000" pitchFamily="2" charset="2"/>
              </a:rPr>
            </a:br>
            <a:r>
              <a:rPr lang="en-US" altLang="zh-TW" sz="2600" dirty="0">
                <a:latin typeface="微軟正黑體" panose="020B0604030504040204" pitchFamily="34" charset="-120"/>
                <a:ea typeface="微軟正黑體" panose="020B0604030504040204" pitchFamily="34" charset="-120"/>
                <a:sym typeface="Wingdings" panose="05000000000000000000" pitchFamily="2" charset="2"/>
              </a:rPr>
              <a:t>…</a:t>
            </a:r>
            <a:br>
              <a:rPr lang="en-US" altLang="zh-TW" sz="2600" dirty="0">
                <a:latin typeface="微軟正黑體" panose="020B0604030504040204" pitchFamily="34" charset="-120"/>
                <a:ea typeface="微軟正黑體" panose="020B0604030504040204" pitchFamily="34" charset="-120"/>
                <a:sym typeface="Wingdings" panose="05000000000000000000" pitchFamily="2" charset="2"/>
              </a:rPr>
            </a:br>
            <a:r>
              <a:rPr lang="zh-TW" altLang="en-US" sz="2600" dirty="0">
                <a:latin typeface="微軟正黑體" panose="020B0604030504040204" pitchFamily="34" charset="-120"/>
                <a:ea typeface="微軟正黑體" panose="020B0604030504040204" pitchFamily="34" charset="-120"/>
              </a:rPr>
              <a:t>兩人在某次取牌後，阿明先放置好卡牌並按鈴，小豪聽到鈴聲數秒後，才將卡牌放置完成，兩人的卡牌組合如下圖所示。</a:t>
            </a:r>
            <a:endParaRPr lang="en-US" altLang="zh-TW" sz="2600"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FA4788C-F08C-40D3-A03D-D35CBDCC0537}"/>
              </a:ext>
            </a:extLst>
          </p:cNvPr>
          <p:cNvSpPr/>
          <p:nvPr/>
        </p:nvSpPr>
        <p:spPr>
          <a:xfrm>
            <a:off x="5652120" y="-7519"/>
            <a:ext cx="3493393"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50</a:t>
            </a:r>
          </a:p>
        </p:txBody>
      </p:sp>
      <p:sp>
        <p:nvSpPr>
          <p:cNvPr id="20" name="矩形 19">
            <a:extLst>
              <a:ext uri="{FF2B5EF4-FFF2-40B4-BE49-F238E27FC236}">
                <a16:creationId xmlns:a16="http://schemas.microsoft.com/office/drawing/2014/main" id="{B44B08C4-457D-4318-94CC-C70F699641E2}"/>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18</a:t>
            </a:r>
            <a:endParaRPr lang="zh-TW" altLang="en-US" sz="20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EBF01A3F-AF72-4BB6-94E3-23255741E3C1}"/>
              </a:ext>
            </a:extLst>
          </p:cNvPr>
          <p:cNvSpPr/>
          <p:nvPr/>
        </p:nvSpPr>
        <p:spPr>
          <a:xfrm>
            <a:off x="-1513" y="-16214"/>
            <a:ext cx="9144000" cy="68655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橢圓 13">
            <a:extLst>
              <a:ext uri="{FF2B5EF4-FFF2-40B4-BE49-F238E27FC236}">
                <a16:creationId xmlns:a16="http://schemas.microsoft.com/office/drawing/2014/main" id="{1E300A5B-21D8-401D-8610-E39F00EE0386}"/>
              </a:ext>
            </a:extLst>
          </p:cNvPr>
          <p:cNvSpPr/>
          <p:nvPr/>
        </p:nvSpPr>
        <p:spPr>
          <a:xfrm>
            <a:off x="6444208" y="6234745"/>
            <a:ext cx="576064" cy="555592"/>
          </a:xfrm>
          <a:prstGeom prst="ellipse">
            <a:avLst/>
          </a:prstGeom>
          <a:solidFill>
            <a:srgbClr val="FF0909"/>
          </a:solidFill>
          <a:ln w="57150">
            <a:solidFill>
              <a:srgbClr val="E3E6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E3E6E4"/>
                </a:solidFill>
                <a:latin typeface="微軟正黑體" panose="020B0604030504040204" pitchFamily="34" charset="-120"/>
                <a:ea typeface="微軟正黑體" panose="020B0604030504040204" pitchFamily="34" charset="-120"/>
              </a:rPr>
              <a:t>開啟圖片</a:t>
            </a:r>
          </a:p>
        </p:txBody>
      </p:sp>
      <p:sp>
        <p:nvSpPr>
          <p:cNvPr id="16" name="橢圓 15">
            <a:extLst>
              <a:ext uri="{FF2B5EF4-FFF2-40B4-BE49-F238E27FC236}">
                <a16:creationId xmlns:a16="http://schemas.microsoft.com/office/drawing/2014/main" id="{CAC89634-6503-49CC-8E4E-4D72ABEBD3E4}"/>
              </a:ext>
            </a:extLst>
          </p:cNvPr>
          <p:cNvSpPr/>
          <p:nvPr/>
        </p:nvSpPr>
        <p:spPr>
          <a:xfrm>
            <a:off x="6449709" y="6224015"/>
            <a:ext cx="576064" cy="561689"/>
          </a:xfrm>
          <a:prstGeom prst="ellipse">
            <a:avLst/>
          </a:prstGeom>
          <a:solidFill>
            <a:srgbClr val="E3E6E4"/>
          </a:solidFill>
          <a:ln w="57150">
            <a:solidFill>
              <a:srgbClr val="FF090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FF0909"/>
                </a:solidFill>
                <a:latin typeface="微軟正黑體" panose="020B0604030504040204" pitchFamily="34" charset="-120"/>
                <a:ea typeface="微軟正黑體" panose="020B0604030504040204" pitchFamily="34" charset="-120"/>
              </a:rPr>
              <a:t>關閉圖片</a:t>
            </a:r>
          </a:p>
        </p:txBody>
      </p:sp>
      <p:grpSp>
        <p:nvGrpSpPr>
          <p:cNvPr id="6" name="群組 5">
            <a:extLst>
              <a:ext uri="{FF2B5EF4-FFF2-40B4-BE49-F238E27FC236}">
                <a16:creationId xmlns:a16="http://schemas.microsoft.com/office/drawing/2014/main" id="{1417E8C0-C15A-4580-AFAC-8082A3C10FF5}"/>
              </a:ext>
            </a:extLst>
          </p:cNvPr>
          <p:cNvGrpSpPr/>
          <p:nvPr/>
        </p:nvGrpSpPr>
        <p:grpSpPr>
          <a:xfrm>
            <a:off x="51039" y="60469"/>
            <a:ext cx="9072000" cy="6082555"/>
            <a:chOff x="52552" y="69164"/>
            <a:chExt cx="9072000" cy="6082555"/>
          </a:xfrm>
        </p:grpSpPr>
        <p:sp>
          <p:nvSpPr>
            <p:cNvPr id="18" name="Rectangle 3">
              <a:extLst>
                <a:ext uri="{FF2B5EF4-FFF2-40B4-BE49-F238E27FC236}">
                  <a16:creationId xmlns:a16="http://schemas.microsoft.com/office/drawing/2014/main" id="{016BEB00-AD5A-47CC-87EC-1F42A48C9CF7}"/>
                </a:ext>
              </a:extLst>
            </p:cNvPr>
            <p:cNvSpPr>
              <a:spLocks noChangeArrowheads="1"/>
            </p:cNvSpPr>
            <p:nvPr/>
          </p:nvSpPr>
          <p:spPr bwMode="auto">
            <a:xfrm>
              <a:off x="52552" y="69164"/>
              <a:ext cx="9072000" cy="6082555"/>
            </a:xfrm>
            <a:prstGeom prst="rect">
              <a:avLst/>
            </a:prstGeom>
            <a:solidFill>
              <a:schemeClr val="bg1">
                <a:lumMod val="85000"/>
              </a:schemeClr>
            </a:solidFill>
            <a:ln>
              <a:noFill/>
            </a:ln>
            <a:effectLst/>
          </p:spPr>
          <p:txBody>
            <a:bodyPr/>
            <a:lstStyle/>
            <a:p>
              <a:pPr marL="360363" indent="-360363" algn="ctr"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月猜月快</a:t>
              </a: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遊戲物件：</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兩組卡牌各</a:t>
              </a:r>
              <a:r>
                <a:rPr lang="en-US" altLang="zh-TW" sz="2400" dirty="0">
                  <a:latin typeface="微軟正黑體" panose="020B0604030504040204" pitchFamily="34" charset="-120"/>
                  <a:ea typeface="微軟正黑體" panose="020B0604030504040204" pitchFamily="34" charset="-120"/>
                </a:rPr>
                <a:t>29</a:t>
              </a:r>
              <a:r>
                <a:rPr lang="zh-TW" altLang="en-US" sz="2400" dirty="0">
                  <a:latin typeface="微軟正黑體" panose="020B0604030504040204" pitchFamily="34" charset="-120"/>
                  <a:ea typeface="微軟正黑體" panose="020B0604030504040204" pitchFamily="34" charset="-120"/>
                </a:rPr>
                <a:t>張，其中一面寫著農曆初一</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到二十九日</a:t>
              </a:r>
              <a:r>
                <a:rPr lang="en-US" altLang="zh-TW" sz="2400" dirty="0">
                  <a:latin typeface="微軟正黑體" panose="020B0604030504040204" pitchFamily="34" charset="-120"/>
                  <a:ea typeface="微軟正黑體" panose="020B0604030504040204" pitchFamily="34" charset="-120"/>
                </a:rPr>
                <a:t>(29)</a:t>
              </a:r>
              <a:r>
                <a:rPr lang="zh-TW" altLang="en-US" sz="2400" dirty="0">
                  <a:latin typeface="微軟正黑體" panose="020B0604030504040204" pitchFamily="34" charset="-120"/>
                  <a:ea typeface="微軟正黑體" panose="020B0604030504040204" pitchFamily="34" charset="-120"/>
                </a:rPr>
                <a:t>，另一面為代表該日期的月相。</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按鈴一只。</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紙板兩張，皆寫著：日期數字較小者、日期數字較大者以及對應的置牌區。</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遊戲流程：</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玩家各取一張紙板、一組卡牌。洗亂卡牌後將月相那面朝上擺放。</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遊戲開始時，兩人各自取牌堆的首兩張卡牌，在不翻面的情況下，思考卡牌代表的月相日期，將其放置在自己的紙板上，並按鈴搶答。</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計分方式：</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按鈴者翻開卡牌，若卡牌組合放置正確得</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分，錯誤則由另一位玩家得</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分。</a:t>
              </a:r>
            </a:p>
          </p:txBody>
        </p:sp>
        <p:pic>
          <p:nvPicPr>
            <p:cNvPr id="4" name="圖片 3">
              <a:extLst>
                <a:ext uri="{FF2B5EF4-FFF2-40B4-BE49-F238E27FC236}">
                  <a16:creationId xmlns:a16="http://schemas.microsoft.com/office/drawing/2014/main" id="{08DF9E85-33E5-4DBC-A7B4-6F1CE537AFEC}"/>
                </a:ext>
              </a:extLst>
            </p:cNvPr>
            <p:cNvPicPr>
              <a:picLocks noChangeAspect="1"/>
            </p:cNvPicPr>
            <p:nvPr/>
          </p:nvPicPr>
          <p:blipFill>
            <a:blip r:embed="rId3"/>
            <a:stretch>
              <a:fillRect/>
            </a:stretch>
          </p:blipFill>
          <p:spPr>
            <a:xfrm>
              <a:off x="3563888" y="110053"/>
              <a:ext cx="390580" cy="314369"/>
            </a:xfrm>
            <a:prstGeom prst="rect">
              <a:avLst/>
            </a:prstGeom>
          </p:spPr>
        </p:pic>
        <p:pic>
          <p:nvPicPr>
            <p:cNvPr id="5" name="圖片 4">
              <a:extLst>
                <a:ext uri="{FF2B5EF4-FFF2-40B4-BE49-F238E27FC236}">
                  <a16:creationId xmlns:a16="http://schemas.microsoft.com/office/drawing/2014/main" id="{3DF4346F-E383-4C5B-9499-3F9805AAFCFA}"/>
                </a:ext>
              </a:extLst>
            </p:cNvPr>
            <p:cNvPicPr>
              <a:picLocks noChangeAspect="1"/>
            </p:cNvPicPr>
            <p:nvPr/>
          </p:nvPicPr>
          <p:blipFill>
            <a:blip r:embed="rId4"/>
            <a:stretch>
              <a:fillRect/>
            </a:stretch>
          </p:blipFill>
          <p:spPr>
            <a:xfrm>
              <a:off x="5231263" y="91053"/>
              <a:ext cx="266737" cy="314369"/>
            </a:xfrm>
            <a:prstGeom prst="rect">
              <a:avLst/>
            </a:prstGeom>
          </p:spPr>
        </p:pic>
      </p:grpSp>
    </p:spTree>
    <p:extLst>
      <p:ext uri="{BB962C8B-B14F-4D97-AF65-F5344CB8AC3E}">
        <p14:creationId xmlns:p14="http://schemas.microsoft.com/office/powerpoint/2010/main" val="2757764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animBg="1"/>
      <p:bldP spid="11" grpId="1" animBg="1"/>
      <p:bldP spid="14" grpId="0"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395536" y="908720"/>
            <a:ext cx="8323041" cy="294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zh-TW" altLang="en-US" sz="2600" dirty="0">
                <a:latin typeface="微軟正黑體" panose="020B0604030504040204" pitchFamily="34" charset="-120"/>
                <a:ea typeface="微軟正黑體" panose="020B0604030504040204" pitchFamily="34" charset="-120"/>
              </a:rPr>
              <a:t>請閱讀下列敘述後，回答第</a:t>
            </a:r>
            <a:r>
              <a:rPr lang="en-US" altLang="zh-TW" sz="2600" dirty="0">
                <a:latin typeface="微軟正黑體" panose="020B0604030504040204" pitchFamily="34" charset="-120"/>
                <a:ea typeface="微軟正黑體" panose="020B0604030504040204" pitchFamily="34" charset="-120"/>
              </a:rPr>
              <a:t>2 </a:t>
            </a:r>
            <a:r>
              <a:rPr lang="zh-TW" altLang="en-US" sz="2600" dirty="0">
                <a:latin typeface="微軟正黑體" panose="020B0604030504040204" pitchFamily="34" charset="-120"/>
                <a:ea typeface="微軟正黑體" panose="020B0604030504040204" pitchFamily="34" charset="-120"/>
              </a:rPr>
              <a:t>題：</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zh-TW" altLang="en-US" sz="2600" dirty="0">
                <a:latin typeface="微軟正黑體" panose="020B0604030504040204" pitchFamily="34" charset="-120"/>
                <a:ea typeface="微軟正黑體" panose="020B0604030504040204" pitchFamily="34" charset="-120"/>
              </a:rPr>
              <a:t>科學家要研究激素對血液中物質濃度的影響，在大白鼠身上分次靜脈注射激素</a:t>
            </a:r>
            <a:r>
              <a:rPr lang="en-US" altLang="zh-TW" sz="2600" dirty="0">
                <a:latin typeface="微軟正黑體" panose="020B0604030504040204" pitchFamily="34" charset="-120"/>
                <a:ea typeface="微軟正黑體" panose="020B0604030504040204" pitchFamily="34" charset="-120"/>
              </a:rPr>
              <a:t>X</a:t>
            </a:r>
            <a:r>
              <a:rPr lang="zh-TW" altLang="en-US" sz="2600" dirty="0">
                <a:latin typeface="微軟正黑體" panose="020B0604030504040204" pitchFamily="34" charset="-120"/>
                <a:ea typeface="微軟正黑體" panose="020B0604030504040204" pitchFamily="34" charset="-120"/>
              </a:rPr>
              <a:t>、</a:t>
            </a:r>
            <a:r>
              <a:rPr lang="en-US" altLang="zh-TW" sz="2600" dirty="0">
                <a:latin typeface="微軟正黑體" panose="020B0604030504040204" pitchFamily="34" charset="-120"/>
                <a:ea typeface="微軟正黑體" panose="020B0604030504040204" pitchFamily="34" charset="-120"/>
              </a:rPr>
              <a:t>Y</a:t>
            </a:r>
            <a:r>
              <a:rPr lang="zh-TW" altLang="en-US" sz="2600" dirty="0">
                <a:latin typeface="微軟正黑體" panose="020B0604030504040204" pitchFamily="34" charset="-120"/>
                <a:ea typeface="微軟正黑體" panose="020B0604030504040204" pitchFamily="34" charset="-120"/>
              </a:rPr>
              <a:t>及</a:t>
            </a:r>
            <a:r>
              <a:rPr lang="en-US" altLang="zh-TW" sz="2600" dirty="0">
                <a:latin typeface="微軟正黑體" panose="020B0604030504040204" pitchFamily="34" charset="-120"/>
                <a:ea typeface="微軟正黑體" panose="020B0604030504040204" pitchFamily="34" charset="-120"/>
              </a:rPr>
              <a:t>Z</a:t>
            </a:r>
            <a:r>
              <a:rPr lang="zh-TW" altLang="en-US" sz="2600" dirty="0">
                <a:latin typeface="微軟正黑體" panose="020B0604030504040204" pitchFamily="34" charset="-120"/>
                <a:ea typeface="微軟正黑體" panose="020B0604030504040204" pitchFamily="34" charset="-120"/>
              </a:rPr>
              <a:t>，並記錄注射前後血液中鈣及葡萄糖的濃度變化。已知每次注射都有足夠的時間間隔，使激素不會彼此干擾。下表為此實驗的平均結果，請根據下表回答下列問題：</a:t>
            </a:r>
            <a:endParaRPr lang="en-US" altLang="zh-TW" sz="26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06B870E2-467B-49B1-9949-EBB36D953B1A}"/>
              </a:ext>
            </a:extLst>
          </p:cNvPr>
          <p:cNvSpPr/>
          <p:nvPr/>
        </p:nvSpPr>
        <p:spPr>
          <a:xfrm>
            <a:off x="6912925" y="-7519"/>
            <a:ext cx="2232588"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103.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48</a:t>
            </a:r>
          </a:p>
        </p:txBody>
      </p:sp>
      <p:pic>
        <p:nvPicPr>
          <p:cNvPr id="5" name="圖片 4">
            <a:extLst>
              <a:ext uri="{FF2B5EF4-FFF2-40B4-BE49-F238E27FC236}">
                <a16:creationId xmlns:a16="http://schemas.microsoft.com/office/drawing/2014/main" id="{A114A2EE-F39F-4524-9CA1-6CB9D4A20FCE}"/>
              </a:ext>
            </a:extLst>
          </p:cNvPr>
          <p:cNvPicPr>
            <a:picLocks noChangeAspect="1"/>
          </p:cNvPicPr>
          <p:nvPr/>
        </p:nvPicPr>
        <p:blipFill>
          <a:blip r:embed="rId2"/>
          <a:stretch>
            <a:fillRect/>
          </a:stretch>
        </p:blipFill>
        <p:spPr>
          <a:xfrm>
            <a:off x="1043608" y="4320806"/>
            <a:ext cx="7505932" cy="1861364"/>
          </a:xfrm>
          <a:prstGeom prst="rect">
            <a:avLst/>
          </a:prstGeom>
        </p:spPr>
      </p:pic>
    </p:spTree>
    <p:extLst>
      <p:ext uri="{BB962C8B-B14F-4D97-AF65-F5344CB8AC3E}">
        <p14:creationId xmlns:p14="http://schemas.microsoft.com/office/powerpoint/2010/main" val="111168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
        <p:nvSpPr>
          <p:cNvPr id="13" name="Rectangle 3">
            <a:extLst>
              <a:ext uri="{FF2B5EF4-FFF2-40B4-BE49-F238E27FC236}">
                <a16:creationId xmlns:a16="http://schemas.microsoft.com/office/drawing/2014/main" id="{3A44E2A7-8689-457A-9913-1A67DE4063D6}"/>
              </a:ext>
            </a:extLst>
          </p:cNvPr>
          <p:cNvSpPr>
            <a:spLocks noChangeArrowheads="1"/>
          </p:cNvSpPr>
          <p:nvPr/>
        </p:nvSpPr>
        <p:spPr bwMode="auto">
          <a:xfrm>
            <a:off x="1224135" y="908720"/>
            <a:ext cx="7494441"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18.</a:t>
            </a:r>
            <a:r>
              <a:rPr lang="zh-TW" altLang="en-US" sz="2600" dirty="0">
                <a:latin typeface="微軟正黑體" panose="020B0604030504040204" pitchFamily="34" charset="-120"/>
                <a:ea typeface="微軟正黑體" panose="020B0604030504040204" pitchFamily="34" charset="-120"/>
              </a:rPr>
              <a:t>根據本文，關於此回合兩人玩遊戲時的神經傳遞敘述，下列何者正確？</a:t>
            </a:r>
            <a:endParaRPr lang="en-US" altLang="zh-TW" sz="2600"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7E0D7032-873F-40F2-9CFC-15B9C85AD9CC}"/>
              </a:ext>
            </a:extLst>
          </p:cNvPr>
          <p:cNvSpPr/>
          <p:nvPr/>
        </p:nvSpPr>
        <p:spPr>
          <a:xfrm>
            <a:off x="6442695" y="-7519"/>
            <a:ext cx="2701305"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50</a:t>
            </a:r>
          </a:p>
        </p:txBody>
      </p:sp>
      <p:sp>
        <p:nvSpPr>
          <p:cNvPr id="23" name="矩形 22">
            <a:extLst>
              <a:ext uri="{FF2B5EF4-FFF2-40B4-BE49-F238E27FC236}">
                <a16:creationId xmlns:a16="http://schemas.microsoft.com/office/drawing/2014/main" id="{6847E639-F200-4462-BD8A-32F0D88CD811}"/>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18</a:t>
            </a:r>
            <a:endParaRPr lang="zh-TW" altLang="en-US" sz="2000" b="1" dirty="0">
              <a:latin typeface="微軟正黑體" panose="020B0604030504040204" pitchFamily="34" charset="-120"/>
              <a:ea typeface="微軟正黑體" panose="020B0604030504040204" pitchFamily="34" charset="-120"/>
            </a:endParaRPr>
          </a:p>
        </p:txBody>
      </p:sp>
      <p:sp>
        <p:nvSpPr>
          <p:cNvPr id="14" name="Rectangle 3">
            <a:extLst>
              <a:ext uri="{FF2B5EF4-FFF2-40B4-BE49-F238E27FC236}">
                <a16:creationId xmlns:a16="http://schemas.microsoft.com/office/drawing/2014/main" id="{7E26C074-6192-4458-97AD-C845FC705D02}"/>
              </a:ext>
            </a:extLst>
          </p:cNvPr>
          <p:cNvSpPr>
            <a:spLocks noChangeArrowheads="1"/>
          </p:cNvSpPr>
          <p:nvPr/>
        </p:nvSpPr>
        <p:spPr bwMode="auto">
          <a:xfrm>
            <a:off x="952234" y="2420888"/>
            <a:ext cx="7632340" cy="17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兩人從接受刺激至產生反應的時間相同</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眼睛內的肌肉接收刺激</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刺激經由感覺神經元傳遞至腦幹並發出命令</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命令經由運動神經元傳遞至手指以按鈴搶答</a:t>
            </a: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algn="just"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C520A45D-1715-49F9-BCDD-3C444F53CE9B}"/>
              </a:ext>
            </a:extLst>
          </p:cNvPr>
          <p:cNvSpPr/>
          <p:nvPr/>
        </p:nvSpPr>
        <p:spPr>
          <a:xfrm>
            <a:off x="-1513" y="-16214"/>
            <a:ext cx="9144000" cy="68655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橢圓 9">
            <a:extLst>
              <a:ext uri="{FF2B5EF4-FFF2-40B4-BE49-F238E27FC236}">
                <a16:creationId xmlns:a16="http://schemas.microsoft.com/office/drawing/2014/main" id="{3B9B8122-9040-45E0-AB40-64EF9147F587}"/>
              </a:ext>
            </a:extLst>
          </p:cNvPr>
          <p:cNvSpPr/>
          <p:nvPr/>
        </p:nvSpPr>
        <p:spPr>
          <a:xfrm>
            <a:off x="6444208" y="6234745"/>
            <a:ext cx="576064" cy="555592"/>
          </a:xfrm>
          <a:prstGeom prst="ellipse">
            <a:avLst/>
          </a:prstGeom>
          <a:solidFill>
            <a:srgbClr val="FF0909"/>
          </a:solidFill>
          <a:ln w="57150">
            <a:solidFill>
              <a:srgbClr val="E3E6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E3E6E4"/>
                </a:solidFill>
                <a:latin typeface="微軟正黑體" panose="020B0604030504040204" pitchFamily="34" charset="-120"/>
                <a:ea typeface="微軟正黑體" panose="020B0604030504040204" pitchFamily="34" charset="-120"/>
              </a:rPr>
              <a:t>開啟圖片</a:t>
            </a:r>
          </a:p>
        </p:txBody>
      </p:sp>
      <p:sp>
        <p:nvSpPr>
          <p:cNvPr id="11" name="橢圓 10">
            <a:extLst>
              <a:ext uri="{FF2B5EF4-FFF2-40B4-BE49-F238E27FC236}">
                <a16:creationId xmlns:a16="http://schemas.microsoft.com/office/drawing/2014/main" id="{AAF9E917-EACB-4809-A4BB-FA235C4EC4A5}"/>
              </a:ext>
            </a:extLst>
          </p:cNvPr>
          <p:cNvSpPr/>
          <p:nvPr/>
        </p:nvSpPr>
        <p:spPr>
          <a:xfrm>
            <a:off x="6449709" y="6224015"/>
            <a:ext cx="576064" cy="561689"/>
          </a:xfrm>
          <a:prstGeom prst="ellipse">
            <a:avLst/>
          </a:prstGeom>
          <a:solidFill>
            <a:srgbClr val="E3E6E4"/>
          </a:solidFill>
          <a:ln w="57150">
            <a:solidFill>
              <a:srgbClr val="FF090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FF0909"/>
                </a:solidFill>
                <a:latin typeface="微軟正黑體" panose="020B0604030504040204" pitchFamily="34" charset="-120"/>
                <a:ea typeface="微軟正黑體" panose="020B0604030504040204" pitchFamily="34" charset="-120"/>
              </a:rPr>
              <a:t>關閉圖片</a:t>
            </a:r>
          </a:p>
        </p:txBody>
      </p:sp>
      <p:grpSp>
        <p:nvGrpSpPr>
          <p:cNvPr id="15" name="群組 14">
            <a:extLst>
              <a:ext uri="{FF2B5EF4-FFF2-40B4-BE49-F238E27FC236}">
                <a16:creationId xmlns:a16="http://schemas.microsoft.com/office/drawing/2014/main" id="{6CC51D7A-C98F-478E-8597-45EFAD3552C1}"/>
              </a:ext>
            </a:extLst>
          </p:cNvPr>
          <p:cNvGrpSpPr/>
          <p:nvPr/>
        </p:nvGrpSpPr>
        <p:grpSpPr>
          <a:xfrm>
            <a:off x="51039" y="60469"/>
            <a:ext cx="9073008" cy="6082555"/>
            <a:chOff x="52552" y="69164"/>
            <a:chExt cx="9073008" cy="6082555"/>
          </a:xfrm>
        </p:grpSpPr>
        <p:sp>
          <p:nvSpPr>
            <p:cNvPr id="16" name="Rectangle 3">
              <a:extLst>
                <a:ext uri="{FF2B5EF4-FFF2-40B4-BE49-F238E27FC236}">
                  <a16:creationId xmlns:a16="http://schemas.microsoft.com/office/drawing/2014/main" id="{F501B618-CA21-406F-99CC-7B0F73C87FAC}"/>
                </a:ext>
              </a:extLst>
            </p:cNvPr>
            <p:cNvSpPr>
              <a:spLocks noChangeArrowheads="1"/>
            </p:cNvSpPr>
            <p:nvPr/>
          </p:nvSpPr>
          <p:spPr bwMode="auto">
            <a:xfrm>
              <a:off x="52552" y="69164"/>
              <a:ext cx="9073008" cy="6082555"/>
            </a:xfrm>
            <a:prstGeom prst="rect">
              <a:avLst/>
            </a:prstGeom>
            <a:solidFill>
              <a:schemeClr val="bg1">
                <a:lumMod val="85000"/>
              </a:schemeClr>
            </a:solidFill>
            <a:ln>
              <a:noFill/>
            </a:ln>
            <a:effectLst/>
          </p:spPr>
          <p:txBody>
            <a:bodyPr/>
            <a:lstStyle/>
            <a:p>
              <a:pPr marL="360363" indent="-360363" algn="ctr"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月猜月快</a:t>
              </a: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遊戲物件：</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兩組卡牌各</a:t>
              </a:r>
              <a:r>
                <a:rPr lang="en-US" altLang="zh-TW" sz="2400" dirty="0">
                  <a:latin typeface="微軟正黑體" panose="020B0604030504040204" pitchFamily="34" charset="-120"/>
                  <a:ea typeface="微軟正黑體" panose="020B0604030504040204" pitchFamily="34" charset="-120"/>
                </a:rPr>
                <a:t>29</a:t>
              </a:r>
              <a:r>
                <a:rPr lang="zh-TW" altLang="en-US" sz="2400" dirty="0">
                  <a:latin typeface="微軟正黑體" panose="020B0604030504040204" pitchFamily="34" charset="-120"/>
                  <a:ea typeface="微軟正黑體" panose="020B0604030504040204" pitchFamily="34" charset="-120"/>
                </a:rPr>
                <a:t>張，其中一面寫著農曆初一</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到二十九日</a:t>
              </a:r>
              <a:r>
                <a:rPr lang="en-US" altLang="zh-TW" sz="2400" dirty="0">
                  <a:latin typeface="微軟正黑體" panose="020B0604030504040204" pitchFamily="34" charset="-120"/>
                  <a:ea typeface="微軟正黑體" panose="020B0604030504040204" pitchFamily="34" charset="-120"/>
                </a:rPr>
                <a:t>(29)</a:t>
              </a:r>
              <a:r>
                <a:rPr lang="zh-TW" altLang="en-US" sz="2400" dirty="0">
                  <a:latin typeface="微軟正黑體" panose="020B0604030504040204" pitchFamily="34" charset="-120"/>
                  <a:ea typeface="微軟正黑體" panose="020B0604030504040204" pitchFamily="34" charset="-120"/>
                </a:rPr>
                <a:t>，另一面為代表該日期的月相。</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按鈴一只。</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紙板兩張，皆寫著：日期數字較小者、日期數字較大者以及對應的置牌區。</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遊戲流程：</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玩家各取一張紙板、一組卡牌。洗亂卡牌後將月相那面朝上擺放。</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遊戲開始時，兩人各自取牌堆的首兩張卡牌，在不翻面的情況下，思考卡牌代表的月相日期，將其放置在自己的紙板上，並按鈴搶答。</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計分方式：</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按鈴者翻開卡牌，若卡牌組合放置正確得</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分，錯誤則由另一位玩家得</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分。</a:t>
              </a:r>
            </a:p>
          </p:txBody>
        </p:sp>
        <p:pic>
          <p:nvPicPr>
            <p:cNvPr id="18" name="圖片 17">
              <a:extLst>
                <a:ext uri="{FF2B5EF4-FFF2-40B4-BE49-F238E27FC236}">
                  <a16:creationId xmlns:a16="http://schemas.microsoft.com/office/drawing/2014/main" id="{A903637F-5319-4652-9A28-D24F5DA38396}"/>
                </a:ext>
              </a:extLst>
            </p:cNvPr>
            <p:cNvPicPr>
              <a:picLocks noChangeAspect="1"/>
            </p:cNvPicPr>
            <p:nvPr/>
          </p:nvPicPr>
          <p:blipFill>
            <a:blip r:embed="rId2"/>
            <a:stretch>
              <a:fillRect/>
            </a:stretch>
          </p:blipFill>
          <p:spPr>
            <a:xfrm>
              <a:off x="3563888" y="110053"/>
              <a:ext cx="390580" cy="314369"/>
            </a:xfrm>
            <a:prstGeom prst="rect">
              <a:avLst/>
            </a:prstGeom>
          </p:spPr>
        </p:pic>
        <p:pic>
          <p:nvPicPr>
            <p:cNvPr id="19" name="圖片 18">
              <a:extLst>
                <a:ext uri="{FF2B5EF4-FFF2-40B4-BE49-F238E27FC236}">
                  <a16:creationId xmlns:a16="http://schemas.microsoft.com/office/drawing/2014/main" id="{86945D37-0FB7-42B0-A1E9-24FB9C49B89C}"/>
                </a:ext>
              </a:extLst>
            </p:cNvPr>
            <p:cNvPicPr>
              <a:picLocks noChangeAspect="1"/>
            </p:cNvPicPr>
            <p:nvPr/>
          </p:nvPicPr>
          <p:blipFill>
            <a:blip r:embed="rId3"/>
            <a:stretch>
              <a:fillRect/>
            </a:stretch>
          </p:blipFill>
          <p:spPr>
            <a:xfrm>
              <a:off x="5231263" y="91053"/>
              <a:ext cx="266737" cy="314369"/>
            </a:xfrm>
            <a:prstGeom prst="rect">
              <a:avLst/>
            </a:prstGeom>
          </p:spPr>
        </p:pic>
      </p:grpSp>
    </p:spTree>
    <p:extLst>
      <p:ext uri="{BB962C8B-B14F-4D97-AF65-F5344CB8AC3E}">
        <p14:creationId xmlns:p14="http://schemas.microsoft.com/office/powerpoint/2010/main" val="42931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4">
                                            <p:txEl>
                                              <p:pRg st="3" end="3"/>
                                            </p:txEl>
                                          </p:spTgt>
                                        </p:tgtEl>
                                        <p:attrNameLst>
                                          <p:attrName>style.color</p:attrName>
                                        </p:attrNameLst>
                                      </p:cBhvr>
                                      <p:to>
                                        <a:srgbClr val="FF0000"/>
                                      </p:to>
                                    </p:animClr>
                                    <p:animClr clrSpc="rgb" dir="cw">
                                      <p:cBhvr>
                                        <p:cTn id="9" dur="10" fill="hold"/>
                                        <p:tgtEl>
                                          <p:spTgt spid="14">
                                            <p:txEl>
                                              <p:pRg st="3" end="3"/>
                                            </p:txEl>
                                          </p:spTgt>
                                        </p:tgtEl>
                                        <p:attrNameLst>
                                          <p:attrName>fillcolor</p:attrName>
                                        </p:attrNameLst>
                                      </p:cBhvr>
                                      <p:to>
                                        <a:srgbClr val="FF0000"/>
                                      </p:to>
                                    </p:animClr>
                                    <p:set>
                                      <p:cBhvr>
                                        <p:cTn id="10" dur="10" fill="hold"/>
                                        <p:tgtEl>
                                          <p:spTgt spid="14">
                                            <p:txEl>
                                              <p:pRg st="3" end="3"/>
                                            </p:txEl>
                                          </p:spTgt>
                                        </p:tgtEl>
                                        <p:attrNameLst>
                                          <p:attrName>fill.type</p:attrName>
                                        </p:attrNameLst>
                                      </p:cBhvr>
                                      <p:to>
                                        <p:strVal val="solid"/>
                                      </p:to>
                                    </p:set>
                                    <p:set>
                                      <p:cBhvr>
                                        <p:cTn id="11" dur="10" fill="hold"/>
                                        <p:tgtEl>
                                          <p:spTgt spid="14">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p:bldP spid="8" grpId="0" animBg="1"/>
      <p:bldP spid="8" grpId="1" animBg="1"/>
      <p:bldP spid="10" grpId="0" animBg="1"/>
      <p:bldP spid="11" grpId="0" animBg="1"/>
      <p:bldP spid="1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79250" y="2679340"/>
            <a:ext cx="7494441"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兩人從接受刺激至產生反應的時間相同</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0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眼睛內的肌肉接收刺激</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0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刺激經由感覺神經元傳遞至腦幹並發出命令</a:t>
            </a:r>
            <a:endParaRPr lang="en-US" altLang="zh-TW" sz="2600"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3334954"/>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命令經由運動神經元傳遞至手指以按鈴搶答</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18</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3218675"/>
            <a:ext cx="47702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每個人的反應時間會不同；</a:t>
            </a:r>
            <a:endParaRPr lang="zh-TW" altLang="en-US" sz="260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019E414C-EBA5-4A83-A2C5-398B46A31A86}"/>
              </a:ext>
            </a:extLst>
          </p:cNvPr>
          <p:cNvSpPr/>
          <p:nvPr/>
        </p:nvSpPr>
        <p:spPr>
          <a:xfrm>
            <a:off x="6084168" y="-7519"/>
            <a:ext cx="3061345" cy="59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50</a:t>
            </a:r>
          </a:p>
        </p:txBody>
      </p:sp>
      <p:sp>
        <p:nvSpPr>
          <p:cNvPr id="23" name="Rectangle 3">
            <a:extLst>
              <a:ext uri="{FF2B5EF4-FFF2-40B4-BE49-F238E27FC236}">
                <a16:creationId xmlns:a16="http://schemas.microsoft.com/office/drawing/2014/main" id="{0FB38CB9-476F-4F44-AFC6-C4B733866FEF}"/>
              </a:ext>
            </a:extLst>
          </p:cNvPr>
          <p:cNvSpPr>
            <a:spLocks noChangeArrowheads="1"/>
          </p:cNvSpPr>
          <p:nvPr/>
        </p:nvSpPr>
        <p:spPr bwMode="auto">
          <a:xfrm>
            <a:off x="1066181" y="1607060"/>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神經傳導路徑應為：刺激→眼睛內的視覺受器→感覺神經元→大腦→脊髓→運動神經元→手部肌肉。</a:t>
            </a:r>
            <a:endParaRPr lang="zh-TW" altLang="en-US" sz="2600" dirty="0">
              <a:latin typeface="微軟正黑體" panose="020B0604030504040204" pitchFamily="34" charset="-120"/>
              <a:ea typeface="微軟正黑體" panose="020B0604030504040204" pitchFamily="34" charset="-120"/>
            </a:endParaRPr>
          </a:p>
        </p:txBody>
      </p:sp>
      <p:sp>
        <p:nvSpPr>
          <p:cNvPr id="24" name="Rectangle 3">
            <a:extLst>
              <a:ext uri="{FF2B5EF4-FFF2-40B4-BE49-F238E27FC236}">
                <a16:creationId xmlns:a16="http://schemas.microsoft.com/office/drawing/2014/main" id="{5176F320-379E-495C-9869-3132C25D674B}"/>
              </a:ext>
            </a:extLst>
          </p:cNvPr>
          <p:cNvSpPr>
            <a:spLocks noChangeArrowheads="1"/>
          </p:cNvSpPr>
          <p:nvPr/>
        </p:nvSpPr>
        <p:spPr bwMode="auto">
          <a:xfrm>
            <a:off x="1018809" y="4386845"/>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接受刺激的為眼睛內的視覺受器；</a:t>
            </a:r>
            <a:endParaRPr lang="zh-TW" altLang="en-US" sz="26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22646" y="5559274"/>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玩遊戲需要大腦做出判斷，反應中樞為大腦。</a:t>
            </a:r>
            <a:endParaRPr lang="zh-TW" altLang="en-US" sz="2600" dirty="0">
              <a:latin typeface="微軟正黑體" panose="020B0604030504040204" pitchFamily="34" charset="-120"/>
              <a:ea typeface="微軟正黑體" panose="020B0604030504040204" pitchFamily="34" charset="-120"/>
            </a:endParaRPr>
          </a:p>
        </p:txBody>
      </p:sp>
      <p:sp>
        <p:nvSpPr>
          <p:cNvPr id="26" name="橢圓 25">
            <a:extLst>
              <a:ext uri="{FF2B5EF4-FFF2-40B4-BE49-F238E27FC236}">
                <a16:creationId xmlns:a16="http://schemas.microsoft.com/office/drawing/2014/main" id="{51EED2A2-9E9A-4A74-906A-EDCC11DA89CB}"/>
              </a:ext>
            </a:extLst>
          </p:cNvPr>
          <p:cNvSpPr/>
          <p:nvPr/>
        </p:nvSpPr>
        <p:spPr>
          <a:xfrm>
            <a:off x="571747" y="168447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7" name="橢圓 26">
            <a:extLst>
              <a:ext uri="{FF2B5EF4-FFF2-40B4-BE49-F238E27FC236}">
                <a16:creationId xmlns:a16="http://schemas.microsoft.com/office/drawing/2014/main" id="{DBCBE5AB-F6C8-49C4-B73D-91DE228546B5}"/>
              </a:ext>
            </a:extLst>
          </p:cNvPr>
          <p:cNvSpPr/>
          <p:nvPr/>
        </p:nvSpPr>
        <p:spPr>
          <a:xfrm>
            <a:off x="612068" y="4507420"/>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8" name="橢圓 27">
            <a:extLst>
              <a:ext uri="{FF2B5EF4-FFF2-40B4-BE49-F238E27FC236}">
                <a16:creationId xmlns:a16="http://schemas.microsoft.com/office/drawing/2014/main" id="{D5ACEC59-B3F1-4FBF-A716-0D24A25A72F0}"/>
              </a:ext>
            </a:extLst>
          </p:cNvPr>
          <p:cNvSpPr/>
          <p:nvPr/>
        </p:nvSpPr>
        <p:spPr>
          <a:xfrm>
            <a:off x="602829" y="5665855"/>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10" name="矩形 9">
            <a:extLst>
              <a:ext uri="{FF2B5EF4-FFF2-40B4-BE49-F238E27FC236}">
                <a16:creationId xmlns:a16="http://schemas.microsoft.com/office/drawing/2014/main" id="{D49A8FBB-345D-45EE-884F-1862AAF1A119}"/>
              </a:ext>
            </a:extLst>
          </p:cNvPr>
          <p:cNvSpPr/>
          <p:nvPr/>
        </p:nvSpPr>
        <p:spPr>
          <a:xfrm>
            <a:off x="0" y="0"/>
            <a:ext cx="9144000" cy="68655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4" name="群組 13">
            <a:extLst>
              <a:ext uri="{FF2B5EF4-FFF2-40B4-BE49-F238E27FC236}">
                <a16:creationId xmlns:a16="http://schemas.microsoft.com/office/drawing/2014/main" id="{B88B6829-A46A-4583-BED4-9C65D81E997E}"/>
              </a:ext>
            </a:extLst>
          </p:cNvPr>
          <p:cNvGrpSpPr/>
          <p:nvPr/>
        </p:nvGrpSpPr>
        <p:grpSpPr>
          <a:xfrm>
            <a:off x="52552" y="76683"/>
            <a:ext cx="9073008" cy="6082555"/>
            <a:chOff x="52552" y="69164"/>
            <a:chExt cx="9073008" cy="6082555"/>
          </a:xfrm>
        </p:grpSpPr>
        <p:sp>
          <p:nvSpPr>
            <p:cNvPr id="15" name="Rectangle 3">
              <a:extLst>
                <a:ext uri="{FF2B5EF4-FFF2-40B4-BE49-F238E27FC236}">
                  <a16:creationId xmlns:a16="http://schemas.microsoft.com/office/drawing/2014/main" id="{634408DB-C021-4C26-B27D-C7CDFDB8EFE7}"/>
                </a:ext>
              </a:extLst>
            </p:cNvPr>
            <p:cNvSpPr>
              <a:spLocks noChangeArrowheads="1"/>
            </p:cNvSpPr>
            <p:nvPr/>
          </p:nvSpPr>
          <p:spPr bwMode="auto">
            <a:xfrm>
              <a:off x="52552" y="69164"/>
              <a:ext cx="9073008" cy="6082555"/>
            </a:xfrm>
            <a:prstGeom prst="rect">
              <a:avLst/>
            </a:prstGeom>
            <a:solidFill>
              <a:schemeClr val="bg1">
                <a:lumMod val="85000"/>
              </a:schemeClr>
            </a:solidFill>
            <a:ln>
              <a:noFill/>
            </a:ln>
            <a:effectLst/>
          </p:spPr>
          <p:txBody>
            <a:bodyPr/>
            <a:lstStyle/>
            <a:p>
              <a:pPr marL="360363" indent="-360363" algn="ctr"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月猜月快</a:t>
              </a: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遊戲物件：</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兩組卡牌各</a:t>
              </a:r>
              <a:r>
                <a:rPr lang="en-US" altLang="zh-TW" sz="2400" dirty="0">
                  <a:latin typeface="微軟正黑體" panose="020B0604030504040204" pitchFamily="34" charset="-120"/>
                  <a:ea typeface="微軟正黑體" panose="020B0604030504040204" pitchFamily="34" charset="-120"/>
                </a:rPr>
                <a:t>29</a:t>
              </a:r>
              <a:r>
                <a:rPr lang="zh-TW" altLang="en-US" sz="2400" dirty="0">
                  <a:latin typeface="微軟正黑體" panose="020B0604030504040204" pitchFamily="34" charset="-120"/>
                  <a:ea typeface="微軟正黑體" panose="020B0604030504040204" pitchFamily="34" charset="-120"/>
                </a:rPr>
                <a:t>張，其中一面寫著農曆初一</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到二十九日</a:t>
              </a:r>
              <a:r>
                <a:rPr lang="en-US" altLang="zh-TW" sz="2400" dirty="0">
                  <a:latin typeface="微軟正黑體" panose="020B0604030504040204" pitchFamily="34" charset="-120"/>
                  <a:ea typeface="微軟正黑體" panose="020B0604030504040204" pitchFamily="34" charset="-120"/>
                </a:rPr>
                <a:t>(29)</a:t>
              </a:r>
              <a:r>
                <a:rPr lang="zh-TW" altLang="en-US" sz="2400" dirty="0">
                  <a:latin typeface="微軟正黑體" panose="020B0604030504040204" pitchFamily="34" charset="-120"/>
                  <a:ea typeface="微軟正黑體" panose="020B0604030504040204" pitchFamily="34" charset="-120"/>
                </a:rPr>
                <a:t>，另一面為代表該日期的月相。</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按鈴一只。</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紙板兩張，皆寫著：日期數字較小者、日期數字較大者以及對應的置牌區。</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遊戲流程：</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玩家各取一張紙板、一組卡牌。洗亂卡牌後將月相那面朝上擺放。</a:t>
              </a:r>
            </a:p>
            <a:p>
              <a:pPr marL="360363" indent="-360363" eaLnBrk="1" hangingPunct="1">
                <a:lnSpc>
                  <a:spcPts val="2800"/>
                </a:lnSpc>
                <a:spcBef>
                  <a:spcPct val="20000"/>
                </a:spcBef>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遊戲開始時，兩人各自取牌堆的首兩張卡牌，在不翻面的情況下，思考卡牌代表的月相日期，將其放置在自己的紙板上，並按鈴搶答。</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計分方式：</a:t>
              </a:r>
            </a:p>
            <a:p>
              <a:pPr marL="360363" indent="-360363" eaLnBrk="1" hangingPunct="1">
                <a:lnSpc>
                  <a:spcPts val="2800"/>
                </a:lnSpc>
                <a:spcBef>
                  <a:spcPct val="20000"/>
                </a:spcBef>
              </a:pPr>
              <a:r>
                <a:rPr lang="zh-TW" altLang="en-US" sz="2400" dirty="0">
                  <a:latin typeface="微軟正黑體" panose="020B0604030504040204" pitchFamily="34" charset="-120"/>
                  <a:ea typeface="微軟正黑體" panose="020B0604030504040204" pitchFamily="34" charset="-120"/>
                </a:rPr>
                <a:t>按鈴者翻開卡牌，若卡牌組合放置正確得</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分，錯誤則由另一位玩家得</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分。</a:t>
              </a:r>
            </a:p>
          </p:txBody>
        </p:sp>
        <p:pic>
          <p:nvPicPr>
            <p:cNvPr id="16" name="圖片 15">
              <a:extLst>
                <a:ext uri="{FF2B5EF4-FFF2-40B4-BE49-F238E27FC236}">
                  <a16:creationId xmlns:a16="http://schemas.microsoft.com/office/drawing/2014/main" id="{C6F48E66-4E49-4CFD-9C4D-4BD82FC4EFD1}"/>
                </a:ext>
              </a:extLst>
            </p:cNvPr>
            <p:cNvPicPr>
              <a:picLocks noChangeAspect="1"/>
            </p:cNvPicPr>
            <p:nvPr/>
          </p:nvPicPr>
          <p:blipFill>
            <a:blip r:embed="rId2"/>
            <a:stretch>
              <a:fillRect/>
            </a:stretch>
          </p:blipFill>
          <p:spPr>
            <a:xfrm>
              <a:off x="3563888" y="110053"/>
              <a:ext cx="390580" cy="314369"/>
            </a:xfrm>
            <a:prstGeom prst="rect">
              <a:avLst/>
            </a:prstGeom>
          </p:spPr>
        </p:pic>
        <p:pic>
          <p:nvPicPr>
            <p:cNvPr id="17" name="圖片 16">
              <a:extLst>
                <a:ext uri="{FF2B5EF4-FFF2-40B4-BE49-F238E27FC236}">
                  <a16:creationId xmlns:a16="http://schemas.microsoft.com/office/drawing/2014/main" id="{A3BF75B7-E0B0-4E17-96B1-F421AD2D4B4F}"/>
                </a:ext>
              </a:extLst>
            </p:cNvPr>
            <p:cNvPicPr>
              <a:picLocks noChangeAspect="1"/>
            </p:cNvPicPr>
            <p:nvPr/>
          </p:nvPicPr>
          <p:blipFill>
            <a:blip r:embed="rId3"/>
            <a:stretch>
              <a:fillRect/>
            </a:stretch>
          </p:blipFill>
          <p:spPr>
            <a:xfrm>
              <a:off x="5231263" y="91053"/>
              <a:ext cx="266737" cy="314369"/>
            </a:xfrm>
            <a:prstGeom prst="rect">
              <a:avLst/>
            </a:prstGeom>
          </p:spPr>
        </p:pic>
      </p:grpSp>
      <p:sp>
        <p:nvSpPr>
          <p:cNvPr id="12" name="橢圓 11">
            <a:extLst>
              <a:ext uri="{FF2B5EF4-FFF2-40B4-BE49-F238E27FC236}">
                <a16:creationId xmlns:a16="http://schemas.microsoft.com/office/drawing/2014/main" id="{A0557A9B-5456-447A-AA39-C96F8DDF6C82}"/>
              </a:ext>
            </a:extLst>
          </p:cNvPr>
          <p:cNvSpPr/>
          <p:nvPr/>
        </p:nvSpPr>
        <p:spPr>
          <a:xfrm>
            <a:off x="6444208" y="6234745"/>
            <a:ext cx="576064" cy="555592"/>
          </a:xfrm>
          <a:prstGeom prst="ellipse">
            <a:avLst/>
          </a:prstGeom>
          <a:solidFill>
            <a:srgbClr val="FF0909"/>
          </a:solidFill>
          <a:ln w="57150">
            <a:solidFill>
              <a:srgbClr val="E3E6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E3E6E4"/>
                </a:solidFill>
                <a:latin typeface="微軟正黑體" panose="020B0604030504040204" pitchFamily="34" charset="-120"/>
                <a:ea typeface="微軟正黑體" panose="020B0604030504040204" pitchFamily="34" charset="-120"/>
              </a:rPr>
              <a:t>開啟圖片</a:t>
            </a:r>
          </a:p>
        </p:txBody>
      </p:sp>
      <p:sp>
        <p:nvSpPr>
          <p:cNvPr id="13" name="橢圓 12">
            <a:extLst>
              <a:ext uri="{FF2B5EF4-FFF2-40B4-BE49-F238E27FC236}">
                <a16:creationId xmlns:a16="http://schemas.microsoft.com/office/drawing/2014/main" id="{80D53943-B348-4AB2-BDDB-EDA3F282C337}"/>
              </a:ext>
            </a:extLst>
          </p:cNvPr>
          <p:cNvSpPr/>
          <p:nvPr/>
        </p:nvSpPr>
        <p:spPr>
          <a:xfrm>
            <a:off x="6449709" y="6240229"/>
            <a:ext cx="576064" cy="561689"/>
          </a:xfrm>
          <a:prstGeom prst="ellipse">
            <a:avLst/>
          </a:prstGeom>
          <a:solidFill>
            <a:srgbClr val="E3E6E4"/>
          </a:solidFill>
          <a:ln w="57150">
            <a:solidFill>
              <a:srgbClr val="FF090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FF0909"/>
                </a:solidFill>
                <a:latin typeface="微軟正黑體" panose="020B0604030504040204" pitchFamily="34" charset="-120"/>
                <a:ea typeface="微軟正黑體" panose="020B0604030504040204" pitchFamily="34" charset="-120"/>
              </a:rPr>
              <a:t>關閉圖片</a:t>
            </a:r>
          </a:p>
        </p:txBody>
      </p:sp>
    </p:spTree>
    <p:extLst>
      <p:ext uri="{BB962C8B-B14F-4D97-AF65-F5344CB8AC3E}">
        <p14:creationId xmlns:p14="http://schemas.microsoft.com/office/powerpoint/2010/main" val="24854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3"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3"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5" restart="whenNotActive" fill="hold" evtFilter="cancelBubble" nodeType="interactiveSeq">
                <p:stCondLst>
                  <p:cond evt="onClick" delay="0">
                    <p:tgtEl>
                      <p:spTgt spid="28"/>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p:bldP spid="9" grpId="1"/>
      <p:bldP spid="9" grpId="2"/>
      <p:bldP spid="9" grpId="3"/>
      <p:bldP spid="9" grpId="4"/>
      <p:bldP spid="23" grpId="0"/>
      <p:bldP spid="23" grpId="1"/>
      <p:bldP spid="23" grpId="2"/>
      <p:bldP spid="23" grpId="3"/>
      <p:bldP spid="23" grpId="4"/>
      <p:bldP spid="24" grpId="0"/>
      <p:bldP spid="24" grpId="1"/>
      <p:bldP spid="24" grpId="2"/>
      <p:bldP spid="24" grpId="3"/>
      <p:bldP spid="24" grpId="4"/>
      <p:bldP spid="25" grpId="0"/>
      <p:bldP spid="25" grpId="1"/>
      <p:bldP spid="25" grpId="2"/>
      <p:bldP spid="25" grpId="3"/>
      <p:bldP spid="25" grpId="4"/>
      <p:bldP spid="10" grpId="0" animBg="1"/>
      <p:bldP spid="10" grpId="1" animBg="1"/>
      <p:bldP spid="12" grpId="0" animBg="1"/>
      <p:bldP spid="13" grpId="0" animBg="1"/>
      <p:bldP spid="1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a:extLst>
              <a:ext uri="{FF2B5EF4-FFF2-40B4-BE49-F238E27FC236}">
                <a16:creationId xmlns:a16="http://schemas.microsoft.com/office/drawing/2014/main" id="{D98BB116-59A2-4409-AE91-A713D730A5F2}"/>
              </a:ext>
            </a:extLst>
          </p:cNvPr>
          <p:cNvSpPr>
            <a:spLocks noChangeArrowheads="1"/>
          </p:cNvSpPr>
          <p:nvPr/>
        </p:nvSpPr>
        <p:spPr bwMode="auto">
          <a:xfrm>
            <a:off x="1213338" y="908720"/>
            <a:ext cx="7494441"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19.</a:t>
            </a:r>
            <a:r>
              <a:rPr lang="zh-TW" altLang="en-US" sz="2600" dirty="0">
                <a:latin typeface="微軟正黑體" panose="020B0604030504040204" pitchFamily="34" charset="-120"/>
                <a:ea typeface="微軟正黑體" panose="020B0604030504040204" pitchFamily="34" charset="-120"/>
              </a:rPr>
              <a:t>電子耳是可以協助聽覺受器有缺陷的人將聲音的訊號傳導至耳內的醫療器材，右圖為電子耳經由導線傳導聲音訊號的示意圖，關於使用者配戴此器材聽聲音時的部分傳導途徑，下列敘述何者正確？</a:t>
            </a:r>
            <a:endParaRPr lang="en-US" altLang="zh-TW" sz="2600" dirty="0">
              <a:latin typeface="微軟正黑體" panose="020B0604030504040204" pitchFamily="34" charset="-120"/>
              <a:ea typeface="微軟正黑體" panose="020B0604030504040204" pitchFamily="34" charset="-120"/>
            </a:endParaRPr>
          </a:p>
          <a:p>
            <a:pPr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11D425C4-1926-462D-8096-15E71F197291}"/>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2" name="文字方塊 11">
            <a:extLst>
              <a:ext uri="{FF2B5EF4-FFF2-40B4-BE49-F238E27FC236}">
                <a16:creationId xmlns:a16="http://schemas.microsoft.com/office/drawing/2014/main" id="{EAE48D40-167D-48DD-B63A-089A951DC95B}"/>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D</a:t>
            </a:r>
          </a:p>
        </p:txBody>
      </p:sp>
      <p:sp>
        <p:nvSpPr>
          <p:cNvPr id="17" name="矩形 16">
            <a:extLst>
              <a:ext uri="{FF2B5EF4-FFF2-40B4-BE49-F238E27FC236}">
                <a16:creationId xmlns:a16="http://schemas.microsoft.com/office/drawing/2014/main" id="{7E0D7032-873F-40F2-9CFC-15B9C85AD9CC}"/>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15</a:t>
            </a:r>
          </a:p>
        </p:txBody>
      </p:sp>
      <p:sp>
        <p:nvSpPr>
          <p:cNvPr id="23" name="矩形 22">
            <a:extLst>
              <a:ext uri="{FF2B5EF4-FFF2-40B4-BE49-F238E27FC236}">
                <a16:creationId xmlns:a16="http://schemas.microsoft.com/office/drawing/2014/main" id="{6847E639-F200-4462-BD8A-32F0D88CD811}"/>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19</a:t>
            </a:r>
            <a:endParaRPr lang="zh-TW" altLang="en-US" sz="2400" b="1"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000E8D15-6159-4A09-B977-08BCA4E619C9}"/>
              </a:ext>
            </a:extLst>
          </p:cNvPr>
          <p:cNvSpPr/>
          <p:nvPr/>
        </p:nvSpPr>
        <p:spPr>
          <a:xfrm>
            <a:off x="6444208" y="6234745"/>
            <a:ext cx="576064" cy="555592"/>
          </a:xfrm>
          <a:prstGeom prst="ellipse">
            <a:avLst/>
          </a:prstGeom>
          <a:solidFill>
            <a:srgbClr val="FF0909"/>
          </a:solidFill>
          <a:ln w="57150">
            <a:solidFill>
              <a:srgbClr val="E3E6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E3E6E4"/>
                </a:solidFill>
                <a:latin typeface="微軟正黑體" panose="020B0604030504040204" pitchFamily="34" charset="-120"/>
                <a:ea typeface="微軟正黑體" panose="020B0604030504040204" pitchFamily="34" charset="-120"/>
              </a:rPr>
              <a:t>開啟圖片</a:t>
            </a:r>
          </a:p>
        </p:txBody>
      </p:sp>
      <p:sp>
        <p:nvSpPr>
          <p:cNvPr id="22" name="橢圓 21">
            <a:extLst>
              <a:ext uri="{FF2B5EF4-FFF2-40B4-BE49-F238E27FC236}">
                <a16:creationId xmlns:a16="http://schemas.microsoft.com/office/drawing/2014/main" id="{F413FBED-B87A-4198-86AD-15374BDA86C2}"/>
              </a:ext>
            </a:extLst>
          </p:cNvPr>
          <p:cNvSpPr/>
          <p:nvPr/>
        </p:nvSpPr>
        <p:spPr>
          <a:xfrm>
            <a:off x="6449709" y="6224015"/>
            <a:ext cx="576064" cy="561689"/>
          </a:xfrm>
          <a:prstGeom prst="ellipse">
            <a:avLst/>
          </a:prstGeom>
          <a:solidFill>
            <a:srgbClr val="E3E6E4"/>
          </a:solidFill>
          <a:ln w="57150">
            <a:solidFill>
              <a:srgbClr val="FF090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FF0909"/>
                </a:solidFill>
                <a:latin typeface="微軟正黑體" panose="020B0604030504040204" pitchFamily="34" charset="-120"/>
                <a:ea typeface="微軟正黑體" panose="020B0604030504040204" pitchFamily="34" charset="-120"/>
              </a:rPr>
              <a:t>關閉圖片</a:t>
            </a:r>
          </a:p>
        </p:txBody>
      </p:sp>
      <p:pic>
        <p:nvPicPr>
          <p:cNvPr id="4" name="圖片 3">
            <a:extLst>
              <a:ext uri="{FF2B5EF4-FFF2-40B4-BE49-F238E27FC236}">
                <a16:creationId xmlns:a16="http://schemas.microsoft.com/office/drawing/2014/main" id="{83D4FB07-B7C9-4EC6-BB7D-B72BF749E4FB}"/>
              </a:ext>
            </a:extLst>
          </p:cNvPr>
          <p:cNvPicPr>
            <a:picLocks noChangeAspect="1"/>
          </p:cNvPicPr>
          <p:nvPr/>
        </p:nvPicPr>
        <p:blipFill>
          <a:blip r:embed="rId2"/>
          <a:stretch>
            <a:fillRect/>
          </a:stretch>
        </p:blipFill>
        <p:spPr>
          <a:xfrm>
            <a:off x="5797024" y="3451096"/>
            <a:ext cx="2992762" cy="2269511"/>
          </a:xfrm>
          <a:prstGeom prst="rect">
            <a:avLst/>
          </a:prstGeom>
        </p:spPr>
      </p:pic>
      <p:pic>
        <p:nvPicPr>
          <p:cNvPr id="5" name="圖片 4">
            <a:extLst>
              <a:ext uri="{FF2B5EF4-FFF2-40B4-BE49-F238E27FC236}">
                <a16:creationId xmlns:a16="http://schemas.microsoft.com/office/drawing/2014/main" id="{D7C0F4F2-DA59-428C-B088-D69AAB59B0F0}"/>
              </a:ext>
            </a:extLst>
          </p:cNvPr>
          <p:cNvPicPr>
            <a:picLocks noChangeAspect="1"/>
          </p:cNvPicPr>
          <p:nvPr/>
        </p:nvPicPr>
        <p:blipFill>
          <a:blip r:embed="rId3"/>
          <a:stretch>
            <a:fillRect/>
          </a:stretch>
        </p:blipFill>
        <p:spPr>
          <a:xfrm>
            <a:off x="3225640" y="3266725"/>
            <a:ext cx="2286319" cy="466790"/>
          </a:xfrm>
          <a:prstGeom prst="rect">
            <a:avLst/>
          </a:prstGeom>
        </p:spPr>
      </p:pic>
      <p:sp>
        <p:nvSpPr>
          <p:cNvPr id="13" name="Rectangle 3">
            <a:extLst>
              <a:ext uri="{FF2B5EF4-FFF2-40B4-BE49-F238E27FC236}">
                <a16:creationId xmlns:a16="http://schemas.microsoft.com/office/drawing/2014/main" id="{96F3C856-99CF-469E-BAFD-1F8120E97904}"/>
              </a:ext>
            </a:extLst>
          </p:cNvPr>
          <p:cNvSpPr>
            <a:spLocks noChangeArrowheads="1"/>
          </p:cNvSpPr>
          <p:nvPr/>
        </p:nvSpPr>
        <p:spPr bwMode="auto">
          <a:xfrm>
            <a:off x="685930" y="3841809"/>
            <a:ext cx="7494441"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電子耳將電流轉換成聲波</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聽覺受器將電流轉換成聲波</a:t>
            </a:r>
            <a:endParaRPr lang="en-US" altLang="zh-TW" sz="2600" dirty="0">
              <a:latin typeface="微軟正黑體" panose="020B0604030504040204" pitchFamily="34" charset="-120"/>
              <a:ea typeface="微軟正黑體" panose="020B0604030504040204" pitchFamily="34" charset="-120"/>
            </a:endParaRPr>
          </a:p>
          <a:p>
            <a:pPr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訊息由聽覺受器傳至運動神經元</a:t>
            </a:r>
            <a:endParaRPr lang="en-US" altLang="zh-TW" sz="2600" dirty="0">
              <a:latin typeface="微軟正黑體" panose="020B0604030504040204" pitchFamily="34" charset="-120"/>
              <a:ea typeface="微軟正黑體" panose="020B0604030504040204" pitchFamily="34" charset="-120"/>
            </a:endParaRPr>
          </a:p>
          <a:p>
            <a:pPr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訊息經由感覺神經元傳至大腦</a:t>
            </a:r>
            <a:endParaRPr lang="en-US" altLang="zh-TW" sz="2600" dirty="0">
              <a:latin typeface="微軟正黑體" panose="020B0604030504040204" pitchFamily="34" charset="-120"/>
              <a:ea typeface="微軟正黑體" panose="020B0604030504040204" pitchFamily="34" charset="-120"/>
            </a:endParaRPr>
          </a:p>
          <a:p>
            <a:pPr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74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3">
                                            <p:txEl>
                                              <p:pRg st="3" end="3"/>
                                            </p:txEl>
                                          </p:spTgt>
                                        </p:tgtEl>
                                        <p:attrNameLst>
                                          <p:attrName>style.color</p:attrName>
                                        </p:attrNameLst>
                                      </p:cBhvr>
                                      <p:to>
                                        <a:srgbClr val="FF0000"/>
                                      </p:to>
                                    </p:animClr>
                                    <p:animClr clrSpc="rgb" dir="cw">
                                      <p:cBhvr>
                                        <p:cTn id="9" dur="10" fill="hold"/>
                                        <p:tgtEl>
                                          <p:spTgt spid="13">
                                            <p:txEl>
                                              <p:pRg st="3" end="3"/>
                                            </p:txEl>
                                          </p:spTgt>
                                        </p:tgtEl>
                                        <p:attrNameLst>
                                          <p:attrName>fillcolor</p:attrName>
                                        </p:attrNameLst>
                                      </p:cBhvr>
                                      <p:to>
                                        <a:srgbClr val="FF0000"/>
                                      </p:to>
                                    </p:animClr>
                                    <p:set>
                                      <p:cBhvr>
                                        <p:cTn id="10" dur="10" fill="hold"/>
                                        <p:tgtEl>
                                          <p:spTgt spid="13">
                                            <p:txEl>
                                              <p:pRg st="3" end="3"/>
                                            </p:txEl>
                                          </p:spTgt>
                                        </p:tgtEl>
                                        <p:attrNameLst>
                                          <p:attrName>fill.type</p:attrName>
                                        </p:attrNameLst>
                                      </p:cBhvr>
                                      <p:to>
                                        <p:strVal val="solid"/>
                                      </p:to>
                                    </p:set>
                                    <p:set>
                                      <p:cBhvr>
                                        <p:cTn id="11" dur="10" fill="hold"/>
                                        <p:tgtEl>
                                          <p:spTgt spid="13">
                                            <p:txEl>
                                              <p:pRg st="3" end="3"/>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2" grpId="0"/>
      <p:bldP spid="21" grpId="0" animBg="1"/>
      <p:bldP spid="22" grpId="0" animBg="1"/>
      <p:bldP spid="2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79250" y="2268572"/>
            <a:ext cx="7494441"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電子耳將電流轉換成聲波</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0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聽覺受器將電流轉換成聲波</a:t>
            </a:r>
            <a:endParaRPr lang="en-US" altLang="zh-TW" sz="2600" dirty="0">
              <a:latin typeface="微軟正黑體" panose="020B0604030504040204" pitchFamily="34" charset="-120"/>
              <a:ea typeface="微軟正黑體" panose="020B0604030504040204" pitchFamily="34" charset="-120"/>
            </a:endParaRPr>
          </a:p>
          <a:p>
            <a:pPr marL="360363" indent="-360363" algn="just" eaLnBrk="1" hangingPunct="1">
              <a:lnSpc>
                <a:spcPts val="4000"/>
              </a:lnSpc>
              <a:spcBef>
                <a:spcPct val="20000"/>
              </a:spcBef>
            </a:pPr>
            <a:endParaRPr lang="en-US" altLang="zh-TW" sz="2600" dirty="0">
              <a:latin typeface="微軟正黑體" panose="020B0604030504040204" pitchFamily="34" charset="-120"/>
              <a:ea typeface="微軟正黑體" panose="020B0604030504040204" pitchFamily="34" charset="-120"/>
            </a:endParaRPr>
          </a:p>
          <a:p>
            <a:pPr eaLnBrk="1" hangingPunct="1">
              <a:lnSpc>
                <a:spcPts val="40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訊息由聽覺受器傳至運動神經元</a:t>
            </a:r>
            <a:endParaRPr lang="en-US" altLang="zh-TW" sz="2600"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2924186"/>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(D)</a:t>
            </a:r>
            <a:r>
              <a:rPr lang="zh-TW" altLang="en-US" sz="2600" dirty="0">
                <a:solidFill>
                  <a:srgbClr val="FF0000"/>
                </a:solidFill>
                <a:latin typeface="微軟正黑體" panose="020B0604030504040204" pitchFamily="34" charset="-120"/>
                <a:ea typeface="微軟正黑體" panose="020B0604030504040204" pitchFamily="34" charset="-120"/>
              </a:rPr>
              <a:t>訊息經由感覺神經元傳至大腦</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19</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2807907"/>
            <a:ext cx="47702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(A)</a:t>
            </a:r>
            <a:r>
              <a:rPr lang="zh-TW" altLang="en-US" sz="2600" dirty="0">
                <a:solidFill>
                  <a:srgbClr val="0099FF"/>
                </a:solidFill>
                <a:latin typeface="微軟正黑體" panose="020B0604030504040204" pitchFamily="34" charset="-120"/>
                <a:ea typeface="微軟正黑體" panose="020B0604030504040204" pitchFamily="34" charset="-120"/>
              </a:rPr>
              <a:t>電子耳將聲波轉換成電流；</a:t>
            </a:r>
            <a:endParaRPr lang="zh-TW" altLang="en-US" sz="2600" dirty="0">
              <a:latin typeface="微軟正黑體" panose="020B0604030504040204" pitchFamily="34" charset="-120"/>
              <a:ea typeface="微軟正黑體" panose="020B0604030504040204" pitchFamily="34" charset="-120"/>
            </a:endParaRPr>
          </a:p>
        </p:txBody>
      </p:sp>
      <p:sp>
        <p:nvSpPr>
          <p:cNvPr id="23" name="Rectangle 3">
            <a:extLst>
              <a:ext uri="{FF2B5EF4-FFF2-40B4-BE49-F238E27FC236}">
                <a16:creationId xmlns:a16="http://schemas.microsoft.com/office/drawing/2014/main" id="{0FB38CB9-476F-4F44-AFC6-C4B733866FEF}"/>
              </a:ext>
            </a:extLst>
          </p:cNvPr>
          <p:cNvSpPr>
            <a:spLocks noChangeArrowheads="1"/>
          </p:cNvSpPr>
          <p:nvPr/>
        </p:nvSpPr>
        <p:spPr bwMode="auto">
          <a:xfrm>
            <a:off x="1066181" y="1607060"/>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(D)</a:t>
            </a:r>
            <a:r>
              <a:rPr lang="zh-TW" altLang="en-US" sz="2600" dirty="0">
                <a:solidFill>
                  <a:srgbClr val="0099FF"/>
                </a:solidFill>
                <a:latin typeface="微軟正黑體" panose="020B0604030504040204" pitchFamily="34" charset="-120"/>
                <a:ea typeface="微軟正黑體" panose="020B0604030504040204" pitchFamily="34" charset="-120"/>
              </a:rPr>
              <a:t>聽覺是由大腦負責，故訊號需傳至大腦。</a:t>
            </a:r>
            <a:endParaRPr lang="zh-TW" altLang="en-US" sz="2600" dirty="0">
              <a:latin typeface="微軟正黑體" panose="020B0604030504040204" pitchFamily="34" charset="-120"/>
              <a:ea typeface="微軟正黑體" panose="020B0604030504040204" pitchFamily="34" charset="-120"/>
            </a:endParaRPr>
          </a:p>
        </p:txBody>
      </p:sp>
      <p:sp>
        <p:nvSpPr>
          <p:cNvPr id="24" name="Rectangle 3">
            <a:extLst>
              <a:ext uri="{FF2B5EF4-FFF2-40B4-BE49-F238E27FC236}">
                <a16:creationId xmlns:a16="http://schemas.microsoft.com/office/drawing/2014/main" id="{5176F320-379E-495C-9869-3132C25D674B}"/>
              </a:ext>
            </a:extLst>
          </p:cNvPr>
          <p:cNvSpPr>
            <a:spLocks noChangeArrowheads="1"/>
          </p:cNvSpPr>
          <p:nvPr/>
        </p:nvSpPr>
        <p:spPr bwMode="auto">
          <a:xfrm>
            <a:off x="1018809" y="3976077"/>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聽覺受器將電流訊號傳遞到感覺神經元；</a:t>
            </a:r>
            <a:endParaRPr lang="zh-TW" altLang="en-US" sz="26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22646" y="5148506"/>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en-US" altLang="zh-TW" sz="2600" dirty="0">
                <a:solidFill>
                  <a:srgbClr val="0099FF"/>
                </a:solidFill>
                <a:latin typeface="微軟正黑體" panose="020B0604030504040204" pitchFamily="34" charset="-120"/>
                <a:ea typeface="微軟正黑體" panose="020B0604030504040204" pitchFamily="34" charset="-120"/>
              </a:rPr>
              <a:t>(C)</a:t>
            </a:r>
            <a:r>
              <a:rPr lang="zh-TW" altLang="en-US" sz="2600" dirty="0">
                <a:solidFill>
                  <a:srgbClr val="0099FF"/>
                </a:solidFill>
                <a:latin typeface="微軟正黑體" panose="020B0604030504040204" pitchFamily="34" charset="-120"/>
                <a:ea typeface="微軟正黑體" panose="020B0604030504040204" pitchFamily="34" charset="-120"/>
              </a:rPr>
              <a:t>訊息由聽覺受器傳至感覺神經元；</a:t>
            </a:r>
            <a:endParaRPr lang="zh-TW" altLang="en-US" sz="2600" dirty="0">
              <a:latin typeface="微軟正黑體" panose="020B0604030504040204" pitchFamily="34" charset="-120"/>
              <a:ea typeface="微軟正黑體" panose="020B0604030504040204" pitchFamily="34" charset="-120"/>
            </a:endParaRPr>
          </a:p>
        </p:txBody>
      </p:sp>
      <p:sp>
        <p:nvSpPr>
          <p:cNvPr id="26" name="橢圓 25">
            <a:extLst>
              <a:ext uri="{FF2B5EF4-FFF2-40B4-BE49-F238E27FC236}">
                <a16:creationId xmlns:a16="http://schemas.microsoft.com/office/drawing/2014/main" id="{51EED2A2-9E9A-4A74-906A-EDCC11DA89CB}"/>
              </a:ext>
            </a:extLst>
          </p:cNvPr>
          <p:cNvSpPr/>
          <p:nvPr/>
        </p:nvSpPr>
        <p:spPr>
          <a:xfrm>
            <a:off x="571747" y="168447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7" name="橢圓 26">
            <a:extLst>
              <a:ext uri="{FF2B5EF4-FFF2-40B4-BE49-F238E27FC236}">
                <a16:creationId xmlns:a16="http://schemas.microsoft.com/office/drawing/2014/main" id="{DBCBE5AB-F6C8-49C4-B73D-91DE228546B5}"/>
              </a:ext>
            </a:extLst>
          </p:cNvPr>
          <p:cNvSpPr/>
          <p:nvPr/>
        </p:nvSpPr>
        <p:spPr>
          <a:xfrm>
            <a:off x="612068" y="409665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8" name="橢圓 27">
            <a:extLst>
              <a:ext uri="{FF2B5EF4-FFF2-40B4-BE49-F238E27FC236}">
                <a16:creationId xmlns:a16="http://schemas.microsoft.com/office/drawing/2014/main" id="{D5ACEC59-B3F1-4FBF-A716-0D24A25A72F0}"/>
              </a:ext>
            </a:extLst>
          </p:cNvPr>
          <p:cNvSpPr/>
          <p:nvPr/>
        </p:nvSpPr>
        <p:spPr>
          <a:xfrm>
            <a:off x="602829" y="5255087"/>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9" name="矩形 28">
            <a:extLst>
              <a:ext uri="{FF2B5EF4-FFF2-40B4-BE49-F238E27FC236}">
                <a16:creationId xmlns:a16="http://schemas.microsoft.com/office/drawing/2014/main" id="{EB749A16-BFA4-4821-86BF-9BE8F202BD55}"/>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111. </a:t>
            </a:r>
            <a:r>
              <a:rPr lang="zh-TW" altLang="en-US" sz="2000" b="1" dirty="0">
                <a:solidFill>
                  <a:schemeClr val="bg1"/>
                </a:solidFill>
                <a:latin typeface="微軟正黑體" panose="020B0604030504040204" pitchFamily="34" charset="-120"/>
                <a:ea typeface="微軟正黑體" panose="020B0604030504040204" pitchFamily="34" charset="-120"/>
              </a:rPr>
              <a:t>會考補考</a:t>
            </a:r>
            <a:r>
              <a:rPr lang="en-US" altLang="zh-TW" sz="2000" b="1" dirty="0">
                <a:solidFill>
                  <a:schemeClr val="bg1"/>
                </a:solidFill>
                <a:latin typeface="微軟正黑體" panose="020B0604030504040204" pitchFamily="34" charset="-120"/>
                <a:ea typeface="微軟正黑體" panose="020B0604030504040204" pitchFamily="34" charset="-120"/>
              </a:rPr>
              <a:t>15</a:t>
            </a:r>
          </a:p>
        </p:txBody>
      </p:sp>
      <p:sp>
        <p:nvSpPr>
          <p:cNvPr id="30" name="矩形 29">
            <a:extLst>
              <a:ext uri="{FF2B5EF4-FFF2-40B4-BE49-F238E27FC236}">
                <a16:creationId xmlns:a16="http://schemas.microsoft.com/office/drawing/2014/main" id="{45181184-7280-4327-9E8C-4CAA546FA5F6}"/>
              </a:ext>
            </a:extLst>
          </p:cNvPr>
          <p:cNvSpPr/>
          <p:nvPr/>
        </p:nvSpPr>
        <p:spPr>
          <a:xfrm>
            <a:off x="0" y="-16214"/>
            <a:ext cx="9144000" cy="68655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5" name="橢圓 34">
            <a:extLst>
              <a:ext uri="{FF2B5EF4-FFF2-40B4-BE49-F238E27FC236}">
                <a16:creationId xmlns:a16="http://schemas.microsoft.com/office/drawing/2014/main" id="{A2FDF082-1D57-490C-B192-35E67FF96C7D}"/>
              </a:ext>
            </a:extLst>
          </p:cNvPr>
          <p:cNvSpPr/>
          <p:nvPr/>
        </p:nvSpPr>
        <p:spPr>
          <a:xfrm>
            <a:off x="6444208" y="6234745"/>
            <a:ext cx="576064" cy="555592"/>
          </a:xfrm>
          <a:prstGeom prst="ellipse">
            <a:avLst/>
          </a:prstGeom>
          <a:solidFill>
            <a:srgbClr val="FF0909"/>
          </a:solidFill>
          <a:ln w="57150">
            <a:solidFill>
              <a:srgbClr val="E3E6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E3E6E4"/>
                </a:solidFill>
                <a:latin typeface="微軟正黑體" panose="020B0604030504040204" pitchFamily="34" charset="-120"/>
                <a:ea typeface="微軟正黑體" panose="020B0604030504040204" pitchFamily="34" charset="-120"/>
              </a:rPr>
              <a:t>開啟圖片</a:t>
            </a:r>
          </a:p>
        </p:txBody>
      </p:sp>
      <p:sp>
        <p:nvSpPr>
          <p:cNvPr id="36" name="橢圓 35">
            <a:extLst>
              <a:ext uri="{FF2B5EF4-FFF2-40B4-BE49-F238E27FC236}">
                <a16:creationId xmlns:a16="http://schemas.microsoft.com/office/drawing/2014/main" id="{5F1106A6-2CAE-44E6-BAFC-53E339E9DC06}"/>
              </a:ext>
            </a:extLst>
          </p:cNvPr>
          <p:cNvSpPr/>
          <p:nvPr/>
        </p:nvSpPr>
        <p:spPr>
          <a:xfrm>
            <a:off x="6449709" y="6224015"/>
            <a:ext cx="576064" cy="561689"/>
          </a:xfrm>
          <a:prstGeom prst="ellipse">
            <a:avLst/>
          </a:prstGeom>
          <a:solidFill>
            <a:srgbClr val="E3E6E4"/>
          </a:solidFill>
          <a:ln w="57150">
            <a:solidFill>
              <a:srgbClr val="FF090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TW" altLang="en-US" sz="1300" b="1" dirty="0">
                <a:solidFill>
                  <a:srgbClr val="FF0909"/>
                </a:solidFill>
                <a:latin typeface="微軟正黑體" panose="020B0604030504040204" pitchFamily="34" charset="-120"/>
                <a:ea typeface="微軟正黑體" panose="020B0604030504040204" pitchFamily="34" charset="-120"/>
              </a:rPr>
              <a:t>關閉圖片</a:t>
            </a:r>
          </a:p>
        </p:txBody>
      </p:sp>
      <p:pic>
        <p:nvPicPr>
          <p:cNvPr id="37" name="圖片 36">
            <a:extLst>
              <a:ext uri="{FF2B5EF4-FFF2-40B4-BE49-F238E27FC236}">
                <a16:creationId xmlns:a16="http://schemas.microsoft.com/office/drawing/2014/main" id="{7C94818F-D0FB-47AC-8AA0-D115FFF7581C}"/>
              </a:ext>
            </a:extLst>
          </p:cNvPr>
          <p:cNvPicPr>
            <a:picLocks noChangeAspect="1"/>
          </p:cNvPicPr>
          <p:nvPr/>
        </p:nvPicPr>
        <p:blipFill>
          <a:blip r:embed="rId2"/>
          <a:stretch>
            <a:fillRect/>
          </a:stretch>
        </p:blipFill>
        <p:spPr>
          <a:xfrm>
            <a:off x="2164637" y="1609754"/>
            <a:ext cx="4729955" cy="3586882"/>
          </a:xfrm>
          <a:prstGeom prst="rect">
            <a:avLst/>
          </a:prstGeom>
        </p:spPr>
      </p:pic>
    </p:spTree>
    <p:extLst>
      <p:ext uri="{BB962C8B-B14F-4D97-AF65-F5344CB8AC3E}">
        <p14:creationId xmlns:p14="http://schemas.microsoft.com/office/powerpoint/2010/main" val="37059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3"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3"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6" restart="whenNotActive" fill="hold" evtFilter="cancelBubble" nodeType="interactiveSeq">
                <p:stCondLst>
                  <p:cond evt="onClick" delay="0">
                    <p:tgtEl>
                      <p:spTgt spid="35"/>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85" restart="whenNotActive" fill="hold" evtFilter="cancelBubble" nodeType="interactiveSeq">
                <p:stCondLst>
                  <p:cond evt="onClick" delay="0">
                    <p:tgtEl>
                      <p:spTgt spid="36"/>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1" nodeType="with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0"/>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9" grpId="0"/>
      <p:bldP spid="9" grpId="1"/>
      <p:bldP spid="9" grpId="2"/>
      <p:bldP spid="9" grpId="3"/>
      <p:bldP spid="9" grpId="4"/>
      <p:bldP spid="23" grpId="0"/>
      <p:bldP spid="23" grpId="1"/>
      <p:bldP spid="23" grpId="2"/>
      <p:bldP spid="23" grpId="3"/>
      <p:bldP spid="23" grpId="4"/>
      <p:bldP spid="24" grpId="0"/>
      <p:bldP spid="24" grpId="1"/>
      <p:bldP spid="24" grpId="2"/>
      <p:bldP spid="24" grpId="3"/>
      <p:bldP spid="24" grpId="4"/>
      <p:bldP spid="25" grpId="0"/>
      <p:bldP spid="25" grpId="1"/>
      <p:bldP spid="25" grpId="2"/>
      <p:bldP spid="25" grpId="3"/>
      <p:bldP spid="25" grpId="4"/>
      <p:bldP spid="30" grpId="0" animBg="1"/>
      <p:bldP spid="30" grpId="1" animBg="1"/>
      <p:bldP spid="35" grpId="0" animBg="1"/>
      <p:bldP spid="36" grpId="0" animBg="1"/>
      <p:bldP spid="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494441" cy="294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2.</a:t>
            </a:r>
            <a:r>
              <a:rPr lang="zh-TW" altLang="en-US" sz="2600" dirty="0">
                <a:latin typeface="微軟正黑體" panose="020B0604030504040204" pitchFamily="34" charset="-120"/>
                <a:ea typeface="微軟正黑體" panose="020B0604030504040204" pitchFamily="34" charset="-120"/>
              </a:rPr>
              <a:t>此實驗中大白鼠所注射的激素</a:t>
            </a:r>
            <a:r>
              <a:rPr lang="en-US" altLang="zh-TW" sz="2600" dirty="0">
                <a:latin typeface="微軟正黑體" panose="020B0604030504040204" pitchFamily="34" charset="-120"/>
                <a:ea typeface="微軟正黑體" panose="020B0604030504040204" pitchFamily="34" charset="-120"/>
              </a:rPr>
              <a:t>Y </a:t>
            </a:r>
            <a:r>
              <a:rPr lang="zh-TW" altLang="en-US" sz="2600" dirty="0">
                <a:latin typeface="微軟正黑體" panose="020B0604030504040204" pitchFamily="34" charset="-120"/>
                <a:ea typeface="微軟正黑體" panose="020B0604030504040204" pitchFamily="34" charset="-120"/>
              </a:rPr>
              <a:t>最可能為下列何者？</a:t>
            </a:r>
            <a:endParaRPr lang="en-US" altLang="zh-TW" sz="2600" dirty="0">
              <a:latin typeface="微軟正黑體" panose="020B0604030504040204" pitchFamily="34" charset="-120"/>
              <a:ea typeface="微軟正黑體" panose="020B0604030504040204" pitchFamily="34" charset="-120"/>
            </a:endParaRPr>
          </a:p>
        </p:txBody>
      </p:sp>
      <p:sp>
        <p:nvSpPr>
          <p:cNvPr id="17" name="Rectangle 3">
            <a:extLst>
              <a:ext uri="{FF2B5EF4-FFF2-40B4-BE49-F238E27FC236}">
                <a16:creationId xmlns:a16="http://schemas.microsoft.com/office/drawing/2014/main" id="{8CE2FE4A-C7C8-43E5-B522-85A71974D9AA}"/>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18" name="文字方塊 17">
            <a:extLst>
              <a:ext uri="{FF2B5EF4-FFF2-40B4-BE49-F238E27FC236}">
                <a16:creationId xmlns:a16="http://schemas.microsoft.com/office/drawing/2014/main" id="{F8E58DB5-CA8D-4138-AB44-66E4C24F4701}"/>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B</a:t>
            </a: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06B870E2-467B-49B1-9949-EBB36D953B1A}"/>
              </a:ext>
            </a:extLst>
          </p:cNvPr>
          <p:cNvSpPr/>
          <p:nvPr/>
        </p:nvSpPr>
        <p:spPr>
          <a:xfrm>
            <a:off x="6912925" y="-7519"/>
            <a:ext cx="2232588"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103.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48</a:t>
            </a:r>
          </a:p>
        </p:txBody>
      </p:sp>
      <p:sp>
        <p:nvSpPr>
          <p:cNvPr id="9" name="Rectangle 3">
            <a:extLst>
              <a:ext uri="{FF2B5EF4-FFF2-40B4-BE49-F238E27FC236}">
                <a16:creationId xmlns:a16="http://schemas.microsoft.com/office/drawing/2014/main" id="{9B2C6D54-DA8B-429A-A897-45B508E477A6}"/>
              </a:ext>
            </a:extLst>
          </p:cNvPr>
          <p:cNvSpPr>
            <a:spLocks noChangeArrowheads="1"/>
          </p:cNvSpPr>
          <p:nvPr/>
        </p:nvSpPr>
        <p:spPr bwMode="auto">
          <a:xfrm>
            <a:off x="1224136" y="4167413"/>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副甲狀腺素</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胰島素</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升糖素</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腎上腺素</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pic>
        <p:nvPicPr>
          <p:cNvPr id="12" name="圖片 11">
            <a:extLst>
              <a:ext uri="{FF2B5EF4-FFF2-40B4-BE49-F238E27FC236}">
                <a16:creationId xmlns:a16="http://schemas.microsoft.com/office/drawing/2014/main" id="{1ECCC082-F07A-4E48-BF4B-58D766AB8981}"/>
              </a:ext>
            </a:extLst>
          </p:cNvPr>
          <p:cNvPicPr>
            <a:picLocks noChangeAspect="1"/>
          </p:cNvPicPr>
          <p:nvPr/>
        </p:nvPicPr>
        <p:blipFill>
          <a:blip r:embed="rId2"/>
          <a:stretch>
            <a:fillRect/>
          </a:stretch>
        </p:blipFill>
        <p:spPr>
          <a:xfrm>
            <a:off x="958946" y="2276872"/>
            <a:ext cx="7922210" cy="1964595"/>
          </a:xfrm>
          <a:prstGeom prst="rect">
            <a:avLst/>
          </a:prstGeom>
        </p:spPr>
      </p:pic>
    </p:spTree>
    <p:extLst>
      <p:ext uri="{BB962C8B-B14F-4D97-AF65-F5344CB8AC3E}">
        <p14:creationId xmlns:p14="http://schemas.microsoft.com/office/powerpoint/2010/main" val="14840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9">
                                            <p:txEl>
                                              <p:pRg st="1" end="1"/>
                                            </p:txEl>
                                          </p:spTgt>
                                        </p:tgtEl>
                                        <p:attrNameLst>
                                          <p:attrName>style.color</p:attrName>
                                        </p:attrNameLst>
                                      </p:cBhvr>
                                      <p:to>
                                        <a:srgbClr val="FF0000"/>
                                      </p:to>
                                    </p:animClr>
                                    <p:animClr clrSpc="rgb" dir="cw">
                                      <p:cBhvr>
                                        <p:cTn id="9" dur="10" fill="hold"/>
                                        <p:tgtEl>
                                          <p:spTgt spid="9">
                                            <p:txEl>
                                              <p:pRg st="1" end="1"/>
                                            </p:txEl>
                                          </p:spTgt>
                                        </p:tgtEl>
                                        <p:attrNameLst>
                                          <p:attrName>fillcolor</p:attrName>
                                        </p:attrNameLst>
                                      </p:cBhvr>
                                      <p:to>
                                        <a:srgbClr val="FF0000"/>
                                      </p:to>
                                    </p:animClr>
                                    <p:set>
                                      <p:cBhvr>
                                        <p:cTn id="10" dur="10" fill="hold"/>
                                        <p:tgtEl>
                                          <p:spTgt spid="9">
                                            <p:txEl>
                                              <p:pRg st="1" end="1"/>
                                            </p:txEl>
                                          </p:spTgt>
                                        </p:tgtEl>
                                        <p:attrNameLst>
                                          <p:attrName>fill.type</p:attrName>
                                        </p:attrNameLst>
                                      </p:cBhvr>
                                      <p:to>
                                        <p:strVal val="solid"/>
                                      </p:to>
                                    </p:set>
                                    <p:set>
                                      <p:cBhvr>
                                        <p:cTn id="11" dur="10" fill="hold"/>
                                        <p:tgtEl>
                                          <p:spTgt spid="9">
                                            <p:txEl>
                                              <p:pRg st="1" end="1"/>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9">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802237"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600" dirty="0">
                <a:solidFill>
                  <a:srgbClr val="FF0000"/>
                </a:solidFill>
                <a:latin typeface="微軟正黑體" panose="020B0604030504040204" pitchFamily="34" charset="-120"/>
                <a:ea typeface="微軟正黑體" panose="020B0604030504040204" pitchFamily="34" charset="-120"/>
              </a:rPr>
              <a:t>(B)</a:t>
            </a:r>
            <a:r>
              <a:rPr lang="zh-TW" altLang="en-US" sz="2600" dirty="0">
                <a:solidFill>
                  <a:srgbClr val="FF0000"/>
                </a:solidFill>
                <a:latin typeface="微軟正黑體" panose="020B0604030504040204" pitchFamily="34" charset="-120"/>
                <a:ea typeface="微軟正黑體" panose="020B0604030504040204" pitchFamily="34" charset="-120"/>
              </a:rPr>
              <a:t>胰島素</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25860" y="4221088"/>
            <a:ext cx="77226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ts val="4400"/>
              </a:lnSpc>
              <a:spcBef>
                <a:spcPct val="20000"/>
              </a:spcBef>
            </a:pPr>
            <a:r>
              <a:rPr lang="zh-TW" altLang="en-US" sz="2600" dirty="0">
                <a:solidFill>
                  <a:srgbClr val="0099FF"/>
                </a:solidFill>
                <a:latin typeface="微軟正黑體" panose="020B0604030504040204" pitchFamily="34" charset="-120"/>
                <a:ea typeface="微軟正黑體" panose="020B0604030504040204" pitchFamily="34" charset="-120"/>
              </a:rPr>
              <a:t>注射激素</a:t>
            </a:r>
            <a:r>
              <a:rPr lang="en-US" altLang="zh-TW" sz="2600" dirty="0">
                <a:solidFill>
                  <a:srgbClr val="0099FF"/>
                </a:solidFill>
                <a:latin typeface="微軟正黑體" panose="020B0604030504040204" pitchFamily="34" charset="-120"/>
                <a:ea typeface="微軟正黑體" panose="020B0604030504040204" pitchFamily="34" charset="-120"/>
              </a:rPr>
              <a:t>Y</a:t>
            </a:r>
            <a:r>
              <a:rPr lang="zh-TW" altLang="en-US" sz="2600" dirty="0">
                <a:solidFill>
                  <a:srgbClr val="0099FF"/>
                </a:solidFill>
                <a:latin typeface="微軟正黑體" panose="020B0604030504040204" pitchFamily="34" charset="-120"/>
                <a:ea typeface="微軟正黑體" panose="020B0604030504040204" pitchFamily="34" charset="-120"/>
              </a:rPr>
              <a:t>後，會使葡萄糖濃度降低，可能為胰島素，故答案是</a:t>
            </a:r>
            <a:r>
              <a:rPr lang="en-US" altLang="zh-TW" sz="2600" dirty="0">
                <a:solidFill>
                  <a:srgbClr val="0099FF"/>
                </a:solidFill>
                <a:latin typeface="微軟正黑體" panose="020B0604030504040204" pitchFamily="34" charset="-120"/>
                <a:ea typeface="微軟正黑體" panose="020B0604030504040204" pitchFamily="34" charset="-120"/>
              </a:rPr>
              <a:t>(B)</a:t>
            </a:r>
            <a:r>
              <a:rPr lang="zh-TW" altLang="en-US" sz="2600" dirty="0">
                <a:solidFill>
                  <a:srgbClr val="0099FF"/>
                </a:solidFill>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8112D0E-272C-4B04-98E0-AA4575407150}"/>
              </a:ext>
            </a:extLst>
          </p:cNvPr>
          <p:cNvSpPr/>
          <p:nvPr/>
        </p:nvSpPr>
        <p:spPr>
          <a:xfrm>
            <a:off x="6911412" y="1"/>
            <a:ext cx="2232588" cy="600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103.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48</a:t>
            </a:r>
          </a:p>
        </p:txBody>
      </p:sp>
      <p:sp>
        <p:nvSpPr>
          <p:cNvPr id="10" name="橢圓 9">
            <a:extLst>
              <a:ext uri="{FF2B5EF4-FFF2-40B4-BE49-F238E27FC236}">
                <a16:creationId xmlns:a16="http://schemas.microsoft.com/office/drawing/2014/main" id="{56D78DF2-B4C1-4136-A064-D5C49FA04A69}"/>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11" name="橢圓 10">
            <a:extLst>
              <a:ext uri="{FF2B5EF4-FFF2-40B4-BE49-F238E27FC236}">
                <a16:creationId xmlns:a16="http://schemas.microsoft.com/office/drawing/2014/main" id="{32F8940E-B6A7-4217-A32E-8E7C4023E0A1}"/>
              </a:ext>
            </a:extLst>
          </p:cNvPr>
          <p:cNvSpPr/>
          <p:nvPr/>
        </p:nvSpPr>
        <p:spPr>
          <a:xfrm>
            <a:off x="612068" y="4236487"/>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jf open 粉圓 2.0" panose="020B0000000000000000" pitchFamily="34" charset="-120"/>
                <a:ea typeface="jf open 粉圓 2.0" panose="020B0000000000000000" pitchFamily="34" charset="-120"/>
              </a:rPr>
              <a:t>解</a:t>
            </a:r>
          </a:p>
        </p:txBody>
      </p:sp>
      <p:pic>
        <p:nvPicPr>
          <p:cNvPr id="14" name="圖片 13">
            <a:extLst>
              <a:ext uri="{FF2B5EF4-FFF2-40B4-BE49-F238E27FC236}">
                <a16:creationId xmlns:a16="http://schemas.microsoft.com/office/drawing/2014/main" id="{4C705EDE-75CE-42A4-8C28-3822B70D9B6B}"/>
              </a:ext>
            </a:extLst>
          </p:cNvPr>
          <p:cNvPicPr>
            <a:picLocks noChangeAspect="1"/>
          </p:cNvPicPr>
          <p:nvPr/>
        </p:nvPicPr>
        <p:blipFill>
          <a:blip r:embed="rId2"/>
          <a:stretch>
            <a:fillRect/>
          </a:stretch>
        </p:blipFill>
        <p:spPr>
          <a:xfrm>
            <a:off x="1043608" y="1989505"/>
            <a:ext cx="7505932" cy="1861364"/>
          </a:xfrm>
          <a:prstGeom prst="rect">
            <a:avLst/>
          </a:prstGeom>
        </p:spPr>
      </p:pic>
    </p:spTree>
    <p:extLst>
      <p:ext uri="{BB962C8B-B14F-4D97-AF65-F5344CB8AC3E}">
        <p14:creationId xmlns:p14="http://schemas.microsoft.com/office/powerpoint/2010/main" val="22528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p:bldP spid="9" grpId="1"/>
      <p:bldP spid="9" grpId="2"/>
      <p:bldP spid="9" grpId="3"/>
      <p:bldP spid="9" grpId="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786800"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3.</a:t>
            </a:r>
            <a:r>
              <a:rPr lang="zh-TW" altLang="en-US" sz="2600" dirty="0">
                <a:latin typeface="微軟正黑體" panose="020B0604030504040204" pitchFamily="34" charset="-120"/>
                <a:ea typeface="微軟正黑體" panose="020B0604030504040204" pitchFamily="34" charset="-120"/>
              </a:rPr>
              <a:t>當小庭看到驚悚畫面時，兩眼直視但身體刻意保持不動，而小瑋看到驚悚畫面時，則是大聲尖叫且用手遮眼。比較兩人從接受刺激到產生反應的相關敘述，下列何者最合理？</a:t>
            </a:r>
            <a:endParaRPr lang="en-US" altLang="zh-TW" sz="26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3</a:t>
            </a:r>
            <a:endParaRPr lang="zh-TW" altLang="en-US" sz="2000" b="1"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B8E66587-95D2-4AC9-BAA4-C132EA0C8D64}"/>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104.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22</a:t>
            </a:r>
          </a:p>
        </p:txBody>
      </p:sp>
      <p:sp>
        <p:nvSpPr>
          <p:cNvPr id="7" name="Rectangle 3">
            <a:extLst>
              <a:ext uri="{FF2B5EF4-FFF2-40B4-BE49-F238E27FC236}">
                <a16:creationId xmlns:a16="http://schemas.microsoft.com/office/drawing/2014/main" id="{D936564B-888D-46F9-9776-81842F4DC9D4}"/>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8" name="文字方塊 7">
            <a:extLst>
              <a:ext uri="{FF2B5EF4-FFF2-40B4-BE49-F238E27FC236}">
                <a16:creationId xmlns:a16="http://schemas.microsoft.com/office/drawing/2014/main" id="{8F8D5070-86A2-4EC8-B650-4002859F02EC}"/>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B</a:t>
            </a:r>
          </a:p>
        </p:txBody>
      </p:sp>
      <p:sp>
        <p:nvSpPr>
          <p:cNvPr id="10" name="Rectangle 3">
            <a:extLst>
              <a:ext uri="{FF2B5EF4-FFF2-40B4-BE49-F238E27FC236}">
                <a16:creationId xmlns:a16="http://schemas.microsoft.com/office/drawing/2014/main" id="{3BEAEE1A-6072-4222-B52F-051A3BC810A4}"/>
              </a:ext>
            </a:extLst>
          </p:cNvPr>
          <p:cNvSpPr>
            <a:spLocks noChangeArrowheads="1"/>
          </p:cNvSpPr>
          <p:nvPr/>
        </p:nvSpPr>
        <p:spPr bwMode="auto">
          <a:xfrm>
            <a:off x="958946" y="3429000"/>
            <a:ext cx="805199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兩人的反應都是屬於反射作用</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兩人的反應都有藉著肌肉來表現</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小庭在此過程中的受器是眼睛；小瑋的受器則是手</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小庭只有感覺神經參與傳導；小瑋只有運動神經參與傳導</a:t>
            </a:r>
            <a:endParaRPr lang="en-US" altLang="zh-TW" sz="2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134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10">
                                            <p:txEl>
                                              <p:pRg st="1" end="1"/>
                                            </p:txEl>
                                          </p:spTgt>
                                        </p:tgtEl>
                                        <p:attrNameLst>
                                          <p:attrName>style.color</p:attrName>
                                        </p:attrNameLst>
                                      </p:cBhvr>
                                      <p:to>
                                        <a:srgbClr val="FF0000"/>
                                      </p:to>
                                    </p:animClr>
                                    <p:animClr clrSpc="rgb" dir="cw">
                                      <p:cBhvr>
                                        <p:cTn id="9" dur="10" fill="hold"/>
                                        <p:tgtEl>
                                          <p:spTgt spid="10">
                                            <p:txEl>
                                              <p:pRg st="1" end="1"/>
                                            </p:txEl>
                                          </p:spTgt>
                                        </p:tgtEl>
                                        <p:attrNameLst>
                                          <p:attrName>fillcolor</p:attrName>
                                        </p:attrNameLst>
                                      </p:cBhvr>
                                      <p:to>
                                        <a:srgbClr val="FF0000"/>
                                      </p:to>
                                    </p:animClr>
                                    <p:set>
                                      <p:cBhvr>
                                        <p:cTn id="10" dur="10" fill="hold"/>
                                        <p:tgtEl>
                                          <p:spTgt spid="10">
                                            <p:txEl>
                                              <p:pRg st="1" end="1"/>
                                            </p:txEl>
                                          </p:spTgt>
                                        </p:tgtEl>
                                        <p:attrNameLst>
                                          <p:attrName>fill.type</p:attrName>
                                        </p:attrNameLst>
                                      </p:cBhvr>
                                      <p:to>
                                        <p:strVal val="solid"/>
                                      </p:to>
                                    </p:set>
                                    <p:set>
                                      <p:cBhvr>
                                        <p:cTn id="11" dur="10" fill="hold"/>
                                        <p:tgtEl>
                                          <p:spTgt spid="10">
                                            <p:txEl>
                                              <p:pRg st="1" end="1"/>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89FFCBC-0796-434C-8BD6-7B44CF97E6FE}"/>
              </a:ext>
            </a:extLst>
          </p:cNvPr>
          <p:cNvSpPr>
            <a:spLocks noChangeArrowheads="1"/>
          </p:cNvSpPr>
          <p:nvPr/>
        </p:nvSpPr>
        <p:spPr bwMode="auto">
          <a:xfrm>
            <a:off x="579250" y="2377526"/>
            <a:ext cx="8238008"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400" dirty="0">
                <a:latin typeface="微軟正黑體" panose="020B0604030504040204" pitchFamily="34" charset="-120"/>
                <a:ea typeface="微軟正黑體" panose="020B0604030504040204" pitchFamily="34" charset="-120"/>
              </a:rPr>
              <a:t>(A)</a:t>
            </a:r>
            <a:r>
              <a:rPr lang="zh-TW" altLang="en-US" sz="2400" dirty="0">
                <a:latin typeface="微軟正黑體" panose="020B0604030504040204" pitchFamily="34" charset="-120"/>
                <a:ea typeface="微軟正黑體" panose="020B0604030504040204" pitchFamily="34" charset="-120"/>
              </a:rPr>
              <a:t>兩人的反應都是屬於反射作用</a:t>
            </a:r>
            <a:endParaRPr lang="en-US" altLang="zh-TW" sz="2400" dirty="0">
              <a:latin typeface="微軟正黑體" panose="020B0604030504040204" pitchFamily="34" charset="-120"/>
              <a:ea typeface="微軟正黑體" panose="020B0604030504040204" pitchFamily="34" charset="-120"/>
            </a:endParaRPr>
          </a:p>
          <a:p>
            <a:pPr marL="360363" indent="-360363" algn="just" eaLnBrk="1" hangingPunct="1">
              <a:lnSpc>
                <a:spcPct val="200000"/>
              </a:lnSpc>
              <a:spcBef>
                <a:spcPct val="20000"/>
              </a:spcBef>
            </a:pP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400" dirty="0">
                <a:latin typeface="微軟正黑體" panose="020B0604030504040204" pitchFamily="34" charset="-120"/>
                <a:ea typeface="微軟正黑體" panose="020B0604030504040204" pitchFamily="34" charset="-120"/>
              </a:rPr>
              <a:t>(C)</a:t>
            </a:r>
            <a:r>
              <a:rPr lang="zh-TW" altLang="en-US" sz="2400" dirty="0">
                <a:latin typeface="微軟正黑體" panose="020B0604030504040204" pitchFamily="34" charset="-120"/>
                <a:ea typeface="微軟正黑體" panose="020B0604030504040204" pitchFamily="34" charset="-120"/>
              </a:rPr>
              <a:t>小庭在此過程中的受器是眼睛；小瑋的受器則是手</a:t>
            </a:r>
            <a:endParaRPr lang="en-US" altLang="zh-TW" sz="2400" dirty="0">
              <a:latin typeface="微軟正黑體" panose="020B0604030504040204" pitchFamily="34" charset="-120"/>
              <a:ea typeface="微軟正黑體" panose="020B0604030504040204" pitchFamily="34" charset="-120"/>
            </a:endParaRPr>
          </a:p>
          <a:p>
            <a:pPr marL="360363" indent="-360363" algn="just" eaLnBrk="1" hangingPunct="1">
              <a:lnSpc>
                <a:spcPts val="4600"/>
              </a:lnSpc>
              <a:spcBef>
                <a:spcPct val="20000"/>
              </a:spcBef>
            </a:pPr>
            <a:endParaRPr lang="en-US" altLang="zh-TW" sz="24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400" dirty="0">
                <a:latin typeface="微軟正黑體" panose="020B0604030504040204" pitchFamily="34" charset="-120"/>
                <a:ea typeface="微軟正黑體" panose="020B0604030504040204" pitchFamily="34" charset="-120"/>
              </a:rPr>
              <a:t>(D)</a:t>
            </a:r>
            <a:r>
              <a:rPr lang="zh-TW" altLang="en-US" sz="2400" dirty="0">
                <a:latin typeface="微軟正黑體" panose="020B0604030504040204" pitchFamily="34" charset="-120"/>
                <a:ea typeface="微軟正黑體" panose="020B0604030504040204" pitchFamily="34" charset="-120"/>
              </a:rPr>
              <a:t>小庭只有感覺神經參與傳導；小瑋只有運動神經參與傳導</a:t>
            </a:r>
            <a:endParaRPr lang="en-US" altLang="zh-TW" sz="2400" dirty="0">
              <a:latin typeface="微軟正黑體" panose="020B0604030504040204" pitchFamily="34" charset="-120"/>
              <a:ea typeface="微軟正黑體" panose="020B0604030504040204" pitchFamily="34" charset="-120"/>
            </a:endParaRPr>
          </a:p>
        </p:txBody>
      </p:sp>
      <p:sp>
        <p:nvSpPr>
          <p:cNvPr id="21" name="橢圓 20">
            <a:extLst>
              <a:ext uri="{FF2B5EF4-FFF2-40B4-BE49-F238E27FC236}">
                <a16:creationId xmlns:a16="http://schemas.microsoft.com/office/drawing/2014/main" id="{28351B14-9072-424C-A461-C1743456D11A}"/>
              </a:ext>
            </a:extLst>
          </p:cNvPr>
          <p:cNvSpPr/>
          <p:nvPr/>
        </p:nvSpPr>
        <p:spPr>
          <a:xfrm>
            <a:off x="80107" y="6246000"/>
            <a:ext cx="576000" cy="576000"/>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600" b="1" dirty="0">
                <a:latin typeface="微軟正黑體" panose="020B0604030504040204" pitchFamily="34" charset="-120"/>
                <a:ea typeface="微軟正黑體" panose="020B0604030504040204" pitchFamily="34" charset="-120"/>
              </a:rPr>
              <a:t>全解</a:t>
            </a:r>
          </a:p>
        </p:txBody>
      </p:sp>
      <p:sp>
        <p:nvSpPr>
          <p:cNvPr id="22" name="橢圓 21">
            <a:extLst>
              <a:ext uri="{FF2B5EF4-FFF2-40B4-BE49-F238E27FC236}">
                <a16:creationId xmlns:a16="http://schemas.microsoft.com/office/drawing/2014/main" id="{45ECBDDF-EB8C-44D3-B03E-90FE9AF284AF}"/>
              </a:ext>
            </a:extLst>
          </p:cNvPr>
          <p:cNvSpPr/>
          <p:nvPr/>
        </p:nvSpPr>
        <p:spPr>
          <a:xfrm>
            <a:off x="612068" y="3001667"/>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4" name="Rectangle 3">
            <a:extLst>
              <a:ext uri="{FF2B5EF4-FFF2-40B4-BE49-F238E27FC236}">
                <a16:creationId xmlns:a16="http://schemas.microsoft.com/office/drawing/2014/main" id="{149519B9-E98D-46BA-9A35-9C52C64F1BAE}"/>
              </a:ext>
            </a:extLst>
          </p:cNvPr>
          <p:cNvSpPr>
            <a:spLocks noChangeArrowheads="1"/>
          </p:cNvSpPr>
          <p:nvPr/>
        </p:nvSpPr>
        <p:spPr bwMode="auto">
          <a:xfrm>
            <a:off x="514179" y="980728"/>
            <a:ext cx="7298181" cy="6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FF0000"/>
                </a:solidFill>
                <a:latin typeface="微軟正黑體" panose="020B0604030504040204" pitchFamily="34" charset="-120"/>
                <a:ea typeface="微軟正黑體" panose="020B0604030504040204" pitchFamily="34" charset="-120"/>
              </a:rPr>
              <a:t>(B)</a:t>
            </a:r>
            <a:r>
              <a:rPr lang="zh-TW" altLang="en-US" sz="2400" dirty="0">
                <a:solidFill>
                  <a:srgbClr val="FF0000"/>
                </a:solidFill>
                <a:latin typeface="微軟正黑體" panose="020B0604030504040204" pitchFamily="34" charset="-120"/>
                <a:ea typeface="微軟正黑體" panose="020B0604030504040204" pitchFamily="34" charset="-120"/>
              </a:rPr>
              <a:t>兩人的反應都有藉著肌肉來表現</a:t>
            </a:r>
          </a:p>
        </p:txBody>
      </p:sp>
      <p:sp>
        <p:nvSpPr>
          <p:cNvPr id="8" name="矩形 7">
            <a:extLst>
              <a:ext uri="{FF2B5EF4-FFF2-40B4-BE49-F238E27FC236}">
                <a16:creationId xmlns:a16="http://schemas.microsoft.com/office/drawing/2014/main" id="{E7D36B68-2E07-4CB7-A300-333AB4922935}"/>
              </a:ext>
            </a:extLst>
          </p:cNvPr>
          <p:cNvSpPr/>
          <p:nvPr/>
        </p:nvSpPr>
        <p:spPr>
          <a:xfrm>
            <a:off x="0" y="600313"/>
            <a:ext cx="9144000" cy="39839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解析 </a:t>
            </a:r>
            <a:r>
              <a:rPr lang="en-US" altLang="zh-TW" sz="2000" b="1" dirty="0">
                <a:latin typeface="微軟正黑體" panose="020B0604030504040204" pitchFamily="34" charset="-120"/>
                <a:ea typeface="微軟正黑體" panose="020B0604030504040204" pitchFamily="34" charset="-120"/>
              </a:rPr>
              <a:t>3</a:t>
            </a:r>
            <a:endParaRPr lang="zh-TW" altLang="en-US" sz="2000" b="1" dirty="0">
              <a:latin typeface="微軟正黑體" panose="020B0604030504040204" pitchFamily="34" charset="-120"/>
              <a:ea typeface="微軟正黑體" panose="020B0604030504040204" pitchFamily="34" charset="-120"/>
            </a:endParaRPr>
          </a:p>
        </p:txBody>
      </p:sp>
      <p:sp>
        <p:nvSpPr>
          <p:cNvPr id="9" name="Rectangle 3">
            <a:extLst>
              <a:ext uri="{FF2B5EF4-FFF2-40B4-BE49-F238E27FC236}">
                <a16:creationId xmlns:a16="http://schemas.microsoft.com/office/drawing/2014/main" id="{37A65CBF-4037-4DE4-B1A5-339CF1C4F033}"/>
              </a:ext>
            </a:extLst>
          </p:cNvPr>
          <p:cNvSpPr>
            <a:spLocks noChangeArrowheads="1"/>
          </p:cNvSpPr>
          <p:nvPr/>
        </p:nvSpPr>
        <p:spPr bwMode="auto">
          <a:xfrm>
            <a:off x="1018808" y="2914224"/>
            <a:ext cx="801063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(A)</a:t>
            </a:r>
            <a:r>
              <a:rPr lang="zh-TW" altLang="en-US" sz="2400" dirty="0">
                <a:solidFill>
                  <a:srgbClr val="0099FF"/>
                </a:solidFill>
                <a:latin typeface="微軟正黑體" panose="020B0604030504040204" pitchFamily="34" charset="-120"/>
                <a:ea typeface="微軟正黑體" panose="020B0604030504040204" pitchFamily="34" charset="-120"/>
              </a:rPr>
              <a:t>此二人看電影皆屬經過大腦的意識動作</a:t>
            </a:r>
            <a:endParaRPr lang="zh-TW" altLang="en-US" sz="2200" dirty="0">
              <a:latin typeface="微軟正黑體" panose="020B0604030504040204" pitchFamily="34" charset="-120"/>
              <a:ea typeface="微軟正黑體" panose="020B0604030504040204" pitchFamily="34" charset="-120"/>
            </a:endParaRPr>
          </a:p>
        </p:txBody>
      </p:sp>
      <p:sp>
        <p:nvSpPr>
          <p:cNvPr id="23" name="Rectangle 3">
            <a:extLst>
              <a:ext uri="{FF2B5EF4-FFF2-40B4-BE49-F238E27FC236}">
                <a16:creationId xmlns:a16="http://schemas.microsoft.com/office/drawing/2014/main" id="{0FB38CB9-476F-4F44-AFC6-C4B733866FEF}"/>
              </a:ext>
            </a:extLst>
          </p:cNvPr>
          <p:cNvSpPr>
            <a:spLocks noChangeArrowheads="1"/>
          </p:cNvSpPr>
          <p:nvPr/>
        </p:nvSpPr>
        <p:spPr bwMode="auto">
          <a:xfrm>
            <a:off x="1018808" y="1556792"/>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(B)</a:t>
            </a:r>
            <a:r>
              <a:rPr lang="zh-TW" altLang="en-US" sz="2400" dirty="0">
                <a:solidFill>
                  <a:srgbClr val="0099FF"/>
                </a:solidFill>
                <a:latin typeface="微軟正黑體" panose="020B0604030504040204" pitchFamily="34" charset="-120"/>
                <a:ea typeface="微軟正黑體" panose="020B0604030504040204" pitchFamily="34" charset="-120"/>
              </a:rPr>
              <a:t>動器為身體或手的肌肉</a:t>
            </a:r>
            <a:endParaRPr lang="zh-TW" altLang="en-US" sz="2200" dirty="0">
              <a:latin typeface="微軟正黑體" panose="020B0604030504040204" pitchFamily="34" charset="-120"/>
              <a:ea typeface="微軟正黑體" panose="020B0604030504040204" pitchFamily="34" charset="-120"/>
            </a:endParaRPr>
          </a:p>
        </p:txBody>
      </p:sp>
      <p:sp>
        <p:nvSpPr>
          <p:cNvPr id="24" name="Rectangle 3">
            <a:extLst>
              <a:ext uri="{FF2B5EF4-FFF2-40B4-BE49-F238E27FC236}">
                <a16:creationId xmlns:a16="http://schemas.microsoft.com/office/drawing/2014/main" id="{5176F320-379E-495C-9869-3132C25D674B}"/>
              </a:ext>
            </a:extLst>
          </p:cNvPr>
          <p:cNvSpPr>
            <a:spLocks noChangeArrowheads="1"/>
          </p:cNvSpPr>
          <p:nvPr/>
        </p:nvSpPr>
        <p:spPr bwMode="auto">
          <a:xfrm>
            <a:off x="1018808" y="4365104"/>
            <a:ext cx="801063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(C)</a:t>
            </a:r>
            <a:r>
              <a:rPr lang="zh-TW" altLang="en-US" sz="2400" dirty="0">
                <a:solidFill>
                  <a:srgbClr val="0099FF"/>
                </a:solidFill>
                <a:latin typeface="微軟正黑體" panose="020B0604030504040204" pitchFamily="34" charset="-120"/>
                <a:ea typeface="微軟正黑體" panose="020B0604030504040204" pitchFamily="34" charset="-120"/>
              </a:rPr>
              <a:t>受器皆為眼睛</a:t>
            </a:r>
            <a:endParaRPr lang="zh-TW" altLang="en-US" sz="2200" dirty="0">
              <a:latin typeface="微軟正黑體" panose="020B0604030504040204" pitchFamily="34" charset="-120"/>
              <a:ea typeface="微軟正黑體" panose="020B0604030504040204" pitchFamily="34" charset="-120"/>
            </a:endParaRPr>
          </a:p>
        </p:txBody>
      </p:sp>
      <p:sp>
        <p:nvSpPr>
          <p:cNvPr id="25" name="Rectangle 3">
            <a:extLst>
              <a:ext uri="{FF2B5EF4-FFF2-40B4-BE49-F238E27FC236}">
                <a16:creationId xmlns:a16="http://schemas.microsoft.com/office/drawing/2014/main" id="{CC3CFDC6-3B0D-42EF-A3CA-09E7BDA17B5B}"/>
              </a:ext>
            </a:extLst>
          </p:cNvPr>
          <p:cNvSpPr>
            <a:spLocks noChangeArrowheads="1"/>
          </p:cNvSpPr>
          <p:nvPr/>
        </p:nvSpPr>
        <p:spPr bwMode="auto">
          <a:xfrm>
            <a:off x="1018808" y="5620561"/>
            <a:ext cx="77946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2400" dirty="0">
                <a:solidFill>
                  <a:srgbClr val="0099FF"/>
                </a:solidFill>
                <a:latin typeface="微軟正黑體" panose="020B0604030504040204" pitchFamily="34" charset="-120"/>
                <a:ea typeface="微軟正黑體" panose="020B0604030504040204" pitchFamily="34" charset="-120"/>
              </a:rPr>
              <a:t>(D)</a:t>
            </a:r>
            <a:r>
              <a:rPr lang="zh-TW" altLang="en-US" sz="2400" dirty="0">
                <a:solidFill>
                  <a:srgbClr val="0099FF"/>
                </a:solidFill>
                <a:latin typeface="微軟正黑體" panose="020B0604030504040204" pitchFamily="34" charset="-120"/>
                <a:ea typeface="微軟正黑體" panose="020B0604030504040204" pitchFamily="34" charset="-120"/>
              </a:rPr>
              <a:t>此二人要完成動作皆須經過感覺及運動神經</a:t>
            </a:r>
            <a:endParaRPr lang="en-US" altLang="zh-TW" sz="2200" b="1" dirty="0">
              <a:solidFill>
                <a:srgbClr val="FF0000"/>
              </a:solidFill>
              <a:latin typeface="微軟正黑體" panose="020B0604030504040204" pitchFamily="34" charset="-120"/>
              <a:ea typeface="微軟正黑體" panose="020B0604030504040204" pitchFamily="34" charset="-120"/>
            </a:endParaRPr>
          </a:p>
        </p:txBody>
      </p:sp>
      <p:sp>
        <p:nvSpPr>
          <p:cNvPr id="26" name="橢圓 25">
            <a:extLst>
              <a:ext uri="{FF2B5EF4-FFF2-40B4-BE49-F238E27FC236}">
                <a16:creationId xmlns:a16="http://schemas.microsoft.com/office/drawing/2014/main" id="{51EED2A2-9E9A-4A74-906A-EDCC11DA89CB}"/>
              </a:ext>
            </a:extLst>
          </p:cNvPr>
          <p:cNvSpPr/>
          <p:nvPr/>
        </p:nvSpPr>
        <p:spPr>
          <a:xfrm>
            <a:off x="612068" y="168447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7" name="橢圓 26">
            <a:extLst>
              <a:ext uri="{FF2B5EF4-FFF2-40B4-BE49-F238E27FC236}">
                <a16:creationId xmlns:a16="http://schemas.microsoft.com/office/drawing/2014/main" id="{DBCBE5AB-F6C8-49C4-B73D-91DE228546B5}"/>
              </a:ext>
            </a:extLst>
          </p:cNvPr>
          <p:cNvSpPr/>
          <p:nvPr/>
        </p:nvSpPr>
        <p:spPr>
          <a:xfrm>
            <a:off x="612068" y="4437112"/>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8" name="橢圓 27">
            <a:extLst>
              <a:ext uri="{FF2B5EF4-FFF2-40B4-BE49-F238E27FC236}">
                <a16:creationId xmlns:a16="http://schemas.microsoft.com/office/drawing/2014/main" id="{D5ACEC59-B3F1-4FBF-A716-0D24A25A72F0}"/>
              </a:ext>
            </a:extLst>
          </p:cNvPr>
          <p:cNvSpPr/>
          <p:nvPr/>
        </p:nvSpPr>
        <p:spPr>
          <a:xfrm>
            <a:off x="612068" y="5737971"/>
            <a:ext cx="454113" cy="427333"/>
          </a:xfrm>
          <a:prstGeom prst="ellipse">
            <a:avLst/>
          </a:prstGeom>
          <a:solidFill>
            <a:srgbClr val="FF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jf open 粉圓 2.0" panose="020B0000000000000000" pitchFamily="34" charset="-120"/>
                <a:ea typeface="jf open 粉圓 2.0" panose="020B0000000000000000" pitchFamily="34" charset="-120"/>
              </a:rPr>
              <a:t>解</a:t>
            </a:r>
          </a:p>
        </p:txBody>
      </p:sp>
      <p:sp>
        <p:nvSpPr>
          <p:cNvPr id="29" name="矩形 28">
            <a:extLst>
              <a:ext uri="{FF2B5EF4-FFF2-40B4-BE49-F238E27FC236}">
                <a16:creationId xmlns:a16="http://schemas.microsoft.com/office/drawing/2014/main" id="{EB749A16-BFA4-4821-86BF-9BE8F202BD55}"/>
              </a:ext>
            </a:extLst>
          </p:cNvPr>
          <p:cNvSpPr/>
          <p:nvPr/>
        </p:nvSpPr>
        <p:spPr>
          <a:xfrm>
            <a:off x="7020273" y="-7519"/>
            <a:ext cx="2125240" cy="60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104.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22</a:t>
            </a:r>
          </a:p>
        </p:txBody>
      </p:sp>
    </p:spTree>
    <p:extLst>
      <p:ext uri="{BB962C8B-B14F-4D97-AF65-F5344CB8AC3E}">
        <p14:creationId xmlns:p14="http://schemas.microsoft.com/office/powerpoint/2010/main" val="26841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3"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3"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9" grpId="0"/>
      <p:bldP spid="9" grpId="1"/>
      <p:bldP spid="9" grpId="2"/>
      <p:bldP spid="9" grpId="3"/>
      <p:bldP spid="9" grpId="4"/>
      <p:bldP spid="23" grpId="0"/>
      <p:bldP spid="23" grpId="1"/>
      <p:bldP spid="23" grpId="2"/>
      <p:bldP spid="23" grpId="3"/>
      <p:bldP spid="23" grpId="4"/>
      <p:bldP spid="24" grpId="0"/>
      <p:bldP spid="24" grpId="1"/>
      <p:bldP spid="24" grpId="2"/>
      <p:bldP spid="24" grpId="3"/>
      <p:bldP spid="24" grpId="4"/>
      <p:bldP spid="25" grpId="0"/>
      <p:bldP spid="25" grpId="1"/>
      <p:bldP spid="25" grpId="2"/>
      <p:bldP spid="25" grpId="3"/>
      <p:bldP spid="25" grpId="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4823E40B-6F16-4206-9340-26AF91918FC2}"/>
              </a:ext>
            </a:extLst>
          </p:cNvPr>
          <p:cNvSpPr>
            <a:spLocks noChangeArrowheads="1"/>
          </p:cNvSpPr>
          <p:nvPr/>
        </p:nvSpPr>
        <p:spPr bwMode="auto">
          <a:xfrm>
            <a:off x="1224136" y="908720"/>
            <a:ext cx="7524000" cy="45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gn="just"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4.</a:t>
            </a:r>
            <a:r>
              <a:rPr lang="zh-TW" altLang="en-US" sz="2600" dirty="0">
                <a:latin typeface="微軟正黑體" panose="020B0604030504040204" pitchFamily="34" charset="-120"/>
                <a:ea typeface="微軟正黑體" panose="020B0604030504040204" pitchFamily="34" charset="-120"/>
              </a:rPr>
              <a:t>如右圖所示，一個箱子的四面被標記為甲、乙、丙、丁，箱內有一株幼苗在以鐵絲固定的濕棉花上生長，且此箱子一直放置在黑暗環境中。根據此幼苗彎曲生長的方向，推測箱子在該環境中被放置時，最可能是以哪一面接觸水平地面？</a:t>
            </a:r>
            <a:endParaRPr lang="en-US" altLang="zh-TW" sz="26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C9277F0C-0B7A-401C-B9F1-9D0C878BBE88}"/>
              </a:ext>
            </a:extLst>
          </p:cNvPr>
          <p:cNvSpPr/>
          <p:nvPr/>
        </p:nvSpPr>
        <p:spPr>
          <a:xfrm>
            <a:off x="0" y="592794"/>
            <a:ext cx="9144000" cy="3983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單選題 </a:t>
            </a:r>
            <a:r>
              <a:rPr lang="en-US" altLang="zh-TW" sz="2000" b="1" dirty="0">
                <a:latin typeface="微軟正黑體" panose="020B0604030504040204" pitchFamily="34" charset="-120"/>
                <a:ea typeface="微軟正黑體" panose="020B0604030504040204" pitchFamily="34" charset="-120"/>
              </a:rPr>
              <a:t>4</a:t>
            </a:r>
            <a:endParaRPr lang="zh-TW" altLang="en-US" sz="2000" b="1"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B8E66587-95D2-4AC9-BAA4-C132EA0C8D64}"/>
              </a:ext>
            </a:extLst>
          </p:cNvPr>
          <p:cNvSpPr/>
          <p:nvPr/>
        </p:nvSpPr>
        <p:spPr>
          <a:xfrm>
            <a:off x="7020273" y="-7519"/>
            <a:ext cx="2125240" cy="6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spcBef>
                <a:spcPct val="20000"/>
              </a:spcBef>
            </a:pPr>
            <a:r>
              <a:rPr lang="en-US" altLang="zh-TW" sz="2000" b="1" dirty="0">
                <a:solidFill>
                  <a:schemeClr val="bg1"/>
                </a:solidFill>
                <a:latin typeface="微軟正黑體" panose="020B0604030504040204" pitchFamily="34" charset="-120"/>
                <a:ea typeface="微軟正黑體" panose="020B0604030504040204" pitchFamily="34" charset="-120"/>
              </a:rPr>
              <a:t>105. </a:t>
            </a:r>
            <a:r>
              <a:rPr lang="zh-TW" altLang="en-US" sz="2000" b="1" dirty="0">
                <a:solidFill>
                  <a:schemeClr val="bg1"/>
                </a:solidFill>
                <a:latin typeface="微軟正黑體" panose="020B0604030504040204" pitchFamily="34" charset="-120"/>
                <a:ea typeface="微軟正黑體" panose="020B0604030504040204" pitchFamily="34" charset="-120"/>
              </a:rPr>
              <a:t>會考</a:t>
            </a:r>
            <a:r>
              <a:rPr lang="en-US" altLang="zh-TW" sz="2000" b="1" dirty="0">
                <a:solidFill>
                  <a:schemeClr val="bg1"/>
                </a:solidFill>
                <a:latin typeface="微軟正黑體" panose="020B0604030504040204" pitchFamily="34" charset="-120"/>
                <a:ea typeface="微軟正黑體" panose="020B0604030504040204" pitchFamily="34" charset="-120"/>
              </a:rPr>
              <a:t>13</a:t>
            </a:r>
          </a:p>
        </p:txBody>
      </p:sp>
      <p:sp>
        <p:nvSpPr>
          <p:cNvPr id="7" name="Rectangle 3">
            <a:extLst>
              <a:ext uri="{FF2B5EF4-FFF2-40B4-BE49-F238E27FC236}">
                <a16:creationId xmlns:a16="http://schemas.microsoft.com/office/drawing/2014/main" id="{D936564B-888D-46F9-9776-81842F4DC9D4}"/>
              </a:ext>
            </a:extLst>
          </p:cNvPr>
          <p:cNvSpPr>
            <a:spLocks noChangeArrowheads="1"/>
          </p:cNvSpPr>
          <p:nvPr/>
        </p:nvSpPr>
        <p:spPr bwMode="auto">
          <a:xfrm>
            <a:off x="160232" y="936651"/>
            <a:ext cx="1224137" cy="6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4400"/>
              </a:lnSpc>
              <a:spcBef>
                <a:spcPct val="20000"/>
              </a:spcBef>
            </a:pPr>
            <a:r>
              <a:rPr lang="en-US" altLang="zh-TW" sz="3000" dirty="0">
                <a:latin typeface="+mn-ea"/>
                <a:ea typeface="+mn-ea"/>
              </a:rPr>
              <a:t>(   )</a:t>
            </a:r>
            <a:endParaRPr lang="en-US" altLang="zh-TW" sz="3000" dirty="0">
              <a:latin typeface="+mn-ea"/>
              <a:ea typeface="+mn-ea"/>
              <a:cs typeface="Times New Roman" panose="02020603050405020304" pitchFamily="18" charset="0"/>
            </a:endParaRPr>
          </a:p>
        </p:txBody>
      </p:sp>
      <p:sp>
        <p:nvSpPr>
          <p:cNvPr id="8" name="文字方塊 7">
            <a:extLst>
              <a:ext uri="{FF2B5EF4-FFF2-40B4-BE49-F238E27FC236}">
                <a16:creationId xmlns:a16="http://schemas.microsoft.com/office/drawing/2014/main" id="{8F8D5070-86A2-4EC8-B650-4002859F02EC}"/>
              </a:ext>
            </a:extLst>
          </p:cNvPr>
          <p:cNvSpPr txBox="1"/>
          <p:nvPr/>
        </p:nvSpPr>
        <p:spPr>
          <a:xfrm>
            <a:off x="425423" y="908720"/>
            <a:ext cx="533523" cy="607667"/>
          </a:xfrm>
          <a:prstGeom prst="rect">
            <a:avLst/>
          </a:prstGeom>
          <a:noFill/>
        </p:spPr>
        <p:txBody>
          <a:bodyPr wrap="square" tIns="0" bIns="0" rtlCol="0" anchor="ctr" anchorCtr="1">
            <a:spAutoFit/>
          </a:bodyPr>
          <a:lstStyle/>
          <a:p>
            <a:pPr>
              <a:lnSpc>
                <a:spcPct val="150000"/>
              </a:lnSpc>
            </a:pPr>
            <a:r>
              <a:rPr lang="en-US" altLang="zh-TW" sz="3000" dirty="0">
                <a:solidFill>
                  <a:srgbClr val="FF0000"/>
                </a:solidFill>
                <a:latin typeface="微軟正黑體" panose="020B0604030504040204" pitchFamily="34" charset="-120"/>
                <a:ea typeface="微軟正黑體" panose="020B0604030504040204" pitchFamily="34" charset="-120"/>
                <a:sym typeface="Wingdings 2"/>
              </a:rPr>
              <a:t>B</a:t>
            </a:r>
          </a:p>
        </p:txBody>
      </p:sp>
      <p:sp>
        <p:nvSpPr>
          <p:cNvPr id="9" name="Rectangle 3">
            <a:extLst>
              <a:ext uri="{FF2B5EF4-FFF2-40B4-BE49-F238E27FC236}">
                <a16:creationId xmlns:a16="http://schemas.microsoft.com/office/drawing/2014/main" id="{A366F5BF-920C-41B3-B587-1308F5E8A416}"/>
              </a:ext>
            </a:extLst>
          </p:cNvPr>
          <p:cNvSpPr>
            <a:spLocks noChangeArrowheads="1"/>
          </p:cNvSpPr>
          <p:nvPr/>
        </p:nvSpPr>
        <p:spPr bwMode="auto">
          <a:xfrm>
            <a:off x="1224136" y="4014052"/>
            <a:ext cx="7786800" cy="26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(A)</a:t>
            </a:r>
            <a:r>
              <a:rPr lang="zh-TW" altLang="en-US" sz="2600" dirty="0">
                <a:latin typeface="微軟正黑體" panose="020B0604030504040204" pitchFamily="34" charset="-120"/>
                <a:ea typeface="微軟正黑體" panose="020B0604030504040204" pitchFamily="34" charset="-120"/>
              </a:rPr>
              <a:t>甲</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(B)</a:t>
            </a:r>
            <a:r>
              <a:rPr lang="zh-TW" altLang="en-US" sz="2600" dirty="0">
                <a:latin typeface="微軟正黑體" panose="020B0604030504040204" pitchFamily="34" charset="-120"/>
                <a:ea typeface="微軟正黑體" panose="020B0604030504040204" pitchFamily="34" charset="-120"/>
              </a:rPr>
              <a:t>乙</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(C)</a:t>
            </a:r>
            <a:r>
              <a:rPr lang="zh-TW" altLang="en-US" sz="2600" dirty="0">
                <a:latin typeface="微軟正黑體" panose="020B0604030504040204" pitchFamily="34" charset="-120"/>
                <a:ea typeface="微軟正黑體" panose="020B0604030504040204" pitchFamily="34" charset="-120"/>
              </a:rPr>
              <a:t>丙</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r>
              <a:rPr lang="en-US" altLang="zh-TW" sz="2600" dirty="0">
                <a:latin typeface="微軟正黑體" panose="020B0604030504040204" pitchFamily="34" charset="-120"/>
                <a:ea typeface="微軟正黑體" panose="020B0604030504040204" pitchFamily="34" charset="-120"/>
              </a:rPr>
              <a:t>(D)</a:t>
            </a:r>
            <a:r>
              <a:rPr lang="zh-TW" altLang="en-US" sz="2600" dirty="0">
                <a:latin typeface="微軟正黑體" panose="020B0604030504040204" pitchFamily="34" charset="-120"/>
                <a:ea typeface="微軟正黑體" panose="020B0604030504040204" pitchFamily="34" charset="-120"/>
              </a:rPr>
              <a:t>丁</a:t>
            </a:r>
            <a:endParaRPr lang="en-US" altLang="zh-TW" sz="2600" dirty="0">
              <a:latin typeface="微軟正黑體" panose="020B0604030504040204" pitchFamily="34" charset="-120"/>
              <a:ea typeface="微軟正黑體" panose="020B0604030504040204" pitchFamily="34" charset="-120"/>
            </a:endParaRPr>
          </a:p>
          <a:p>
            <a:pPr marL="360363" indent="-360363" eaLnBrk="1" hangingPunct="1">
              <a:lnSpc>
                <a:spcPts val="4400"/>
              </a:lnSpc>
              <a:spcBef>
                <a:spcPct val="20000"/>
              </a:spcBef>
            </a:pPr>
            <a:endParaRPr lang="en-US" altLang="zh-TW" sz="2600" dirty="0">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EF170CA0-E146-4C2A-926F-D1F45EF947DD}"/>
              </a:ext>
            </a:extLst>
          </p:cNvPr>
          <p:cNvPicPr>
            <a:picLocks noChangeAspect="1"/>
          </p:cNvPicPr>
          <p:nvPr/>
        </p:nvPicPr>
        <p:blipFill>
          <a:blip r:embed="rId2"/>
          <a:stretch>
            <a:fillRect/>
          </a:stretch>
        </p:blipFill>
        <p:spPr>
          <a:xfrm>
            <a:off x="2804866" y="3987734"/>
            <a:ext cx="3534268" cy="2343477"/>
          </a:xfrm>
          <a:prstGeom prst="rect">
            <a:avLst/>
          </a:prstGeom>
        </p:spPr>
      </p:pic>
    </p:spTree>
    <p:extLst>
      <p:ext uri="{BB962C8B-B14F-4D97-AF65-F5344CB8AC3E}">
        <p14:creationId xmlns:p14="http://schemas.microsoft.com/office/powerpoint/2010/main" val="39388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9" presetClass="emph" presetSubtype="0" fill="hold" nodeType="withEffect">
                                  <p:stCondLst>
                                    <p:cond delay="0"/>
                                  </p:stCondLst>
                                  <p:iterate type="lt">
                                    <p:tmPct val="0"/>
                                  </p:iterate>
                                  <p:childTnLst>
                                    <p:animClr clrSpc="rgb" dir="cw">
                                      <p:cBhvr override="childStyle">
                                        <p:cTn id="8" dur="10" fill="hold"/>
                                        <p:tgtEl>
                                          <p:spTgt spid="9">
                                            <p:txEl>
                                              <p:pRg st="1" end="1"/>
                                            </p:txEl>
                                          </p:spTgt>
                                        </p:tgtEl>
                                        <p:attrNameLst>
                                          <p:attrName>style.color</p:attrName>
                                        </p:attrNameLst>
                                      </p:cBhvr>
                                      <p:to>
                                        <a:srgbClr val="FF0000"/>
                                      </p:to>
                                    </p:animClr>
                                    <p:animClr clrSpc="rgb" dir="cw">
                                      <p:cBhvr>
                                        <p:cTn id="9" dur="10" fill="hold"/>
                                        <p:tgtEl>
                                          <p:spTgt spid="9">
                                            <p:txEl>
                                              <p:pRg st="1" end="1"/>
                                            </p:txEl>
                                          </p:spTgt>
                                        </p:tgtEl>
                                        <p:attrNameLst>
                                          <p:attrName>fillcolor</p:attrName>
                                        </p:attrNameLst>
                                      </p:cBhvr>
                                      <p:to>
                                        <a:srgbClr val="FF0000"/>
                                      </p:to>
                                    </p:animClr>
                                    <p:set>
                                      <p:cBhvr>
                                        <p:cTn id="10" dur="10" fill="hold"/>
                                        <p:tgtEl>
                                          <p:spTgt spid="9">
                                            <p:txEl>
                                              <p:pRg st="1" end="1"/>
                                            </p:txEl>
                                          </p:spTgt>
                                        </p:tgtEl>
                                        <p:attrNameLst>
                                          <p:attrName>fill.type</p:attrName>
                                        </p:attrNameLst>
                                      </p:cBhvr>
                                      <p:to>
                                        <p:strVal val="solid"/>
                                      </p:to>
                                    </p:set>
                                    <p:set>
                                      <p:cBhvr>
                                        <p:cTn id="11" dur="10" fill="hold"/>
                                        <p:tgtEl>
                                          <p:spTgt spid="9">
                                            <p:txEl>
                                              <p:pRg st="1" end="1"/>
                                            </p:txEl>
                                          </p:spTgt>
                                        </p:tgtEl>
                                        <p:attrNameLst>
                                          <p:attrName>fill.on</p:attrName>
                                        </p:attrNameLst>
                                      </p:cBhvr>
                                      <p:to>
                                        <p:strVal val="true"/>
                                      </p:to>
                                    </p:set>
                                  </p:childTnLst>
                                </p:cTn>
                              </p:par>
                              <p:par>
                                <p:cTn id="12" presetID="15" presetClass="emph" presetSubtype="0" nodeType="withEffect">
                                  <p:stCondLst>
                                    <p:cond delay="0"/>
                                  </p:stCondLst>
                                  <p:iterate type="lt">
                                    <p:tmAbs val="0"/>
                                  </p:iterate>
                                  <p:childTnLst>
                                    <p:set>
                                      <p:cBhvr override="childStyle">
                                        <p:cTn id="13" dur="indefinite"/>
                                        <p:tgtEl>
                                          <p:spTgt spid="9">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新細明體"/>
      </a:majorFont>
      <a:minorFont>
        <a:latin typeface="Arial"/>
        <a:ea typeface="標楷體"/>
        <a:cs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訂設計">
  <a:themeElements>
    <a:clrScheme name="3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訂設計">
      <a:majorFont>
        <a:latin typeface="Arial"/>
        <a:ea typeface="標楷體"/>
        <a:cs typeface="新細明體"/>
      </a:majorFont>
      <a:minorFont>
        <a:latin typeface="Arial"/>
        <a:ea typeface="標楷體"/>
        <a:cs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訂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標楷體"/>
        <a:cs typeface="新細明體"/>
      </a:majorFont>
      <a:minorFont>
        <a:latin typeface="Arial"/>
        <a:ea typeface="標楷體"/>
        <a:cs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新細明體"/>
      </a:majorFont>
      <a:minorFont>
        <a:latin typeface="Arial"/>
        <a:ea typeface="標楷體"/>
        <a:cs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10331</TotalTime>
  <Words>4292</Words>
  <Application>Microsoft Office PowerPoint</Application>
  <PresentationFormat>如螢幕大小 (4:3)</PresentationFormat>
  <Paragraphs>416</Paragraphs>
  <Slides>43</Slides>
  <Notes>0</Notes>
  <HiddenSlides>0</HiddenSlides>
  <MMClips>0</MMClips>
  <ScaleCrop>false</ScaleCrop>
  <HeadingPairs>
    <vt:vector size="6" baseType="variant">
      <vt:variant>
        <vt:lpstr>使用字型</vt:lpstr>
      </vt:variant>
      <vt:variant>
        <vt:i4>8</vt:i4>
      </vt:variant>
      <vt:variant>
        <vt:lpstr>佈景主題</vt:lpstr>
      </vt:variant>
      <vt:variant>
        <vt:i4>4</vt:i4>
      </vt:variant>
      <vt:variant>
        <vt:lpstr>投影片標題</vt:lpstr>
      </vt:variant>
      <vt:variant>
        <vt:i4>43</vt:i4>
      </vt:variant>
    </vt:vector>
  </HeadingPairs>
  <TitlesOfParts>
    <vt:vector size="55" baseType="lpstr">
      <vt:lpstr>jf open 粉圓 2.0</vt:lpstr>
      <vt:lpstr>微軟正黑體</vt:lpstr>
      <vt:lpstr>新細明體</vt:lpstr>
      <vt:lpstr>標楷體</vt:lpstr>
      <vt:lpstr>Arial</vt:lpstr>
      <vt:lpstr>Times New Roman</vt:lpstr>
      <vt:lpstr>Wingdings</vt:lpstr>
      <vt:lpstr>Wingdings 2</vt:lpstr>
      <vt:lpstr>自訂設計</vt:lpstr>
      <vt:lpstr>3_自訂設計</vt:lpstr>
      <vt:lpstr>2_自訂設計</vt:lpstr>
      <vt:lpstr>1_自訂設計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tpmedia9a</dc:creator>
  <cp:lastModifiedBy>tpmedia65</cp:lastModifiedBy>
  <cp:revision>510</cp:revision>
  <dcterms:created xsi:type="dcterms:W3CDTF">2018-09-03T03:09:31Z</dcterms:created>
  <dcterms:modified xsi:type="dcterms:W3CDTF">2023-08-11T09:39:21Z</dcterms:modified>
</cp:coreProperties>
</file>