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48"/>
  </p:notesMasterIdLst>
  <p:handoutMasterIdLst>
    <p:handoutMasterId r:id="rId49"/>
  </p:handoutMasterIdLst>
  <p:sldIdLst>
    <p:sldId id="423" r:id="rId5"/>
    <p:sldId id="428" r:id="rId6"/>
    <p:sldId id="494" r:id="rId7"/>
    <p:sldId id="521" r:id="rId8"/>
    <p:sldId id="430" r:id="rId9"/>
    <p:sldId id="431" r:id="rId10"/>
    <p:sldId id="432" r:id="rId11"/>
    <p:sldId id="510" r:id="rId12"/>
    <p:sldId id="511" r:id="rId13"/>
    <p:sldId id="438" r:id="rId14"/>
    <p:sldId id="439" r:id="rId15"/>
    <p:sldId id="443" r:id="rId16"/>
    <p:sldId id="445" r:id="rId17"/>
    <p:sldId id="458" r:id="rId18"/>
    <p:sldId id="459" r:id="rId19"/>
    <p:sldId id="462" r:id="rId20"/>
    <p:sldId id="464" r:id="rId21"/>
    <p:sldId id="468" r:id="rId22"/>
    <p:sldId id="469" r:id="rId23"/>
    <p:sldId id="513" r:id="rId24"/>
    <p:sldId id="471" r:id="rId25"/>
    <p:sldId id="522" r:id="rId26"/>
    <p:sldId id="523" r:id="rId27"/>
    <p:sldId id="474" r:id="rId28"/>
    <p:sldId id="475" r:id="rId29"/>
    <p:sldId id="479" r:id="rId30"/>
    <p:sldId id="478" r:id="rId31"/>
    <p:sldId id="499" r:id="rId32"/>
    <p:sldId id="482" r:id="rId33"/>
    <p:sldId id="484" r:id="rId34"/>
    <p:sldId id="485" r:id="rId35"/>
    <p:sldId id="518" r:id="rId36"/>
    <p:sldId id="487" r:id="rId37"/>
    <p:sldId id="515" r:id="rId38"/>
    <p:sldId id="501" r:id="rId39"/>
    <p:sldId id="524" r:id="rId40"/>
    <p:sldId id="491" r:id="rId41"/>
    <p:sldId id="492" r:id="rId42"/>
    <p:sldId id="489" r:id="rId43"/>
    <p:sldId id="504" r:id="rId44"/>
    <p:sldId id="505" r:id="rId45"/>
    <p:sldId id="516" r:id="rId46"/>
    <p:sldId id="507" r:id="rId4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1510A73-9B7C-44B7-B489-88445746B3B9}">
          <p14:sldIdLst>
            <p14:sldId id="423"/>
            <p14:sldId id="428"/>
            <p14:sldId id="494"/>
            <p14:sldId id="521"/>
            <p14:sldId id="430"/>
            <p14:sldId id="431"/>
            <p14:sldId id="432"/>
            <p14:sldId id="510"/>
            <p14:sldId id="511"/>
            <p14:sldId id="438"/>
            <p14:sldId id="439"/>
            <p14:sldId id="443"/>
            <p14:sldId id="445"/>
            <p14:sldId id="458"/>
            <p14:sldId id="459"/>
            <p14:sldId id="462"/>
            <p14:sldId id="464"/>
            <p14:sldId id="468"/>
            <p14:sldId id="469"/>
            <p14:sldId id="513"/>
            <p14:sldId id="471"/>
            <p14:sldId id="522"/>
            <p14:sldId id="523"/>
            <p14:sldId id="474"/>
            <p14:sldId id="475"/>
            <p14:sldId id="479"/>
            <p14:sldId id="478"/>
            <p14:sldId id="499"/>
            <p14:sldId id="482"/>
            <p14:sldId id="484"/>
            <p14:sldId id="485"/>
            <p14:sldId id="518"/>
            <p14:sldId id="487"/>
            <p14:sldId id="515"/>
            <p14:sldId id="501"/>
            <p14:sldId id="524"/>
            <p14:sldId id="491"/>
            <p14:sldId id="492"/>
            <p14:sldId id="489"/>
            <p14:sldId id="504"/>
            <p14:sldId id="505"/>
            <p14:sldId id="516"/>
            <p14:sldId id="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0C0"/>
    <a:srgbClr val="EB8265"/>
    <a:srgbClr val="E6B239"/>
    <a:srgbClr val="8AC063"/>
    <a:srgbClr val="E88281"/>
    <a:srgbClr val="E3E6E4"/>
    <a:srgbClr val="E14627"/>
    <a:srgbClr val="FDB700"/>
    <a:srgbClr val="29799C"/>
    <a:srgbClr val="E04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72" autoAdjust="0"/>
  </p:normalViewPr>
  <p:slideViewPr>
    <p:cSldViewPr>
      <p:cViewPr varScale="1">
        <p:scale>
          <a:sx n="67" d="100"/>
          <a:sy n="67" d="100"/>
        </p:scale>
        <p:origin x="1284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61EBEAA-8929-4C46-8D3F-AEE8705FE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DA0C5E-E863-4DFF-B96D-C76875C69E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34C-0F0D-4E88-9F70-D0CEEE60B393}" type="datetimeFigureOut">
              <a:rPr lang="zh-TW" altLang="en-US" smtClean="0"/>
              <a:pPr/>
              <a:t>2023/8/5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888046-4231-493A-A697-93D9FF5DFE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73E5FD-0E4C-4817-8358-49DE018B2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34FF-D3DC-4B67-9680-24E171F452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1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1F7DCB-E92B-49F8-A5BC-AF17AF452C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0836FD-4B9E-49F5-9E52-7A53553494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CFC36B3-5FE7-47A6-A4B6-766370EA79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DB5F817-F931-4142-964A-937E711467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BC03639-4659-4300-9B5C-0D4A67B87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F597E7-C32B-4AFF-BE1D-1635751D38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070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D15A1-F1E6-4404-8240-95D0CF81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617894-6668-45E0-839C-3E951DBC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5640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40C56-91CF-4988-BF0E-20E74FFD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6C0BBC-44F4-493F-B90B-F15F360D0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6386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8F69356-3F46-4B4E-8958-1132A73E5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2F4786-8FE1-445E-A9BD-7474F23E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19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F4ABBD-FC28-4D94-90B9-00B7BDAB2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82F51C-ADCE-4D8D-B0DD-0938F420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13608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DFB8C0-B354-421E-A32E-7BD407EC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DA4A8A-7756-4B52-83F3-04319081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3722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95A51-2932-412A-A689-90163DAA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D629A5-D59F-498F-8372-8F88F7C1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2719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8B1CA-0C88-4435-9256-EDCC859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211959-5889-40DF-B392-A3D2935CC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FE700E-A5E2-450C-9C54-703C83572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0886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38ACB6-2D8A-4F14-AE0C-28908367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7E3EB8-6594-4C5D-897C-A423FBEA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646715-B438-4258-92A1-C1F4FC3D3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078008-583E-45D1-AF77-38EFAC6D8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C0ADAD5-A989-4E7E-9373-7FE6DB132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470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85F94-AB3C-4873-B467-2F4CDBC0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41889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8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12F50-9188-4E1A-9EC4-F2995DB6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2ECB13-ACF0-4442-B571-C8A69947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94DDB54-D67A-40A7-96E3-4A6B90BB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7DBE77-9A2C-4E46-94F3-4BD628CC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62FCBD-E812-40F8-92E5-383FD946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320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5030E-34BC-4FD6-9552-F814AE47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B8AF9AF-5FA9-493C-ACFD-FC8357C81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E6C20A8-4BAB-4584-BE1B-04854518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092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2DD65D-E203-4B17-A627-16A2F21E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239D23-71F9-4823-A89F-8DDE7446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002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E6350B-7461-4E3C-B161-1ABC74A48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7409BF-80DC-4FD2-BFF7-159AF8CD5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678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DC148-7ADF-452A-8CF7-442B88F7B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2E2974-9DC6-4B3B-BF68-C736F1D7F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70482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5AE54-5F4F-4640-8B27-6D211C76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5CABCA-3417-424F-8490-D2F3FAC27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7352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5B75B-B1CE-4DC9-AFB2-6A31B93C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DD4C72-8AB1-4092-8413-AC440FB6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86185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016FE-6D9E-489A-B857-30497C2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D3FB8-F342-4793-AB16-10274E8D9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0AFE95-5AEA-4619-80B6-834AB63B8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684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73E4A-87CC-424D-950E-6441ED07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12CFD-EAE1-4F57-9FA6-F9E84280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8022BA-38F9-42B1-B3DB-326130CF8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1E3B3A-D9F3-41CE-A624-F06D4397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263540-DF84-444B-8978-56E36725A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2522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F20B54-252B-4B54-9402-8C088051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9138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0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CCFE6C-F0D2-483D-BA35-F3A53F69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BD1C9-413C-433D-85A2-AE308585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492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E7932-1A7B-457E-AEB4-D2CC53A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9A297-258E-4BE8-BD33-44A5ADEE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285C08-6B3A-4017-B0FC-2CEAE657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62061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64C22-B2D1-4629-B1A7-22046327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27AAFF7-A656-4B82-9D1E-BED1B58CD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25D68D-8562-45F0-9E4A-71D264BB5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0692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8E695-BFA9-4E41-B027-B87D1A6A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BB103DD-CE3B-4D3E-82CA-7D0A2E10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92131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5F66D0-6462-4467-8B43-516165FD2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29D921-DEF3-467B-AF26-19029EC8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6718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E9B86-3C02-43A7-8AAF-4321EE37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599717-4F18-4EC6-99AA-72F028B61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17103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EB62A-7042-4A7C-8268-9B39D757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303203-2C7E-4CAE-9E62-5EE71C3B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95230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ECDF3-F30B-4386-82CF-3AE24422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4A1AFD-1633-4A49-906E-58C3BEC2E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05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06F43-F114-47FF-9E74-9B631413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879744-421D-4F8F-83D0-F7EAE90C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71CDF6-12F3-4775-8FE8-74CD3A3E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7335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F2552-354F-4C26-890D-0C6251D1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09F605-3078-4541-BC34-0904C014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7375A66-2CA6-4F45-A26A-6F6041794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05DF1B-3186-4542-82D9-0F100750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47FD51-28C1-4B17-870F-A48FDC4DC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4588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FBF18-B5CA-4BDE-BF37-B2418C8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777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C1E24-D2C1-4DFD-B352-3B09EE31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E2CD6-5C96-4F34-B742-4116F4399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5B1F45-1D30-4B67-A6F9-4B395B774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8479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21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7B105-C16A-467D-9CD4-C5430F0C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A47076-BB4B-4753-8328-2E2722AF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C34A3B-661F-4416-BD6C-9DC5DD31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6809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4D7E-EF36-4E6A-885F-F1554CA6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61A450B-4851-48F1-AF20-D3F3A34D2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EDCBEC-AB86-4331-AF62-DF8AAA8BD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31044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383004-A8D4-4D43-987C-F3FC3D40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46FBD0B-FD56-431B-A349-FED11CA2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6527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157CF93-9962-4E7F-85EF-9E473DB6C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EAAAE9-2221-42F5-BD59-EB0713B0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73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128E9-FB75-4AC8-8F54-23F3B3B6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6F2CB-2C88-49E3-B673-78B83889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8FA1FF-49D3-462D-B63A-3D00CF15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D2623A-03A5-46F0-AE88-5DBEB05DB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8E55AF-E957-4DA0-B945-AC2DBD30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9434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41AFE3-BA1F-4197-8718-7DD27954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2935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4F0AE-DF85-4F48-932D-3971119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170236-011D-4335-B21F-8E5F6BAD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1A75B7-91E3-43D9-AC8E-9868B86D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50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2C3098-0040-401A-B1BE-4E0C35C2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50663D3-7579-4FDA-8CBC-11223C8C3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A91FA3-6CD7-4CB5-A228-05790E5A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60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29" name="Picture 8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1"/>
          <a:stretch/>
        </p:blipFill>
        <p:spPr bwMode="auto">
          <a:xfrm>
            <a:off x="7797120" y="6212386"/>
            <a:ext cx="648000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>
            <a:hlinkClick r:id="" action="ppaction://hlinkshowjump?jump=nextslide" tooltip="下一頁"/>
          </p:cNvPr>
          <p:cNvPicPr>
            <a:picLocks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" b="5879"/>
          <a:stretch/>
        </p:blipFill>
        <p:spPr bwMode="auto">
          <a:xfrm>
            <a:off x="7108015" y="6212387"/>
            <a:ext cx="647999" cy="6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6225" y="6212386"/>
            <a:ext cx="647999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BAA3D0D-1757-4757-B2B4-C991ECDA3908}"/>
              </a:ext>
            </a:extLst>
          </p:cNvPr>
          <p:cNvSpPr/>
          <p:nvPr userDrawn="1"/>
        </p:nvSpPr>
        <p:spPr>
          <a:xfrm>
            <a:off x="0" y="0"/>
            <a:ext cx="9144000" cy="600313"/>
          </a:xfrm>
          <a:prstGeom prst="rect">
            <a:avLst/>
          </a:prstGeom>
          <a:solidFill>
            <a:srgbClr val="869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 生物體內的恆定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053" name="Picture 11" descr="進入">
            <a:hlinkClick r:id="" action="ppaction://hlinkshowjump?jump=nextslide" tooltip="下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146800"/>
            <a:ext cx="6873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3077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4101" name="Picture 8" descr="上一頁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9025"/>
            <a:ext cx="7127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9689D52C-5BF7-490B-9C37-3F604493A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9429"/>
          <a:stretch/>
        </p:blipFill>
        <p:spPr>
          <a:xfrm>
            <a:off x="0" y="0"/>
            <a:ext cx="9144000" cy="68726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F5BBB9A-01DA-4F92-A66D-2F52A428FE9E}"/>
              </a:ext>
            </a:extLst>
          </p:cNvPr>
          <p:cNvSpPr/>
          <p:nvPr/>
        </p:nvSpPr>
        <p:spPr>
          <a:xfrm>
            <a:off x="-1" y="1691408"/>
            <a:ext cx="9144001" cy="395729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815148-0198-4390-9FF9-6569376B33DE}"/>
              </a:ext>
            </a:extLst>
          </p:cNvPr>
          <p:cNvSpPr/>
          <p:nvPr/>
        </p:nvSpPr>
        <p:spPr>
          <a:xfrm>
            <a:off x="658801" y="2921168"/>
            <a:ext cx="782639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12700" lvl="0" algn="ctr">
              <a:spcBef>
                <a:spcPts val="100"/>
              </a:spcBef>
              <a:defRPr/>
            </a:pP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8690C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kumimoji="1" lang="en-US" altLang="zh-TW" sz="6000" b="1" i="0" u="none" strike="noStrike" kern="1200" cap="none" spc="10" normalizeH="0" baseline="0" noProof="0" dirty="0">
                <a:ln>
                  <a:noFill/>
                </a:ln>
                <a:solidFill>
                  <a:srgbClr val="8690C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6000" b="1" spc="10" dirty="0">
                <a:solidFill>
                  <a:srgbClr val="869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章 生物體內的恆定</a:t>
            </a:r>
            <a:endParaRPr kumimoji="1" lang="zh-TW" altLang="en-US" sz="6000" b="1" i="0" u="none" strike="noStrike" kern="1200" cap="none" spc="10" normalizeH="0" baseline="0" noProof="0" dirty="0">
              <a:ln>
                <a:noFill/>
              </a:ln>
              <a:solidFill>
                <a:srgbClr val="8690C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2FBB-E4C4-48E5-9AF3-41F608B3AEC3}"/>
              </a:ext>
            </a:extLst>
          </p:cNvPr>
          <p:cNvSpPr/>
          <p:nvPr/>
        </p:nvSpPr>
        <p:spPr>
          <a:xfrm>
            <a:off x="179512" y="1733901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990600" marR="0" lvl="0" indent="-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上會考</a:t>
            </a: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255372D-D03D-4A2A-A85F-558BEDB6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3213" r="3510" b="4234"/>
          <a:stretch/>
        </p:blipFill>
        <p:spPr>
          <a:xfrm>
            <a:off x="8485197" y="6216722"/>
            <a:ext cx="648072" cy="6233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6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B7CF488-7109-42E9-810A-F4283635D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881" y="2204864"/>
            <a:ext cx="2087056" cy="1944216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某動物在不同環境溫度下的體溫變化，如右圖所示。則此動物維持體溫方式的相關敘述，下列何者正確？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25E67FE-59E8-446C-810B-2846B2A64B18}"/>
              </a:ext>
            </a:extLst>
          </p:cNvPr>
          <p:cNvSpPr/>
          <p:nvPr/>
        </p:nvSpPr>
        <p:spPr>
          <a:xfrm>
            <a:off x="6948264" y="-7519"/>
            <a:ext cx="2197249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8D5E8C3-4BBC-4C9B-8D86-AFD74A4B5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4" y="3717032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外溫動物，主要藉由代謝產生的熱量維持體溫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外溫動物，主要從外界環境吸收熱量維持體溫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內溫動物，主要藉由代謝產生的熱量維持體溫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內溫動物，主要從外界環境吸收熱量維持體溫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A4057C2-72B3-448B-B298-B40D1CBB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F8FB620-1425-4808-87D5-CABDCDA9B37D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68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226173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外溫動物，主要從外界環境吸收熱量維持體溫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67122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。如圖，該生物體溫會隨外界而改變，可知是外溫動物，其體溫由外界環境所提供。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7D0EC48-F05D-44E7-8F6F-0BE0E15854A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940E235-D1E3-48F5-AD0D-C6BBCF7A7333}"/>
              </a:ext>
            </a:extLst>
          </p:cNvPr>
          <p:cNvSpPr/>
          <p:nvPr/>
        </p:nvSpPr>
        <p:spPr>
          <a:xfrm>
            <a:off x="612068" y="468662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ADA0EC-0F2B-4BF9-B1F8-777D897D7CAD}"/>
              </a:ext>
            </a:extLst>
          </p:cNvPr>
          <p:cNvSpPr/>
          <p:nvPr/>
        </p:nvSpPr>
        <p:spPr>
          <a:xfrm>
            <a:off x="6948264" y="-7519"/>
            <a:ext cx="2197249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A04C0506-5E4A-4BCC-B6BD-4E971840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584209"/>
            <a:ext cx="3168352" cy="29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5CEB38D-0EE9-4943-B66A-BD6BFD62A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下表為甲細胞和乙細胞內有無兩種特定生理作用的比較。根據此表推測甲、乙細胞內特定構造的有無，下列敘述何者最合理？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E094F0B-6267-424C-B631-6E3FC3716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D4A2BC4-BCA9-42AE-8248-132966265A57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2C8A03E-4AC4-4C1D-8156-2534AF47A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668" y="4263856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僅甲細胞含有粒線體　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僅甲細胞含有葉綠體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僅乙細胞含有粒線體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僅乙細胞含有葉綠體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C24FF9-530E-4146-87BA-8F14B3A6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52" y="2806174"/>
            <a:ext cx="7759631" cy="12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866133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僅乙細胞含有葉綠體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07707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。呼吸作用：葡萄糖＋氧氣→水＋二氧化碳，發生地點在粒線體；光合作用：水＋二氧化碳→葡萄糖＋氧氣＋水，發生地點在葉綠體，甲乙皆有粒線體，只有乙有葉綠體。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62750148-1F3A-4B1D-91B5-2D7D7D45CF94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942FD7B-DBF8-4FE9-A478-95F026483B70}"/>
              </a:ext>
            </a:extLst>
          </p:cNvPr>
          <p:cNvSpPr/>
          <p:nvPr/>
        </p:nvSpPr>
        <p:spPr>
          <a:xfrm>
            <a:off x="612068" y="409247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FE5890-D36E-4A9A-95AF-16C22E17419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F778BD5-5A54-4F55-BF68-D83C8DF4F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24" y="2195888"/>
            <a:ext cx="7759631" cy="12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596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右圖為人體心臟、肝臟和腎臟之間血液循環的示意圖，箭頭代表血液流動的方向，甲、乙、丙及丁分別代表不同的血管。根據此圖的血液流動方向，分別比較甲和乙、丙和丁血液中的尿素濃度，下列何者最合理？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8D55EA-2778-49F9-8557-849AC75CB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27" y="3933056"/>
            <a:ext cx="7759632" cy="241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甲＜乙，丙＜丁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甲＜乙，丙＞丁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甲＞乙，丙＜丁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甲＞乙，丙＞丁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C738721-AD55-41E4-ACBF-CFC41702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081" y="3429000"/>
            <a:ext cx="2809791" cy="26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甲＞乙，丙＜丁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90614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。氨是細胞行呼吸作用時，分解蛋白質所產生的廢物。會經由血液帶至肝臟形成尿素，所以甲＞乙；再經由血液帶至腎臟形成尿液排出。所以丁（過濾前）＞丙（過濾後）。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392154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3103B58-0B5A-4555-96B7-F4C1809B6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36031"/>
            <a:ext cx="2809791" cy="26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D053F82-C95D-4719-B431-DCE00132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814" y="2632170"/>
            <a:ext cx="2135195" cy="1593660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668344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右圖為某園區內的標示牌。根據此圖，若管理員想將此組標示牌再加上「外溫動物區」及「內溫動物區」，關於此想法是否適當及其原因，下列說明何者最合理？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55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0E600C-0820-4628-83BC-38DC972FF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941793F-F2F3-482E-91F5-FF9F791670A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EA7CA8-436E-4766-8C05-43160769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52" y="3789040"/>
            <a:ext cx="8919649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適當，左方全為外溫動物，右方全為內溫動物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適當，左方全為內溫動物，右方全為外溫動物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不適當，左方全為外溫動物，但右方不全為內溫動物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不適當，左方全為內溫動物，但右方不全為外溫動物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8" y="980728"/>
            <a:ext cx="873834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不適當，左方全為外溫動物，但右方不全為內溫動物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43711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不適當，左方全為外溫動物，但右方哺乳類是內溫動物，而爬蟲類是外溫動物，故答案是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7B438A9-6FE2-44F8-987F-BD4FEC609500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8F52C30-D5D9-491A-8F56-8DE7574FF8DB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A44B6D8F-D400-43F1-84D6-2CD2CCAFCF78}"/>
              </a:ext>
            </a:extLst>
          </p:cNvPr>
          <p:cNvSpPr/>
          <p:nvPr/>
        </p:nvSpPr>
        <p:spPr>
          <a:xfrm>
            <a:off x="612068" y="445251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76CE238-3475-488B-A284-F7F07956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420" y="2001340"/>
            <a:ext cx="2459159" cy="18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86299"/>
            <a:ext cx="7759632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當人體呼吸系統內氣體由肺泡往支氣管、氣管移動，此時進行呼吸運動的相關構造之變化，下列何者最合理？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F06768E-5C92-4EED-898E-099A0C0F3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33" y="3068960"/>
            <a:ext cx="90010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肺漸變大　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橫膈上升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胸腔變大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肋骨上舉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9E6100A-4F04-4E8C-8530-A12A51281ADC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5969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15416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橫膈上升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當人體呼吸系統內氣體由肺泡往支氣管、氣管移動，此時進行的是呼氣。呼氣時，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肺漸變小；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橫膈上升；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胸腔變小；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肋骨下降，故答案是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6F7BB65-8F03-4322-AA49-B14526312510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1374AE4-9FD8-44A0-A0CE-1C7F6D68C7A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89C81F9-A9FD-4F7B-B043-B8576ECA3E96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2489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A1CEA5E-A923-4F6A-80EB-78642AC53596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 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1019123"/>
            <a:ext cx="7733884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已知某株植物具有根、莖、葉等營養器官，也具有花、果實、種子等生殖器官。上述哪些器官的細胞具有分解葡萄糖以產生能量的功能？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A6EC47E-9770-4578-B3CA-E21D70351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780928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僅營養器官才有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僅生殖器官才有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所有器官皆具有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除葉以外的器官皆具有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1F50DC-5947-4050-B214-BD24FD2D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49173D6-134E-41DA-A393-49B23C83C939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576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59632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已知人體代謝甲物質後所產生的含氮廢物，會運送至乙器官中轉換成尿素。根據上述，關於甲和乙的配對，下列何者正確？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F06768E-5C92-4EED-898E-099A0C0F3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314" y="2996952"/>
            <a:ext cx="76683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甲：脂質，乙：腎臟　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甲：脂質，乙：肝臟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甲：蛋白質，乙：腎臟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甲：蛋白質，乙：肝臟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9E6100A-4F04-4E8C-8530-A12A51281ADC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6114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0902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甲：蛋白質，乙：肝臟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。人體所產生的含氮廢物，是細胞代謝蛋白質而來，且肝臟可將氨轉換成尿素，腎臟則可形成尿液，透過輸尿管將尿液儲存在膀胱，最後經由尿道排出。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468A89D-A7ED-4F07-B579-A839B5741E5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C3D8A75C-1D57-4AB7-9053-4483380D66D9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5E3029-AF19-4D19-9F10-71C3C93F7F32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7557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1011226"/>
            <a:ext cx="766834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將含有生產者及消費者的某一沙漠生態系食物鏈，依生物所含能量多寡的關係，繪製成能量金字塔，如右圖所示。有關圖中甲、乙及丙階層內大部分生物可進行的生理作用，下列敘述何者最合理？　　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519" y="3429000"/>
            <a:ext cx="8496943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可行呼吸作用僅有甲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可行呼吸作用僅有甲、乙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可行光合作用僅有丙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可行光合作用僅有甲、乙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8D5B3D-3404-4749-A2BE-C2F4D78786B5}"/>
              </a:ext>
            </a:extLst>
          </p:cNvPr>
          <p:cNvSpPr/>
          <p:nvPr/>
        </p:nvSpPr>
        <p:spPr>
          <a:xfrm>
            <a:off x="7020273" y="-12152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77A070A-D0D9-4228-BA8F-81D465E7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432408"/>
            <a:ext cx="2305372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37830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可行光合作用僅有丙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996961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呼吸作用是所有生物皆需要進行的，目的是為了產生能量。而光合作用只有生產者（綠色生物）才能進行，目的是為了產生養分，供生產者利用，為能量金字塔最底層（丙），故答案是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8444AA2-0B04-489D-9CDB-416F90E786CA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9804248-A980-4D12-80D4-BAF1EED1012F}"/>
              </a:ext>
            </a:extLst>
          </p:cNvPr>
          <p:cNvSpPr/>
          <p:nvPr/>
        </p:nvSpPr>
        <p:spPr>
          <a:xfrm>
            <a:off x="612068" y="4012360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C3E62D-3829-46F7-B1EF-3ECEED10FAB4}"/>
              </a:ext>
            </a:extLst>
          </p:cNvPr>
          <p:cNvSpPr/>
          <p:nvPr/>
        </p:nvSpPr>
        <p:spPr>
          <a:xfrm>
            <a:off x="7020273" y="-12152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2102E5E-540B-4408-A17B-6AB091D85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314" y="1767322"/>
            <a:ext cx="2305372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56603"/>
            <a:ext cx="7494441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在正常情形下，當人體進行呼吸運動時，下列何者為吸氣過程的變化或狀態？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0307526-089C-40DF-A85F-BB162076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56" y="2205447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橫膈下降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肋骨下降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胸腔體積變小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肺臟內的氣體壓力持續大於體外大氣壓力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07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45618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橫膈下降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人體吸氣時，肋骨上升、橫膈下降、胸腔體積變大，胸腔壓力較大氣壓力小，氣體由外界進入人體，故答案是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79DF83-9BD8-483D-A532-02CD300E0777}"/>
              </a:ext>
            </a:extLst>
          </p:cNvPr>
          <p:cNvSpPr/>
          <p:nvPr/>
        </p:nvSpPr>
        <p:spPr>
          <a:xfrm>
            <a:off x="7020273" y="-7519"/>
            <a:ext cx="2125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95D3F06-1B20-4344-9C08-5FBEE8D2FBE5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F7A7ED7-E31C-4B8D-A2BA-40E81E98E3D8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3667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66834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氮為構成生物體的必要元素之一，就一般植物而言，下列何者為其獲得含氮物質的主要方式？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9" y="2204864"/>
            <a:ext cx="7347879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利用氣孔吸收氮氣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利用呼吸作用合成氮氣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利用根部吸收含氮物質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利用光合作用合成含氮物質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8D5B3D-3404-4749-A2BE-C2F4D78786B5}"/>
              </a:ext>
            </a:extLst>
          </p:cNvPr>
          <p:cNvSpPr/>
          <p:nvPr/>
        </p:nvSpPr>
        <p:spPr>
          <a:xfrm>
            <a:off x="7020273" y="-12152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5236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43408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利用根部吸收含氮物質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植物無法直接利用空氣中的氮氣，氮元素的獲得須經由閃電、土中的固氮細菌或海中的藍綠菌，將氮氣合成為含氮物質，才能由植物的根部吸收，故答案是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8444AA2-0B04-489D-9CDB-416F90E786CA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9804248-A980-4D12-80D4-BAF1EED1012F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0C3E62D-3829-46F7-B1EF-3ECEED10FAB4}"/>
              </a:ext>
            </a:extLst>
          </p:cNvPr>
          <p:cNvSpPr/>
          <p:nvPr/>
        </p:nvSpPr>
        <p:spPr>
          <a:xfrm>
            <a:off x="7020273" y="-12152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016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668345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已知在某地區的脊椎動物只有哺乳類、鳥類和爬蟲類，若小平依其調節體溫變化的不同，分成內溫動物及外溫動物兩群。有關此地區中脊椎動物的生殖方式，下列敘述何者最合理？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993A2F-DF41-4B2F-886D-BA29F6C6A414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609" y="3789040"/>
            <a:ext cx="8012167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內溫動物、外溫動物皆必為胎生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內溫動物必為胎生，外溫動物必為卵生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內溫動物、外溫動物皆必為體內受精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內溫動物必為體內受精，外溫動物必為體外受精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21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23428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內溫動物、外溫動物皆必為體內受精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哺乳類、鳥類和爬蟲類三者中，哺乳類和鳥類屬於內溫動物，而爬蟲類屬於外溫動物；鳥類和爬蟲類全為卵生，哺乳類大多是胎生，只有少數如鴨嘴獸、針鼴是卵生，而此三類生物皆為體內受精，故答案是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8DBBA3-BE11-43A0-A27F-1748C147DC4E}"/>
              </a:ext>
            </a:extLst>
          </p:cNvPr>
          <p:cNvSpPr/>
          <p:nvPr/>
        </p:nvSpPr>
        <p:spPr>
          <a:xfrm>
            <a:off x="7020273" y="-7519"/>
            <a:ext cx="2125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DF25F79-E85E-4199-8D92-464833C39B2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AC1A4CB-05FD-470C-9052-719DE9CC07BC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5252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593002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所有器官皆具有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只要是活的細胞，都會進行呼吸作用，分解養分，產生能量，故答案是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0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 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5762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66408"/>
            <a:ext cx="7494441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華分別進入甲和乙兩種環境，在甲環境中肌肉出現顫抖的現象，而在乙環境中皮膚表面的血管擴張、血液量增加。若僅以調節體溫恆定的正常反應判斷，則下列有關甲、乙環境溫度及阿華體溫的比較，何者可能成立？　　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84" y="3861048"/>
            <a:ext cx="8424936" cy="17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甲環境溫度＞乙環境溫度＞體溫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甲環境溫度＞體溫＞乙環境溫度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乙環境溫度＞甲環境溫度＞體溫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乙環境溫度＞體溫＞甲環境溫度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A4788C-F08C-40D3-A03D-D35CBDCC0537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44B08C4-457D-4318-94CC-C70F699641E2}"/>
              </a:ext>
            </a:extLst>
          </p:cNvPr>
          <p:cNvSpPr/>
          <p:nvPr/>
        </p:nvSpPr>
        <p:spPr>
          <a:xfrm>
            <a:off x="0" y="592143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44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4">
            <a:extLst>
              <a:ext uri="{FF2B5EF4-FFF2-40B4-BE49-F238E27FC236}">
                <a16:creationId xmlns:a16="http://schemas.microsoft.com/office/drawing/2014/main" id="{02879A4A-CFB8-4F7A-B12B-0FC4F0C9CE7E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BC65D19E-9B2B-43A4-AB4E-4548CF9F379A}"/>
              </a:ext>
            </a:extLst>
          </p:cNvPr>
          <p:cNvSpPr/>
          <p:nvPr/>
        </p:nvSpPr>
        <p:spPr>
          <a:xfrm>
            <a:off x="612068" y="222026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8247"/>
            <a:ext cx="845030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乙環境溫度＞體溫＞甲環境溫度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2204864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。在環境溫度低冷時，人體會出現肌肉顫抖、食慾增加來增加產熱，表示甲環境溫度較體溫低；在環境溫度高熱時，人體為了散熱，會出現血管舒張、血流量與排汗增加等現象，表示乙環境溫度較體溫高。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B151D3-1232-41FA-A698-D06F1531D35C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29438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7E0D7032-873F-40F2-9CFC-15B9C85AD9CC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47E639-F200-4462-BD8A-32F0D88CD811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31DBA4-F11D-4609-8C8A-E52B3C340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66408"/>
            <a:ext cx="7494441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甲、乙為兩種多細胞生物，下表為甲、乙能否進行兩種生理作用的比較。根據此表推測甲、乙在生態系中所扮演的角色，下列敘述何者最合理？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1EB78C8-AAE0-4766-B243-963600EC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37" y="4151854"/>
            <a:ext cx="7632340" cy="17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甲可能是分解者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甲可能是初級消費者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乙可能是生產者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乙可能是次級消費者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773F4D2-EBE4-44D5-A0DF-537F9FED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E3480E-FA5E-4B34-92F5-DB895505ECA0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CB11983-A798-48EC-8573-24DF9523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00" y="2706146"/>
            <a:ext cx="8100392" cy="13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>
            <a:extLst>
              <a:ext uri="{FF2B5EF4-FFF2-40B4-BE49-F238E27FC236}">
                <a16:creationId xmlns:a16="http://schemas.microsoft.com/office/drawing/2014/main" id="{83A2CA79-5335-480E-B698-135E694EB08C}"/>
              </a:ext>
            </a:extLst>
          </p:cNvPr>
          <p:cNvSpPr/>
          <p:nvPr/>
        </p:nvSpPr>
        <p:spPr>
          <a:xfrm>
            <a:off x="612068" y="365796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64256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葡萄糖＋氧氣→水＋二氧化碳，為呼吸作用的化學反應式；生產者與消費者都會進行呼吸作用。水＋二氧化碳→葡萄糖＋氧氣＋水，為光合作用的化學反應式；只有生產者會進行光合作用。故甲為生產者，乙為消費者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8FA6F873-E045-4E1E-958C-95E10D1BD6DB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23428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乙可能是次級消費者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9E414C-EBA5-4A83-A2C5-398B46A31A86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CC962AB-2245-4FD3-B8B8-62663360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1" y="1974202"/>
            <a:ext cx="8100392" cy="13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494441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人體代謝蛋白質後所形成的尿素，經血液循環後，最後會由下列哪一種管道送入腎臟？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E0D7032-873F-40F2-9CFC-15B9C85AD9CC}"/>
              </a:ext>
            </a:extLst>
          </p:cNvPr>
          <p:cNvSpPr/>
          <p:nvPr/>
        </p:nvSpPr>
        <p:spPr>
          <a:xfrm>
            <a:off x="6444208" y="-7519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47E639-F200-4462-BD8A-32F0D88CD811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E26C074-6192-4458-97AD-C845FC70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780" y="2204864"/>
            <a:ext cx="7632340" cy="17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動脈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靜脈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尿道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輸尿管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5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>
            <a:extLst>
              <a:ext uri="{FF2B5EF4-FFF2-40B4-BE49-F238E27FC236}">
                <a16:creationId xmlns:a16="http://schemas.microsoft.com/office/drawing/2014/main" id="{83A2CA79-5335-480E-B698-135E694EB08C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。人體的肝臟會將血液中的氨轉換為尿素，再經動脈運輸到腎臟。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8FA6F873-E045-4E1E-958C-95E10D1BD6DB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520994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9E414C-EBA5-4A83-A2C5-398B46A31A86}"/>
              </a:ext>
            </a:extLst>
          </p:cNvPr>
          <p:cNvSpPr/>
          <p:nvPr/>
        </p:nvSpPr>
        <p:spPr>
          <a:xfrm>
            <a:off x="6156176" y="-7519"/>
            <a:ext cx="2989337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8009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494441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一株植物含有不同類型的細胞，以榕樹為例，關於其可行光合作用的細胞數目（甲）與可行呼吸作用的細胞數目（乙）之比較及其原因，下列何者最合理？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E0D7032-873F-40F2-9CFC-15B9C85AD9CC}"/>
              </a:ext>
            </a:extLst>
          </p:cNvPr>
          <p:cNvSpPr/>
          <p:nvPr/>
        </p:nvSpPr>
        <p:spPr>
          <a:xfrm>
            <a:off x="6442695" y="-7519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47E639-F200-4462-BD8A-32F0D88CD811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E26C074-6192-4458-97AD-C845FC70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234" y="3284984"/>
            <a:ext cx="7632340" cy="17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甲大於乙，因植物的部分細胞不具有粒線體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甲小於乙，因植物的部分細胞不具有粒線體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甲小於乙，因植物的部分細胞不具有葉綠體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甲等於乙，因植物細胞皆具有葉綠體與粒線體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31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>
            <a:extLst>
              <a:ext uri="{FF2B5EF4-FFF2-40B4-BE49-F238E27FC236}">
                <a16:creationId xmlns:a16="http://schemas.microsoft.com/office/drawing/2014/main" id="{28351B14-9072-424C-A461-C1743456D11A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45ECBDDF-EB8C-44D3-B03E-90FE9AF284AF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29818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甲小於乙，因植物的部分細胞不具有葉綠體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946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粒線體為進行呼吸作用的構造，葉綠體為進行光合作用的構造。植物體的所有細胞都具有粒線體，但其中只有一部分細胞具有葉綠體（例如：葉肉細胞、保衛細胞），故植物細胞都可進行呼吸作用，而其中只有部分的細胞可進行光合作用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9E414C-EBA5-4A83-A2C5-398B46A31A86}"/>
              </a:ext>
            </a:extLst>
          </p:cNvPr>
          <p:cNvSpPr/>
          <p:nvPr/>
        </p:nvSpPr>
        <p:spPr>
          <a:xfrm>
            <a:off x="6084168" y="-7519"/>
            <a:ext cx="3061345" cy="59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854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>
                <a16:creationId xmlns:a16="http://schemas.microsoft.com/office/drawing/2014/main" id="{D98BB116-59A2-4409-AE91-A713D730A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338" y="908720"/>
            <a:ext cx="7494441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小萍比較人體血液中的尿素與氧氣在「流出甲器官後」的濃度變化，結果如右表所示。根據上述，推測甲器官最可能是下列何者？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E0D7032-873F-40F2-9CFC-15B9C85AD9CC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47E639-F200-4462-BD8A-32F0D88CD811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6F3C856-99CF-469E-BAFD-1F8120E97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9" y="2831767"/>
            <a:ext cx="7494441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膀胱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肝臟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肺臟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D5BEF3-9C83-4381-89B2-9D6BC901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140968"/>
            <a:ext cx="4841529" cy="20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>
            <a:extLst>
              <a:ext uri="{FF2B5EF4-FFF2-40B4-BE49-F238E27FC236}">
                <a16:creationId xmlns:a16="http://schemas.microsoft.com/office/drawing/2014/main" id="{49C4BA82-8B77-4D65-ABC3-C993CBB8B0BE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2CDABCFB-F81B-4A93-A2F2-A2C77BC5A9F9}"/>
              </a:ext>
            </a:extLst>
          </p:cNvPr>
          <p:cNvSpPr/>
          <p:nvPr/>
        </p:nvSpPr>
        <p:spPr>
          <a:xfrm>
            <a:off x="612068" y="409247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37830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07707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肝臟會將血液中的氨代謝成尿素，且肝臟細胞運作需要消耗氧氣。故從肝臟流出血液中的尿素濃度會增加，氧氣濃度會下降。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4964D8-7EBB-4780-AF03-C099B1F225A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72E5D1E-55C2-4D1A-BB2B-2922937C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35" y="1559339"/>
            <a:ext cx="4841529" cy="20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294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右圖為人體進行呼吸運動時，橫膈位置變動的示意圖。利用藍色氯化亞鈷試紙可檢測人體呼出氣體中的某物質。有關呼氣時橫膈位置的變化及可使試紙變色的物質，下列何者正確？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A321DCB-E43C-4719-854B-A4CF06D2D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329" y="3662961"/>
            <a:ext cx="4382112" cy="228631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2C6D54-DA8B-429A-A897-45B508E4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3429000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甲→乙，水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甲→乙，二氧化碳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乙→甲，水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乙→甲，二氧化碳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40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1022424"/>
            <a:ext cx="7494441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為受試者與正常人在空腹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小時後，各自喝下一杯高濃度的葡萄糖液，在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小時內的血糖濃度變化。已知此受試者的某一種激素分泌異常，推論其最可能為下列何者？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E0D7032-873F-40F2-9CFC-15B9C85AD9CC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47E639-F200-4462-BD8A-32F0D88CD811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892B1DA-6A50-44F6-974D-ED28A943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316" y="3262115"/>
            <a:ext cx="7306077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升糖素分泌不足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胰島素分泌不足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甲狀腺素分泌過量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腎上腺素分泌過量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20110A-F0F0-4452-B7DE-13A8E35A3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79" y="3160382"/>
            <a:ext cx="391532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>
            <a:extLst>
              <a:ext uri="{FF2B5EF4-FFF2-40B4-BE49-F238E27FC236}">
                <a16:creationId xmlns:a16="http://schemas.microsoft.com/office/drawing/2014/main" id="{49C4BA82-8B77-4D65-ABC3-C993CBB8B0BE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2CDABCFB-F81B-4A93-A2F2-A2C77BC5A9F9}"/>
              </a:ext>
            </a:extLst>
          </p:cNvPr>
          <p:cNvSpPr/>
          <p:nvPr/>
        </p:nvSpPr>
        <p:spPr>
          <a:xfrm>
            <a:off x="612068" y="416447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37830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胰島素分泌不足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149080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正常人血糖提高時會分泌胰島素來降低血糖。此受試者喝下高濃度的葡萄糖液後血糖依然居高不下，表示胰島素分泌不足，無法有效使血糖下降。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4964D8-7EBB-4780-AF03-C099B1F225A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B52BB16-0674-4F8C-A185-B63B0344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501" y="1484784"/>
            <a:ext cx="391532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017114"/>
            <a:ext cx="8028384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帶是人體的發聲構造，位於喉部內，是由兩片皺褶狀的構造組成。聲帶之間的空間稱為聲門，如右圖所示。人體正常發聲時，氣流會由肺部通過聲門，並藉由聲帶的改變，造成聲音頻率的不同。根據上述，下列何者最可能是人體正常發聲時的相關構造變化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E0D7032-873F-40F2-9CFC-15B9C85AD9CC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47E639-F200-4462-BD8A-32F0D88CD811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892B1DA-6A50-44F6-974D-ED28A943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334" y="4005064"/>
            <a:ext cx="7306077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肋骨上舉，胸腔變大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肋骨上舉，橫膈下降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肋骨下降，胸腔變大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肋骨下降，橫膈上升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B45FD4-2DC1-4ADD-A93E-AB483B6F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373" y="3789040"/>
            <a:ext cx="262714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>
            <a:extLst>
              <a:ext uri="{FF2B5EF4-FFF2-40B4-BE49-F238E27FC236}">
                <a16:creationId xmlns:a16="http://schemas.microsoft.com/office/drawing/2014/main" id="{49C4BA82-8B77-4D65-ABC3-C993CBB8B0BE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2CDABCFB-F81B-4A93-A2F2-A2C77BC5A9F9}"/>
              </a:ext>
            </a:extLst>
          </p:cNvPr>
          <p:cNvSpPr/>
          <p:nvPr/>
        </p:nvSpPr>
        <p:spPr>
          <a:xfrm>
            <a:off x="612068" y="445251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37830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肋骨下降，橫膈上升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43711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人體吸氣時，肋骨上升、橫膈下降、胸腔體積變大，胸腔壓力較大氣壓力小，氣體由外界進入人體，故答案是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152998-9D86-4E04-90DF-A03B356CA546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053C724-FE9D-41EE-8A99-C322670C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772816"/>
            <a:ext cx="262714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80223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乙→甲，水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509120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。呼氣時，肋骨下降，橫膈上升，為圖乙到甲，且呼出的成分有水，可使氯化亞鈷試紙變粉紅色。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1"/>
            <a:ext cx="2232588" cy="60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452451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556C41-CE8F-4267-A1DA-16570FB1AA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300709"/>
            <a:ext cx="5261174" cy="27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右圖為自然界中氮循環部分途徑的示意圖，其中甲、乙為能進行氮的轉變反應之生物。依此圖推斷甲、乙所屬的生物類別，下列何者最合理？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BEAEE1A-6072-4222-B52F-051A3BC81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38" y="3444489"/>
            <a:ext cx="805199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甲屬於植物，乙屬於動物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甲屬於動物，乙屬於植物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甲屬於微生物，乙屬於動物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甲屬於微生物，乙屬於微生物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286B6B-7384-4FBC-9185-2E2745EC7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59" y="2708920"/>
            <a:ext cx="2800741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79412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甲屬於微生物，乙屬於微生物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221088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可將空氣中的氮氣轉變成含氮物質的是土壤中的根瘤菌，而將含氮物質分解為氮氣的是細菌，二者皆為微生物的作用，故答案是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423648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F1BDB5F-CD66-4094-BED1-458F96B83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75420"/>
            <a:ext cx="2800741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86800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已知某種具有葉綠體的原生生物會分解養分產生能量，推測該生物能否進行光合作用或呼吸作用，下列敘述何者正確？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2796736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僅可進行光合作用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僅可進行呼吸作用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此兩種作用皆可進行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此兩種作用皆無法進行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88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405782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此兩種作用皆可進行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。有葉綠體的生物可行光合作用，呼吸作用為所有生物皆會進行。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823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10058</TotalTime>
  <Words>3364</Words>
  <Application>Microsoft Office PowerPoint</Application>
  <PresentationFormat>如螢幕大小 (4:3)</PresentationFormat>
  <Paragraphs>318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43</vt:i4>
      </vt:variant>
    </vt:vector>
  </HeadingPairs>
  <TitlesOfParts>
    <vt:vector size="51" baseType="lpstr">
      <vt:lpstr>jf open 粉圓 2.0</vt:lpstr>
      <vt:lpstr>微軟正黑體</vt:lpstr>
      <vt:lpstr>標楷體</vt:lpstr>
      <vt:lpstr>Arial</vt:lpstr>
      <vt:lpstr>自訂設計</vt:lpstr>
      <vt:lpstr>3_自訂設計</vt:lpstr>
      <vt:lpstr>2_自訂設計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tpmedia9a</dc:creator>
  <cp:lastModifiedBy>tpmedia97</cp:lastModifiedBy>
  <cp:revision>518</cp:revision>
  <dcterms:created xsi:type="dcterms:W3CDTF">2018-09-03T03:09:31Z</dcterms:created>
  <dcterms:modified xsi:type="dcterms:W3CDTF">2023-08-05T11:06:21Z</dcterms:modified>
</cp:coreProperties>
</file>