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0" r:id="rId1"/>
  </p:sldMasterIdLst>
  <p:notesMasterIdLst>
    <p:notesMasterId r:id="rId17"/>
  </p:notesMasterIdLst>
  <p:sldIdLst>
    <p:sldId id="264" r:id="rId2"/>
    <p:sldId id="279" r:id="rId3"/>
    <p:sldId id="280" r:id="rId4"/>
    <p:sldId id="303" r:id="rId5"/>
    <p:sldId id="281" r:id="rId6"/>
    <p:sldId id="301" r:id="rId7"/>
    <p:sldId id="283" r:id="rId8"/>
    <p:sldId id="284" r:id="rId9"/>
    <p:sldId id="286" r:id="rId10"/>
    <p:sldId id="299" r:id="rId11"/>
    <p:sldId id="304" r:id="rId12"/>
    <p:sldId id="305" r:id="rId13"/>
    <p:sldId id="306" r:id="rId14"/>
    <p:sldId id="308" r:id="rId15"/>
    <p:sldId id="307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  <a:srgbClr val="F7F7F7"/>
    <a:srgbClr val="888889"/>
    <a:srgbClr val="FF3399"/>
    <a:srgbClr val="E4007F"/>
    <a:srgbClr val="FFD854"/>
    <a:srgbClr val="A6A6A6"/>
    <a:srgbClr val="000000"/>
    <a:srgbClr val="C5C5C5"/>
    <a:srgbClr val="FAD9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93" autoAdjust="0"/>
    <p:restoredTop sz="94660"/>
  </p:normalViewPr>
  <p:slideViewPr>
    <p:cSldViewPr snapToGrid="0">
      <p:cViewPr varScale="1">
        <p:scale>
          <a:sx n="67" d="100"/>
          <a:sy n="67" d="100"/>
        </p:scale>
        <p:origin x="1104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6355E0-9ABF-461B-A912-E88F1DF999A9}" type="datetimeFigureOut">
              <a:rPr lang="zh-TW" altLang="en-US" smtClean="0"/>
              <a:t>2021/10/15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1C112-6F64-486F-9D6B-CCFEE4E353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4415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517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346ED7D-73AC-4F02-B908-565E67E55607}"/>
              </a:ext>
            </a:extLst>
          </p:cNvPr>
          <p:cNvSpPr/>
          <p:nvPr userDrawn="1"/>
        </p:nvSpPr>
        <p:spPr>
          <a:xfrm>
            <a:off x="0" y="0"/>
            <a:ext cx="9144000" cy="3502152"/>
          </a:xfrm>
          <a:prstGeom prst="rect">
            <a:avLst/>
          </a:prstGeom>
          <a:solidFill>
            <a:srgbClr val="FFD8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A96BBA4-E701-447D-A177-6E02B513423A}"/>
              </a:ext>
            </a:extLst>
          </p:cNvPr>
          <p:cNvSpPr/>
          <p:nvPr userDrawn="1"/>
        </p:nvSpPr>
        <p:spPr>
          <a:xfrm>
            <a:off x="0" y="3355848"/>
            <a:ext cx="9144000" cy="3502152"/>
          </a:xfrm>
          <a:prstGeom prst="rect">
            <a:avLst/>
          </a:prstGeom>
          <a:solidFill>
            <a:schemeClr val="tx1"/>
          </a:solidFill>
          <a:ln>
            <a:solidFill>
              <a:srgbClr val="FFD8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8CD41A1-ED88-45E4-94CC-89D66980000C}"/>
              </a:ext>
            </a:extLst>
          </p:cNvPr>
          <p:cNvSpPr/>
          <p:nvPr userDrawn="1"/>
        </p:nvSpPr>
        <p:spPr>
          <a:xfrm>
            <a:off x="271463" y="247652"/>
            <a:ext cx="8601075" cy="6067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8B1FC95A-3290-4D5F-B9C2-0C6E8CAA53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68" y="6410114"/>
            <a:ext cx="1862332" cy="447886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230D2240-C540-405B-A099-2D9EF9DBCCAE}"/>
              </a:ext>
            </a:extLst>
          </p:cNvPr>
          <p:cNvSpPr/>
          <p:nvPr userDrawn="1"/>
        </p:nvSpPr>
        <p:spPr>
          <a:xfrm>
            <a:off x="419576" y="376182"/>
            <a:ext cx="187696" cy="3352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E9A2726E-6D1F-4B1C-A733-9E17D1CE0D03}"/>
              </a:ext>
            </a:extLst>
          </p:cNvPr>
          <p:cNvSpPr/>
          <p:nvPr userDrawn="1"/>
        </p:nvSpPr>
        <p:spPr>
          <a:xfrm>
            <a:off x="419576" y="699329"/>
            <a:ext cx="187696" cy="335220"/>
          </a:xfrm>
          <a:prstGeom prst="rect">
            <a:avLst/>
          </a:prstGeom>
          <a:solidFill>
            <a:srgbClr val="FFD8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89E00729-CDCB-40ED-AD32-BB850BBA40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134" y="6477867"/>
            <a:ext cx="3822225" cy="38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043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346ED7D-73AC-4F02-B908-565E67E55607}"/>
              </a:ext>
            </a:extLst>
          </p:cNvPr>
          <p:cNvSpPr/>
          <p:nvPr userDrawn="1"/>
        </p:nvSpPr>
        <p:spPr>
          <a:xfrm>
            <a:off x="0" y="0"/>
            <a:ext cx="9144000" cy="35021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A96BBA4-E701-447D-A177-6E02B513423A}"/>
              </a:ext>
            </a:extLst>
          </p:cNvPr>
          <p:cNvSpPr/>
          <p:nvPr userDrawn="1"/>
        </p:nvSpPr>
        <p:spPr>
          <a:xfrm>
            <a:off x="0" y="3355848"/>
            <a:ext cx="9144000" cy="3502152"/>
          </a:xfrm>
          <a:prstGeom prst="rect">
            <a:avLst/>
          </a:prstGeom>
          <a:solidFill>
            <a:schemeClr val="tx1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8CD41A1-ED88-45E4-94CC-89D66980000C}"/>
              </a:ext>
            </a:extLst>
          </p:cNvPr>
          <p:cNvSpPr/>
          <p:nvPr userDrawn="1"/>
        </p:nvSpPr>
        <p:spPr>
          <a:xfrm>
            <a:off x="271463" y="247652"/>
            <a:ext cx="8601075" cy="6067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 dirty="0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8B1FC95A-3290-4D5F-B9C2-0C6E8CAA53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68" y="6410114"/>
            <a:ext cx="1862332" cy="447886"/>
          </a:xfrm>
          <a:prstGeom prst="rect">
            <a:avLst/>
          </a:prstGeom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id="{97010C4B-551B-4778-93C5-1B576A99D1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134" y="6477867"/>
            <a:ext cx="3822225" cy="380134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CA85F01D-63BE-42A0-9131-02C258896547}"/>
              </a:ext>
            </a:extLst>
          </p:cNvPr>
          <p:cNvSpPr/>
          <p:nvPr userDrawn="1"/>
        </p:nvSpPr>
        <p:spPr>
          <a:xfrm>
            <a:off x="8524047" y="376182"/>
            <a:ext cx="187696" cy="3352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592F5E8A-A755-4F1D-A6CD-FE92E636234B}"/>
              </a:ext>
            </a:extLst>
          </p:cNvPr>
          <p:cNvSpPr/>
          <p:nvPr userDrawn="1"/>
        </p:nvSpPr>
        <p:spPr>
          <a:xfrm>
            <a:off x="8524047" y="699329"/>
            <a:ext cx="187696" cy="335220"/>
          </a:xfrm>
          <a:prstGeom prst="rect">
            <a:avLst/>
          </a:prstGeom>
          <a:solidFill>
            <a:srgbClr val="FFD8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BCCDF753-0121-4876-A131-B46FAC47C840}"/>
              </a:ext>
            </a:extLst>
          </p:cNvPr>
          <p:cNvGrpSpPr/>
          <p:nvPr userDrawn="1"/>
        </p:nvGrpSpPr>
        <p:grpSpPr>
          <a:xfrm>
            <a:off x="419578" y="376181"/>
            <a:ext cx="1624381" cy="658800"/>
            <a:chOff x="3412038" y="376181"/>
            <a:chExt cx="1624381" cy="658800"/>
          </a:xfrm>
        </p:grpSpPr>
        <p:sp>
          <p:nvSpPr>
            <p:cNvPr id="14" name="橢圓 13">
              <a:extLst>
                <a:ext uri="{FF2B5EF4-FFF2-40B4-BE49-F238E27FC236}">
                  <a16:creationId xmlns:a16="http://schemas.microsoft.com/office/drawing/2014/main" id="{98FCAD8E-4BD9-4AA4-8432-0BD79E4B7DEA}"/>
                </a:ext>
              </a:extLst>
            </p:cNvPr>
            <p:cNvSpPr/>
            <p:nvPr/>
          </p:nvSpPr>
          <p:spPr>
            <a:xfrm>
              <a:off x="4377619" y="376181"/>
              <a:ext cx="658800" cy="658800"/>
            </a:xfrm>
            <a:prstGeom prst="ellipse">
              <a:avLst/>
            </a:prstGeom>
            <a:solidFill>
              <a:schemeClr val="tx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09064870-6818-44E1-A5C2-43A492590F08}"/>
                </a:ext>
              </a:extLst>
            </p:cNvPr>
            <p:cNvSpPr/>
            <p:nvPr/>
          </p:nvSpPr>
          <p:spPr>
            <a:xfrm>
              <a:off x="3412038" y="376181"/>
              <a:ext cx="1296915" cy="65836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zh-TW" altLang="en-US" sz="3200" b="1" dirty="0">
                  <a:solidFill>
                    <a:srgbClr val="FFD854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問題</a:t>
              </a:r>
              <a:endParaRPr kumimoji="1" lang="zh-CN" altLang="en-US" sz="3200" b="1" dirty="0">
                <a:solidFill>
                  <a:srgbClr val="FFD85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3364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5837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7.png"/><Relationship Id="rId7" Type="http://schemas.openxmlformats.org/officeDocument/2006/relationships/image" Target="../media/image11.png"/><Relationship Id="rId2" Type="http://schemas.openxmlformats.org/officeDocument/2006/relationships/slide" Target="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" Target="slide15.xml"/><Relationship Id="rId7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15.png"/><Relationship Id="rId4" Type="http://schemas.openxmlformats.org/officeDocument/2006/relationships/image" Target="../media/image24.pn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slide" Target="slide5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" Target="slide10.xml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橢圓 20">
            <a:extLst>
              <a:ext uri="{FF2B5EF4-FFF2-40B4-BE49-F238E27FC236}">
                <a16:creationId xmlns:a16="http://schemas.microsoft.com/office/drawing/2014/main" id="{57B50F0D-BFA6-43ED-B4AC-0656F5732BF7}"/>
              </a:ext>
            </a:extLst>
          </p:cNvPr>
          <p:cNvSpPr/>
          <p:nvPr/>
        </p:nvSpPr>
        <p:spPr>
          <a:xfrm>
            <a:off x="7521678" y="4155836"/>
            <a:ext cx="504846" cy="399221"/>
          </a:xfrm>
          <a:prstGeom prst="ellipse">
            <a:avLst/>
          </a:prstGeom>
          <a:solidFill>
            <a:srgbClr val="FFD85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橢圓 25">
            <a:extLst>
              <a:ext uri="{FF2B5EF4-FFF2-40B4-BE49-F238E27FC236}">
                <a16:creationId xmlns:a16="http://schemas.microsoft.com/office/drawing/2014/main" id="{CC219BFF-BF35-4AC8-98C7-83483DAFDB8F}"/>
              </a:ext>
            </a:extLst>
          </p:cNvPr>
          <p:cNvSpPr/>
          <p:nvPr/>
        </p:nvSpPr>
        <p:spPr>
          <a:xfrm>
            <a:off x="7521678" y="3554664"/>
            <a:ext cx="504846" cy="399221"/>
          </a:xfrm>
          <a:prstGeom prst="ellipse">
            <a:avLst/>
          </a:prstGeom>
          <a:solidFill>
            <a:srgbClr val="FFD85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橢圓 27">
            <a:extLst>
              <a:ext uri="{FF2B5EF4-FFF2-40B4-BE49-F238E27FC236}">
                <a16:creationId xmlns:a16="http://schemas.microsoft.com/office/drawing/2014/main" id="{B0C354CC-F29C-41D8-B3AD-052822396E0F}"/>
              </a:ext>
            </a:extLst>
          </p:cNvPr>
          <p:cNvSpPr/>
          <p:nvPr/>
        </p:nvSpPr>
        <p:spPr>
          <a:xfrm>
            <a:off x="7521678" y="2973327"/>
            <a:ext cx="504846" cy="399221"/>
          </a:xfrm>
          <a:prstGeom prst="ellipse">
            <a:avLst/>
          </a:prstGeom>
          <a:solidFill>
            <a:srgbClr val="FFD85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本框 15">
            <a:extLst>
              <a:ext uri="{FF2B5EF4-FFF2-40B4-BE49-F238E27FC236}">
                <a16:creationId xmlns:a16="http://schemas.microsoft.com/office/drawing/2014/main" id="{41B0DADB-416B-4B24-AC5A-D036E89AD66D}"/>
              </a:ext>
            </a:extLst>
          </p:cNvPr>
          <p:cNvSpPr txBox="1"/>
          <p:nvPr/>
        </p:nvSpPr>
        <p:spPr>
          <a:xfrm>
            <a:off x="808998" y="528572"/>
            <a:ext cx="1869337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-122"/>
              </a:rPr>
              <a:t>目   次</a:t>
            </a:r>
            <a:endParaRPr lang="zh-CN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-122"/>
            </a:endParaRPr>
          </a:p>
        </p:txBody>
      </p:sp>
      <p:pic>
        <p:nvPicPr>
          <p:cNvPr id="22" name="圖片 21">
            <a:extLst>
              <a:ext uri="{FF2B5EF4-FFF2-40B4-BE49-F238E27FC236}">
                <a16:creationId xmlns:a16="http://schemas.microsoft.com/office/drawing/2014/main" id="{901F9937-ADEB-4D2B-B384-DA92D5B0A0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2014"/>
            <a:ext cx="9144000" cy="1236936"/>
          </a:xfrm>
          <a:prstGeom prst="rect">
            <a:avLst/>
          </a:prstGeom>
        </p:spPr>
      </p:pic>
      <p:sp>
        <p:nvSpPr>
          <p:cNvPr id="31" name="矩形 30">
            <a:extLst>
              <a:ext uri="{FF2B5EF4-FFF2-40B4-BE49-F238E27FC236}">
                <a16:creationId xmlns:a16="http://schemas.microsoft.com/office/drawing/2014/main" id="{7D69CFA6-3F87-47F5-A120-77F70FFF83F0}"/>
              </a:ext>
            </a:extLst>
          </p:cNvPr>
          <p:cNvSpPr/>
          <p:nvPr/>
        </p:nvSpPr>
        <p:spPr>
          <a:xfrm>
            <a:off x="1" y="0"/>
            <a:ext cx="9143998" cy="686686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ECBB0E17-CC5F-4226-9C41-71B8581DE635}"/>
              </a:ext>
            </a:extLst>
          </p:cNvPr>
          <p:cNvSpPr/>
          <p:nvPr/>
        </p:nvSpPr>
        <p:spPr>
          <a:xfrm>
            <a:off x="962025" y="1156257"/>
            <a:ext cx="1343025" cy="802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本框 15">
            <a:extLst>
              <a:ext uri="{FF2B5EF4-FFF2-40B4-BE49-F238E27FC236}">
                <a16:creationId xmlns:a16="http://schemas.microsoft.com/office/drawing/2014/main" id="{476B9591-423A-4C43-935A-6D431D8F2FE9}"/>
              </a:ext>
            </a:extLst>
          </p:cNvPr>
          <p:cNvSpPr txBox="1"/>
          <p:nvPr/>
        </p:nvSpPr>
        <p:spPr>
          <a:xfrm>
            <a:off x="2678337" y="646563"/>
            <a:ext cx="6360888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第一章 </a:t>
            </a:r>
            <a:r>
              <a:rPr lang="zh-TW" altLang="en-US" sz="2800" b="1" i="0" u="none" strike="noStrike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數列與等差級數 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endParaRPr lang="zh-CN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7DE189F-D545-4515-979F-85DAFE34E0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2026" y="1384504"/>
            <a:ext cx="2825442" cy="679042"/>
          </a:xfrm>
          <a:prstGeom prst="rect">
            <a:avLst/>
          </a:prstGeom>
        </p:spPr>
      </p:pic>
      <p:sp>
        <p:nvSpPr>
          <p:cNvPr id="19" name="文本框 15">
            <a:extLst>
              <a:ext uri="{FF2B5EF4-FFF2-40B4-BE49-F238E27FC236}">
                <a16:creationId xmlns:a16="http://schemas.microsoft.com/office/drawing/2014/main" id="{E6671685-70DA-4F84-879B-C253879246EB}"/>
              </a:ext>
            </a:extLst>
          </p:cNvPr>
          <p:cNvSpPr txBox="1"/>
          <p:nvPr/>
        </p:nvSpPr>
        <p:spPr>
          <a:xfrm>
            <a:off x="962025" y="2916819"/>
            <a:ext cx="5234731" cy="169277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spcBef>
                <a:spcPts val="1200"/>
              </a:spcBef>
            </a:pPr>
            <a:r>
              <a:rPr lang="zh-TW" altLang="en-US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「撲」朔迷離</a:t>
            </a:r>
            <a:endParaRPr lang="en-US" altLang="zh-TW" sz="2800" b="0" i="0" u="none" strike="noStrike" baseline="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天心石</a:t>
            </a:r>
            <a:endParaRPr lang="en-US" altLang="zh-TW" sz="2800" b="0" i="0" u="none" strike="noStrike" baseline="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秋行軍蟲</a:t>
            </a:r>
            <a:r>
              <a:rPr lang="en-US" altLang="zh-TW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—</a:t>
            </a:r>
            <a:r>
              <a:rPr lang="zh-TW" altLang="en-US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農民的心腹大患</a:t>
            </a:r>
            <a:endParaRPr lang="en-US" altLang="zh-TW" sz="28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0" name="文本框 15">
            <a:extLst>
              <a:ext uri="{FF2B5EF4-FFF2-40B4-BE49-F238E27FC236}">
                <a16:creationId xmlns:a16="http://schemas.microsoft.com/office/drawing/2014/main" id="{FA4E91FD-A562-4AD7-BCAB-C9C4E10DBAF1}"/>
              </a:ext>
            </a:extLst>
          </p:cNvPr>
          <p:cNvSpPr txBox="1"/>
          <p:nvPr/>
        </p:nvSpPr>
        <p:spPr>
          <a:xfrm>
            <a:off x="2812792" y="2916819"/>
            <a:ext cx="5234731" cy="169277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spcBef>
                <a:spcPts val="1200"/>
              </a:spcBef>
            </a:pPr>
            <a:r>
              <a:rPr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01</a:t>
            </a:r>
          </a:p>
          <a:p>
            <a:pPr algn="r">
              <a:spcBef>
                <a:spcPts val="1200"/>
              </a:spcBef>
            </a:pPr>
            <a:r>
              <a:rPr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06</a:t>
            </a:r>
          </a:p>
          <a:p>
            <a:pPr algn="r">
              <a:spcBef>
                <a:spcPts val="1200"/>
              </a:spcBef>
            </a:pPr>
            <a:r>
              <a:rPr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5" name="矩形 4">
            <a:hlinkClick r:id="rId4" action="ppaction://hlinksldjump"/>
            <a:extLst>
              <a:ext uri="{FF2B5EF4-FFF2-40B4-BE49-F238E27FC236}">
                <a16:creationId xmlns:a16="http://schemas.microsoft.com/office/drawing/2014/main" id="{8C99FEFA-5CCE-43AF-BD8B-8875283EC391}"/>
              </a:ext>
            </a:extLst>
          </p:cNvPr>
          <p:cNvSpPr/>
          <p:nvPr/>
        </p:nvSpPr>
        <p:spPr>
          <a:xfrm>
            <a:off x="171450" y="2944096"/>
            <a:ext cx="8801100" cy="464162"/>
          </a:xfrm>
          <a:prstGeom prst="rect">
            <a:avLst/>
          </a:prstGeom>
          <a:noFill/>
          <a:ln>
            <a:solidFill>
              <a:srgbClr val="79C3AC">
                <a:alpha val="1176"/>
              </a:srgbClr>
            </a:solidFill>
          </a:ln>
          <a:effectLst>
            <a:glow rad="25400">
              <a:schemeClr val="accent4">
                <a:lumMod val="60000"/>
                <a:lumOff val="40000"/>
                <a:alpha val="2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9DE1D461-92B0-42D9-B418-8F09F4B388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8" y="5629932"/>
            <a:ext cx="9133866" cy="1236935"/>
          </a:xfrm>
          <a:prstGeom prst="rect">
            <a:avLst/>
          </a:prstGeom>
        </p:spPr>
      </p:pic>
      <p:sp>
        <p:nvSpPr>
          <p:cNvPr id="29" name="矩形 28">
            <a:hlinkClick r:id="rId6" action="ppaction://hlinksldjump"/>
            <a:extLst>
              <a:ext uri="{FF2B5EF4-FFF2-40B4-BE49-F238E27FC236}">
                <a16:creationId xmlns:a16="http://schemas.microsoft.com/office/drawing/2014/main" id="{10D798DE-6970-4685-95D2-244AF4D01B41}"/>
              </a:ext>
            </a:extLst>
          </p:cNvPr>
          <p:cNvSpPr/>
          <p:nvPr/>
        </p:nvSpPr>
        <p:spPr>
          <a:xfrm>
            <a:off x="171450" y="3529885"/>
            <a:ext cx="8801100" cy="464162"/>
          </a:xfrm>
          <a:prstGeom prst="rect">
            <a:avLst/>
          </a:prstGeom>
          <a:noFill/>
          <a:ln>
            <a:solidFill>
              <a:srgbClr val="79C3AC">
                <a:alpha val="1176"/>
              </a:srgbClr>
            </a:solidFill>
          </a:ln>
          <a:effectLst>
            <a:glow rad="25400">
              <a:schemeClr val="accent4">
                <a:lumMod val="60000"/>
                <a:lumOff val="40000"/>
                <a:alpha val="2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>
            <a:hlinkClick r:id="rId7" action="ppaction://hlinksldjump"/>
            <a:extLst>
              <a:ext uri="{FF2B5EF4-FFF2-40B4-BE49-F238E27FC236}">
                <a16:creationId xmlns:a16="http://schemas.microsoft.com/office/drawing/2014/main" id="{3FAB871F-7BFA-4E4E-BF74-2A765F109EA3}"/>
              </a:ext>
            </a:extLst>
          </p:cNvPr>
          <p:cNvSpPr/>
          <p:nvPr/>
        </p:nvSpPr>
        <p:spPr>
          <a:xfrm>
            <a:off x="171450" y="4129878"/>
            <a:ext cx="8801100" cy="464162"/>
          </a:xfrm>
          <a:prstGeom prst="rect">
            <a:avLst/>
          </a:prstGeom>
          <a:noFill/>
          <a:ln>
            <a:solidFill>
              <a:srgbClr val="79C3AC">
                <a:alpha val="1176"/>
              </a:srgbClr>
            </a:solidFill>
          </a:ln>
          <a:effectLst>
            <a:glow rad="25400">
              <a:schemeClr val="accent4">
                <a:lumMod val="60000"/>
                <a:lumOff val="40000"/>
                <a:alpha val="2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2444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橢圓 5">
            <a:extLst>
              <a:ext uri="{FF2B5EF4-FFF2-40B4-BE49-F238E27FC236}">
                <a16:creationId xmlns:a16="http://schemas.microsoft.com/office/drawing/2014/main" id="{09CEE09B-CD5B-4323-A28A-7BA4CDEE2C0B}"/>
              </a:ext>
            </a:extLst>
          </p:cNvPr>
          <p:cNvSpPr/>
          <p:nvPr/>
        </p:nvSpPr>
        <p:spPr>
          <a:xfrm>
            <a:off x="1447438" y="438636"/>
            <a:ext cx="534242" cy="533891"/>
          </a:xfrm>
          <a:prstGeom prst="ellipse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TW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4">
            <a:extLst>
              <a:ext uri="{FF2B5EF4-FFF2-40B4-BE49-F238E27FC236}">
                <a16:creationId xmlns:a16="http://schemas.microsoft.com/office/drawing/2014/main" id="{7A73F3AD-3158-4A4B-B149-CB9E3484600B}"/>
              </a:ext>
            </a:extLst>
          </p:cNvPr>
          <p:cNvSpPr txBox="1"/>
          <p:nvPr/>
        </p:nvSpPr>
        <p:spPr>
          <a:xfrm>
            <a:off x="367288" y="1160820"/>
            <a:ext cx="8491486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TW" altLang="en-US" sz="2800" b="0" i="0" u="sng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清朝</a:t>
            </a:r>
            <a:r>
              <a:rPr lang="zh-TW" altLang="en-US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在</a:t>
            </a:r>
            <a:r>
              <a:rPr lang="zh-TW" altLang="en-US" sz="2800" b="0" i="0" u="sng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北京</a:t>
            </a:r>
            <a:r>
              <a:rPr lang="zh-TW" altLang="en-US" sz="1200" b="0" i="0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800" b="0" i="0" u="sng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天壇</a:t>
            </a:r>
            <a:r>
              <a:rPr lang="zh-TW" altLang="en-US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的圓丘地面，一</a:t>
            </a:r>
            <a:endParaRPr lang="en-US" altLang="zh-TW" sz="2800" b="0" i="0" u="none" strike="noStrike" baseline="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l"/>
            <a:r>
              <a:rPr lang="zh-TW" altLang="en-US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共是用了幾塊石板鋪設而成？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4" name="圖片 3">
            <a:hlinkClick r:id="rId2" action="ppaction://hlinksldjump"/>
            <a:extLst>
              <a:ext uri="{FF2B5EF4-FFF2-40B4-BE49-F238E27FC236}">
                <a16:creationId xmlns:a16="http://schemas.microsoft.com/office/drawing/2014/main" id="{608EC797-16E8-4A56-95B9-2636996FA7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064" y="6153911"/>
            <a:ext cx="996698" cy="704089"/>
          </a:xfrm>
          <a:prstGeom prst="rect">
            <a:avLst/>
          </a:prstGeom>
        </p:spPr>
      </p:pic>
      <p:pic>
        <p:nvPicPr>
          <p:cNvPr id="5" name="圖片 4" descr="poButton">
            <a:extLst>
              <a:ext uri="{FF2B5EF4-FFF2-40B4-BE49-F238E27FC236}">
                <a16:creationId xmlns:a16="http://schemas.microsoft.com/office/drawing/2014/main" id="{8A2BC073-8932-414A-A616-49A67D1233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49201" y="6224015"/>
            <a:ext cx="694653" cy="633985"/>
          </a:xfrm>
          <a:prstGeom prst="rect">
            <a:avLst/>
          </a:prstGeom>
        </p:spPr>
      </p:pic>
      <p:sp>
        <p:nvSpPr>
          <p:cNvPr id="46" name="文本框 4">
            <a:extLst>
              <a:ext uri="{FF2B5EF4-FFF2-40B4-BE49-F238E27FC236}">
                <a16:creationId xmlns:a16="http://schemas.microsoft.com/office/drawing/2014/main" id="{745014B8-739D-44E2-BA36-28CCC0531386}"/>
              </a:ext>
            </a:extLst>
          </p:cNvPr>
          <p:cNvSpPr txBox="1"/>
          <p:nvPr/>
        </p:nvSpPr>
        <p:spPr>
          <a:xfrm>
            <a:off x="2061422" y="429141"/>
            <a:ext cx="325352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TW" altLang="en-US" sz="3200" b="1" i="0" u="none" strike="noStrike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天心石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58" name="圖片 57">
            <a:extLst>
              <a:ext uri="{FF2B5EF4-FFF2-40B4-BE49-F238E27FC236}">
                <a16:creationId xmlns:a16="http://schemas.microsoft.com/office/drawing/2014/main" id="{68D1566F-700E-4169-A1A0-07EC704DBA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57185" y="6243827"/>
            <a:ext cx="947930" cy="612649"/>
          </a:xfrm>
          <a:prstGeom prst="rect">
            <a:avLst/>
          </a:prstGeom>
        </p:spPr>
      </p:pic>
      <p:sp>
        <p:nvSpPr>
          <p:cNvPr id="22" name="文本框 4">
            <a:extLst>
              <a:ext uri="{FF2B5EF4-FFF2-40B4-BE49-F238E27FC236}">
                <a16:creationId xmlns:a16="http://schemas.microsoft.com/office/drawing/2014/main" id="{2B516DE3-5D28-45D0-9AE5-6E9750921514}"/>
              </a:ext>
            </a:extLst>
          </p:cNvPr>
          <p:cNvSpPr txBox="1"/>
          <p:nvPr/>
        </p:nvSpPr>
        <p:spPr>
          <a:xfrm>
            <a:off x="620388" y="2188054"/>
            <a:ext cx="5111898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TW" altLang="en-US" sz="2800" dirty="0">
                <a:solidFill>
                  <a:srgbClr val="2F5597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天壇總共有 </a:t>
            </a:r>
            <a:r>
              <a:rPr lang="en-US" altLang="zh-TW" sz="2800" dirty="0">
                <a:solidFill>
                  <a:srgbClr val="2F5597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9 </a:t>
            </a:r>
            <a:r>
              <a:rPr lang="zh-TW" altLang="en-US" sz="2800" dirty="0">
                <a:solidFill>
                  <a:srgbClr val="2F5597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圈，除了最裡面的第一圈之外，其餘 </a:t>
            </a:r>
            <a:r>
              <a:rPr lang="en-US" altLang="zh-TW" sz="2800" dirty="0">
                <a:solidFill>
                  <a:srgbClr val="2F5597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8 </a:t>
            </a:r>
            <a:r>
              <a:rPr lang="zh-TW" altLang="en-US" sz="2800" dirty="0">
                <a:solidFill>
                  <a:srgbClr val="2F5597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圈地石板數成等差數列。</a:t>
            </a:r>
            <a:endParaRPr lang="zh-TW" altLang="en-US" sz="2800" b="0" i="0" u="none" strike="noStrike" baseline="0" dirty="0">
              <a:solidFill>
                <a:srgbClr val="2F5597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2" name="文本框 4">
            <a:extLst>
              <a:ext uri="{FF2B5EF4-FFF2-40B4-BE49-F238E27FC236}">
                <a16:creationId xmlns:a16="http://schemas.microsoft.com/office/drawing/2014/main" id="{76CACDC0-8FD7-4DB1-AF8C-FA30175F5475}"/>
              </a:ext>
            </a:extLst>
          </p:cNvPr>
          <p:cNvSpPr txBox="1"/>
          <p:nvPr/>
        </p:nvSpPr>
        <p:spPr>
          <a:xfrm>
            <a:off x="620388" y="3623786"/>
            <a:ext cx="534226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TW" altLang="en-US" sz="2800" dirty="0">
                <a:solidFill>
                  <a:srgbClr val="2F5597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首項為 </a:t>
            </a:r>
            <a:r>
              <a:rPr lang="en-US" altLang="zh-TW" sz="2800" dirty="0">
                <a:solidFill>
                  <a:srgbClr val="2F5597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9</a:t>
            </a:r>
            <a:r>
              <a:rPr lang="zh-TW" altLang="en-US" sz="2800" dirty="0">
                <a:solidFill>
                  <a:srgbClr val="2F5597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，公差為 </a:t>
            </a:r>
            <a:r>
              <a:rPr lang="en-US" altLang="zh-TW" sz="2800" dirty="0">
                <a:solidFill>
                  <a:srgbClr val="2F5597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9</a:t>
            </a:r>
            <a:r>
              <a:rPr lang="zh-TW" altLang="en-US" sz="2800" dirty="0">
                <a:solidFill>
                  <a:srgbClr val="2F5597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，項數為 </a:t>
            </a:r>
            <a:r>
              <a:rPr lang="en-US" altLang="zh-TW" sz="2800" dirty="0">
                <a:solidFill>
                  <a:srgbClr val="2F5597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8</a:t>
            </a:r>
            <a:r>
              <a:rPr lang="zh-TW" altLang="en-US" sz="2800" dirty="0">
                <a:solidFill>
                  <a:srgbClr val="2F5597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endParaRPr lang="zh-TW" altLang="en-US" sz="2800" b="0" i="0" u="none" strike="noStrike" baseline="0" dirty="0">
              <a:solidFill>
                <a:srgbClr val="2F5597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4">
                <a:extLst>
                  <a:ext uri="{FF2B5EF4-FFF2-40B4-BE49-F238E27FC236}">
                    <a16:creationId xmlns:a16="http://schemas.microsoft.com/office/drawing/2014/main" id="{E0B8355A-F102-417E-AAFB-8FA7B9DC8743}"/>
                  </a:ext>
                </a:extLst>
              </p:cNvPr>
              <p:cNvSpPr txBox="1"/>
              <p:nvPr/>
            </p:nvSpPr>
            <p:spPr>
              <a:xfrm>
                <a:off x="620388" y="4197743"/>
                <a:ext cx="6418587" cy="778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TW" altLang="en-US" sz="2800" dirty="0">
                    <a:solidFill>
                      <a:srgbClr val="2F5597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則 </a:t>
                </a:r>
                <a:r>
                  <a:rPr lang="en-US" altLang="zh-TW" sz="2800" dirty="0">
                    <a:solidFill>
                      <a:srgbClr val="2F5597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1</a:t>
                </a:r>
                <a:r>
                  <a:rPr lang="zh-TW" altLang="en-US" sz="2800" dirty="0">
                    <a:solidFill>
                      <a:srgbClr val="2F5597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＋</a:t>
                </a:r>
                <a:r>
                  <a:rPr lang="en-US" altLang="zh-TW" sz="2800" i="1" dirty="0">
                    <a:solidFill>
                      <a:srgbClr val="2F5597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S</a:t>
                </a:r>
                <a:r>
                  <a:rPr lang="en-US" altLang="zh-TW" sz="2800" baseline="-18000" dirty="0">
                    <a:solidFill>
                      <a:srgbClr val="2F5597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8</a:t>
                </a:r>
                <a:r>
                  <a:rPr lang="zh-TW" altLang="en-US" sz="2800" dirty="0">
                    <a:solidFill>
                      <a:srgbClr val="2F5597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＝</a:t>
                </a:r>
                <a:r>
                  <a:rPr lang="en-US" altLang="zh-TW" sz="2800" dirty="0">
                    <a:solidFill>
                      <a:srgbClr val="2F5597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1</a:t>
                </a:r>
                <a:r>
                  <a:rPr lang="zh-TW" altLang="en-US" sz="2800" dirty="0">
                    <a:solidFill>
                      <a:srgbClr val="2F5597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＋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800" i="1" smtClean="0">
                            <a:solidFill>
                              <a:srgbClr val="2F5597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2800" dirty="0">
                            <a:solidFill>
                              <a:srgbClr val="2F5597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zh-TW" altLang="en-US" sz="2800" i="1">
                            <a:solidFill>
                              <a:srgbClr val="2F5597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TW" sz="2800" dirty="0">
                            <a:solidFill>
                              <a:srgbClr val="2F5597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zh-TW" altLang="en-US" sz="2800" i="1" dirty="0" smtClean="0">
                            <a:solidFill>
                              <a:srgbClr val="2F5597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altLang="zh-TW" sz="2800" dirty="0">
                    <a:solidFill>
                      <a:srgbClr val="2F5597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×</a:t>
                </a:r>
                <a:r>
                  <a:rPr lang="zh-TW" altLang="en-US" sz="2800" dirty="0">
                    <a:solidFill>
                      <a:srgbClr val="2F5597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［</a:t>
                </a:r>
                <a:r>
                  <a:rPr lang="en-US" altLang="zh-TW" sz="2800" dirty="0">
                    <a:solidFill>
                      <a:srgbClr val="2F5597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2×9</a:t>
                </a:r>
                <a:r>
                  <a:rPr lang="zh-TW" altLang="en-US" sz="2800" dirty="0">
                    <a:solidFill>
                      <a:srgbClr val="2F5597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＋</a:t>
                </a:r>
                <a:r>
                  <a:rPr lang="en-US" altLang="zh-TW" sz="2800" dirty="0">
                    <a:solidFill>
                      <a:srgbClr val="2F5597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( 8</a:t>
                </a:r>
                <a:r>
                  <a:rPr lang="zh-TW" altLang="en-US" sz="2800" dirty="0">
                    <a:solidFill>
                      <a:srgbClr val="2F5597"/>
                    </a:solidFill>
                    <a:latin typeface="新細明體" panose="02020500000000000000" pitchFamily="18" charset="-12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－</a:t>
                </a:r>
                <a:r>
                  <a:rPr lang="en-US" altLang="zh-TW" sz="2800" dirty="0">
                    <a:solidFill>
                      <a:srgbClr val="2F5597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1 )×9</a:t>
                </a:r>
                <a:r>
                  <a:rPr lang="zh-TW" altLang="en-US" sz="2800" dirty="0">
                    <a:solidFill>
                      <a:srgbClr val="2F5597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］</a:t>
                </a:r>
                <a:endParaRPr lang="en-US" altLang="zh-TW" sz="2800" b="0" i="0" u="none" strike="noStrike" baseline="0" dirty="0">
                  <a:solidFill>
                    <a:srgbClr val="2F5597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本框 4">
                <a:extLst>
                  <a:ext uri="{FF2B5EF4-FFF2-40B4-BE49-F238E27FC236}">
                    <a16:creationId xmlns:a16="http://schemas.microsoft.com/office/drawing/2014/main" id="{E0B8355A-F102-417E-AAFB-8FA7B9DC87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388" y="4197743"/>
                <a:ext cx="6418587" cy="778483"/>
              </a:xfrm>
              <a:prstGeom prst="rect">
                <a:avLst/>
              </a:prstGeom>
              <a:blipFill>
                <a:blip r:embed="rId6"/>
                <a:stretch>
                  <a:fillRect l="-1994" b="-944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4">
            <a:extLst>
              <a:ext uri="{FF2B5EF4-FFF2-40B4-BE49-F238E27FC236}">
                <a16:creationId xmlns:a16="http://schemas.microsoft.com/office/drawing/2014/main" id="{B5E8689C-C6E8-46F0-8AF8-9E56196D481D}"/>
              </a:ext>
            </a:extLst>
          </p:cNvPr>
          <p:cNvSpPr txBox="1"/>
          <p:nvPr/>
        </p:nvSpPr>
        <p:spPr>
          <a:xfrm>
            <a:off x="1898117" y="5026963"/>
            <a:ext cx="1902265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TW" altLang="en-US" sz="2800" dirty="0">
                <a:solidFill>
                  <a:srgbClr val="2F5597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2800" dirty="0">
                <a:solidFill>
                  <a:srgbClr val="2F5597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zh-TW" altLang="en-US" sz="2800" dirty="0">
                <a:solidFill>
                  <a:srgbClr val="2F5597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＋</a:t>
            </a:r>
            <a:r>
              <a:rPr lang="en-US" altLang="zh-TW" sz="2800" dirty="0">
                <a:solidFill>
                  <a:srgbClr val="2F5597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324</a:t>
            </a:r>
            <a:endParaRPr lang="zh-TW" altLang="en-US" sz="2800" b="0" i="0" u="none" strike="noStrike" baseline="0" dirty="0">
              <a:solidFill>
                <a:srgbClr val="2F5597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43BE32A1-986E-41F6-BAFB-1ED3E2051A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" y="2255004"/>
            <a:ext cx="612000" cy="349884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AE9F0B91-CACC-49A1-9BB6-C99A0308EB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00725" y="1160820"/>
            <a:ext cx="2989610" cy="2975283"/>
          </a:xfrm>
          <a:prstGeom prst="rect">
            <a:avLst/>
          </a:prstGeom>
        </p:spPr>
      </p:pic>
      <p:sp>
        <p:nvSpPr>
          <p:cNvPr id="21" name="文本框 4">
            <a:extLst>
              <a:ext uri="{FF2B5EF4-FFF2-40B4-BE49-F238E27FC236}">
                <a16:creationId xmlns:a16="http://schemas.microsoft.com/office/drawing/2014/main" id="{EDE01732-6C12-43FD-B966-14806695FB28}"/>
              </a:ext>
            </a:extLst>
          </p:cNvPr>
          <p:cNvSpPr txBox="1"/>
          <p:nvPr/>
        </p:nvSpPr>
        <p:spPr>
          <a:xfrm>
            <a:off x="1898118" y="5600921"/>
            <a:ext cx="2283358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TW" altLang="en-US" sz="2800" dirty="0">
                <a:solidFill>
                  <a:srgbClr val="2F5597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2800" dirty="0">
                <a:solidFill>
                  <a:srgbClr val="2F5597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325 (</a:t>
            </a:r>
            <a:r>
              <a:rPr lang="zh-TW" altLang="en-US" sz="2800" dirty="0">
                <a:solidFill>
                  <a:srgbClr val="2F5597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塊 </a:t>
            </a:r>
            <a:r>
              <a:rPr lang="en-US" altLang="zh-TW" sz="2800" dirty="0">
                <a:solidFill>
                  <a:srgbClr val="2F5597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endParaRPr lang="zh-TW" altLang="en-US" sz="2800" b="0" i="0" u="none" strike="noStrike" baseline="0" dirty="0">
              <a:solidFill>
                <a:srgbClr val="2F5597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23" name="圖片 22">
            <a:extLst>
              <a:ext uri="{FF2B5EF4-FFF2-40B4-BE49-F238E27FC236}">
                <a16:creationId xmlns:a16="http://schemas.microsoft.com/office/drawing/2014/main" id="{1B11DA50-E4E6-4A98-A4E8-0A33DB50835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681" y="5785812"/>
            <a:ext cx="277369" cy="33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49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12" grpId="0"/>
      <p:bldP spid="12" grpId="1"/>
      <p:bldP spid="14" grpId="0"/>
      <p:bldP spid="14" grpId="1"/>
      <p:bldP spid="15" grpId="0"/>
      <p:bldP spid="15" grpId="1"/>
      <p:bldP spid="21" grpId="0"/>
      <p:bldP spid="2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>
            <a:extLst>
              <a:ext uri="{FF2B5EF4-FFF2-40B4-BE49-F238E27FC236}">
                <a16:creationId xmlns:a16="http://schemas.microsoft.com/office/drawing/2014/main" id="{9DE688C8-E3CA-45BA-98BC-64C034640BC6}"/>
              </a:ext>
            </a:extLst>
          </p:cNvPr>
          <p:cNvSpPr/>
          <p:nvPr/>
        </p:nvSpPr>
        <p:spPr>
          <a:xfrm>
            <a:off x="0" y="726264"/>
            <a:ext cx="4676776" cy="882700"/>
          </a:xfrm>
          <a:prstGeom prst="rect">
            <a:avLst/>
          </a:prstGeom>
          <a:solidFill>
            <a:srgbClr val="FFD8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文本框 15">
            <a:extLst>
              <a:ext uri="{FF2B5EF4-FFF2-40B4-BE49-F238E27FC236}">
                <a16:creationId xmlns:a16="http://schemas.microsoft.com/office/drawing/2014/main" id="{34CADCDB-E2E3-4F7D-82EF-A460CAB1A006}"/>
              </a:ext>
            </a:extLst>
          </p:cNvPr>
          <p:cNvSpPr txBox="1"/>
          <p:nvPr/>
        </p:nvSpPr>
        <p:spPr>
          <a:xfrm>
            <a:off x="2495309" y="2335228"/>
            <a:ext cx="5905741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TW" altLang="en-US" sz="6000" b="1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秋行軍蟲</a:t>
            </a:r>
            <a:r>
              <a:rPr lang="en-US" altLang="zh-TW" sz="6000" b="1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—</a:t>
            </a:r>
            <a:r>
              <a:rPr lang="zh-TW" altLang="en-US" sz="6000" b="1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農民的心腹大患</a:t>
            </a:r>
            <a:endParaRPr lang="zh-TW" altLang="en-US" sz="6000" b="1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F7DD9009-AC1C-4F22-AF10-E6EB4DA1DD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7573" y="1142057"/>
            <a:ext cx="1934337" cy="466909"/>
          </a:xfrm>
          <a:prstGeom prst="rect">
            <a:avLst/>
          </a:prstGeom>
          <a:effectLst>
            <a:outerShdw blurRad="50800" dist="38100" dir="18900000" algn="bl" rotWithShape="0">
              <a:schemeClr val="accent4">
                <a:lumMod val="20000"/>
                <a:lumOff val="80000"/>
              </a:schemeClr>
            </a:outerShdw>
          </a:effectLst>
        </p:spPr>
      </p:pic>
      <p:grpSp>
        <p:nvGrpSpPr>
          <p:cNvPr id="18" name="群組 17">
            <a:extLst>
              <a:ext uri="{FF2B5EF4-FFF2-40B4-BE49-F238E27FC236}">
                <a16:creationId xmlns:a16="http://schemas.microsoft.com/office/drawing/2014/main" id="{635AE82D-36D8-440D-98BC-C503CC582AB2}"/>
              </a:ext>
            </a:extLst>
          </p:cNvPr>
          <p:cNvGrpSpPr/>
          <p:nvPr/>
        </p:nvGrpSpPr>
        <p:grpSpPr>
          <a:xfrm>
            <a:off x="876381" y="3026581"/>
            <a:ext cx="500458" cy="2526494"/>
            <a:chOff x="609681" y="1807381"/>
            <a:chExt cx="500458" cy="2526494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B217A6F9-2C54-4903-BD6F-1F1D575FA286}"/>
                </a:ext>
              </a:extLst>
            </p:cNvPr>
            <p:cNvSpPr/>
            <p:nvPr/>
          </p:nvSpPr>
          <p:spPr>
            <a:xfrm>
              <a:off x="621793" y="1807381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7" name="文本框 14">
              <a:extLst>
                <a:ext uri="{FF2B5EF4-FFF2-40B4-BE49-F238E27FC236}">
                  <a16:creationId xmlns:a16="http://schemas.microsoft.com/office/drawing/2014/main" id="{8C4F78B6-58BF-4ECA-B98B-B3675C3701E5}"/>
                </a:ext>
              </a:extLst>
            </p:cNvPr>
            <p:cNvSpPr txBox="1"/>
            <p:nvPr/>
          </p:nvSpPr>
          <p:spPr>
            <a:xfrm>
              <a:off x="609681" y="2388075"/>
              <a:ext cx="500458" cy="19458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zh-TW" altLang="en-US" spc="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科學情境試題</a:t>
              </a:r>
              <a:endParaRPr lang="en-US" altLang="zh-CN" spc="4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-122"/>
              </a:endParaRPr>
            </a:p>
          </p:txBody>
        </p:sp>
      </p:grpSp>
      <p:pic>
        <p:nvPicPr>
          <p:cNvPr id="22" name="圖片 21">
            <a:extLst>
              <a:ext uri="{FF2B5EF4-FFF2-40B4-BE49-F238E27FC236}">
                <a16:creationId xmlns:a16="http://schemas.microsoft.com/office/drawing/2014/main" id="{901F9937-ADEB-4D2B-B384-DA92D5B0A0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2014"/>
            <a:ext cx="9144000" cy="1236936"/>
          </a:xfrm>
          <a:prstGeom prst="rect">
            <a:avLst/>
          </a:prstGeom>
        </p:spPr>
      </p:pic>
      <p:sp>
        <p:nvSpPr>
          <p:cNvPr id="31" name="矩形 30">
            <a:extLst>
              <a:ext uri="{FF2B5EF4-FFF2-40B4-BE49-F238E27FC236}">
                <a16:creationId xmlns:a16="http://schemas.microsoft.com/office/drawing/2014/main" id="{7D69CFA6-3F87-47F5-A120-77F70FFF83F0}"/>
              </a:ext>
            </a:extLst>
          </p:cNvPr>
          <p:cNvSpPr/>
          <p:nvPr/>
        </p:nvSpPr>
        <p:spPr>
          <a:xfrm>
            <a:off x="0" y="0"/>
            <a:ext cx="9143998" cy="686686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52F0291-A5B4-4F95-B855-8B183BF95ED9}"/>
              </a:ext>
            </a:extLst>
          </p:cNvPr>
          <p:cNvSpPr txBox="1"/>
          <p:nvPr/>
        </p:nvSpPr>
        <p:spPr>
          <a:xfrm>
            <a:off x="2495310" y="4164307"/>
            <a:ext cx="4448415" cy="34996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zh-TW" altLang="en-US" sz="1600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配合</a:t>
            </a:r>
            <a:r>
              <a:rPr lang="zh-TW" altLang="en-US" sz="1600" i="0" u="none" strike="noStrike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第四冊第</a:t>
            </a:r>
            <a:r>
              <a:rPr lang="en-US" altLang="zh-TW" sz="1600" i="0" u="none" strike="noStrike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600" i="0" u="none" strike="noStrike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章數列與等差級數</a:t>
            </a:r>
            <a:endParaRPr lang="en-US" altLang="zh-CN" sz="1600" dirty="0"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-122"/>
            </a:endParaRPr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94F4453C-FF0E-4CDF-8B76-36D3BB6076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8" y="5629932"/>
            <a:ext cx="9133866" cy="123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723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>
            <a:extLst>
              <a:ext uri="{FF2B5EF4-FFF2-40B4-BE49-F238E27FC236}">
                <a16:creationId xmlns:a16="http://schemas.microsoft.com/office/drawing/2014/main" id="{35C76BE1-B7D0-4D28-9761-5848CF98B924}"/>
              </a:ext>
            </a:extLst>
          </p:cNvPr>
          <p:cNvSpPr txBox="1"/>
          <p:nvPr/>
        </p:nvSpPr>
        <p:spPr>
          <a:xfrm>
            <a:off x="607274" y="820346"/>
            <a:ext cx="3913985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TW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-122"/>
              </a:rPr>
              <a:t>科學情境試題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-122"/>
            </a:endParaRPr>
          </a:p>
        </p:txBody>
      </p:sp>
      <p:sp>
        <p:nvSpPr>
          <p:cNvPr id="4" name="文本框 4">
            <a:extLst>
              <a:ext uri="{FF2B5EF4-FFF2-40B4-BE49-F238E27FC236}">
                <a16:creationId xmlns:a16="http://schemas.microsoft.com/office/drawing/2014/main" id="{A084734C-BD6A-4DED-B18B-E20FCFCC428C}"/>
              </a:ext>
            </a:extLst>
          </p:cNvPr>
          <p:cNvSpPr txBox="1"/>
          <p:nvPr/>
        </p:nvSpPr>
        <p:spPr>
          <a:xfrm>
            <a:off x="607273" y="333891"/>
            <a:ext cx="519345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TW" altLang="en-US" sz="3200" b="1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秋行軍蟲</a:t>
            </a:r>
            <a:r>
              <a:rPr lang="en-US" altLang="zh-TW" sz="3200" b="1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—</a:t>
            </a:r>
            <a:r>
              <a:rPr lang="zh-TW" altLang="en-US" sz="3200" b="1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農民的心腹大患</a:t>
            </a:r>
            <a:endParaRPr lang="zh-TW" altLang="en-US" sz="3200" b="1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CC0737D-B015-4C9A-A814-747D8E49B21D}"/>
              </a:ext>
            </a:extLst>
          </p:cNvPr>
          <p:cNvSpPr txBox="1"/>
          <p:nvPr/>
        </p:nvSpPr>
        <p:spPr>
          <a:xfrm>
            <a:off x="557788" y="1160820"/>
            <a:ext cx="8284460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TW" altLang="en-US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　　近幾年來，秋行軍蟲（</a:t>
            </a:r>
            <a:r>
              <a:rPr lang="en-US" altLang="zh-TW" sz="2800" b="0" i="1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Fall armyworm</a:t>
            </a:r>
            <a:r>
              <a:rPr lang="zh-TW" altLang="en-US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）在</a:t>
            </a:r>
            <a:r>
              <a:rPr lang="zh-TW" altLang="en-US" sz="2800" b="0" i="0" u="sng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亞洲</a:t>
            </a:r>
            <a:r>
              <a:rPr lang="zh-TW" altLang="en-US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蔓延肆虐，就連</a:t>
            </a:r>
            <a:r>
              <a:rPr lang="zh-TW" altLang="en-US" sz="2800" b="0" i="0" u="sng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臺灣</a:t>
            </a:r>
            <a:r>
              <a:rPr lang="zh-TW" altLang="en-US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也深受其害，而這個令農民聞之色變的害蟲，正嚴重危害許多國家的農業，有些國家更多達四成的農作物被秋行軍蟲摧毀殆盡，造成極大的農業損失。</a:t>
            </a:r>
            <a:endParaRPr lang="en-US" altLang="zh-TW" sz="2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4A33735A-EC8F-4A01-9B0E-CE7D861A7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49361" y="6225539"/>
            <a:ext cx="694332" cy="630936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252366C6-DC54-44D1-8A7A-ECF1EEFFF8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57185" y="6243827"/>
            <a:ext cx="947930" cy="612649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2093464F-C801-40BA-92AC-F22AEBA598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73" y="3366289"/>
            <a:ext cx="8012852" cy="1375801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F7FD56A6-2537-49AB-A15B-FD32F4CFC9B6}"/>
              </a:ext>
            </a:extLst>
          </p:cNvPr>
          <p:cNvSpPr txBox="1"/>
          <p:nvPr/>
        </p:nvSpPr>
        <p:spPr>
          <a:xfrm>
            <a:off x="557788" y="4781858"/>
            <a:ext cx="6233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b="0" i="0" u="none" strike="noStrike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卵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2ACBE966-9CD8-4FBB-A9D0-0A8341603EE7}"/>
              </a:ext>
            </a:extLst>
          </p:cNvPr>
          <p:cNvSpPr txBox="1"/>
          <p:nvPr/>
        </p:nvSpPr>
        <p:spPr>
          <a:xfrm>
            <a:off x="2691387" y="4781858"/>
            <a:ext cx="12424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b="0" i="0" u="none" strike="noStrike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幼蟲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356CECB3-E46B-4DDC-83AB-F866AEDDABA8}"/>
              </a:ext>
            </a:extLst>
          </p:cNvPr>
          <p:cNvSpPr txBox="1"/>
          <p:nvPr/>
        </p:nvSpPr>
        <p:spPr>
          <a:xfrm>
            <a:off x="4822892" y="4781858"/>
            <a:ext cx="12424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b="0" i="0" u="none" strike="noStrike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蛹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06D52623-2938-4282-81F3-E8F18328845D}"/>
              </a:ext>
            </a:extLst>
          </p:cNvPr>
          <p:cNvSpPr txBox="1"/>
          <p:nvPr/>
        </p:nvSpPr>
        <p:spPr>
          <a:xfrm>
            <a:off x="6835966" y="4781858"/>
            <a:ext cx="12424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b="0" i="0" u="none" strike="noStrike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成蟲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840F7BBB-B973-41C2-BECC-7D612D9524A8}"/>
              </a:ext>
            </a:extLst>
          </p:cNvPr>
          <p:cNvSpPr txBox="1"/>
          <p:nvPr/>
        </p:nvSpPr>
        <p:spPr>
          <a:xfrm>
            <a:off x="557788" y="5226724"/>
            <a:ext cx="713841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 </a:t>
            </a:r>
            <a:r>
              <a:rPr lang="zh-TW" altLang="en-US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圖片取自維基百科草地貪夜蛾 </a:t>
            </a:r>
            <a:endParaRPr lang="en-US" altLang="zh-TW" sz="2800" b="0" i="0" u="none" strike="noStrike" baseline="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en-US" altLang="zh-TW" sz="28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</a:t>
            </a:r>
            <a:r>
              <a:rPr lang="en-US" altLang="zh-TW" sz="2800" b="0" i="0" u="sng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https://zh.wikipedia.org/wiki/</a:t>
            </a:r>
            <a:r>
              <a:rPr lang="zh-TW" altLang="en-US" sz="2800" b="0" i="0" u="sng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草地貪夜蛾 </a:t>
            </a:r>
            <a:r>
              <a:rPr lang="en-US" altLang="zh-TW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endParaRPr lang="zh-TW" altLang="en-US" sz="28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B29A5EF9-1593-4074-B630-217895F377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26064" y="6153911"/>
            <a:ext cx="996698" cy="70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389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>
            <a:extLst>
              <a:ext uri="{FF2B5EF4-FFF2-40B4-BE49-F238E27FC236}">
                <a16:creationId xmlns:a16="http://schemas.microsoft.com/office/drawing/2014/main" id="{35C76BE1-B7D0-4D28-9761-5848CF98B924}"/>
              </a:ext>
            </a:extLst>
          </p:cNvPr>
          <p:cNvSpPr txBox="1"/>
          <p:nvPr/>
        </p:nvSpPr>
        <p:spPr>
          <a:xfrm>
            <a:off x="607274" y="820346"/>
            <a:ext cx="3913985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TW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-122"/>
              </a:rPr>
              <a:t>科學情境試題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-122"/>
            </a:endParaRPr>
          </a:p>
        </p:txBody>
      </p:sp>
      <p:sp>
        <p:nvSpPr>
          <p:cNvPr id="4" name="文本框 4">
            <a:extLst>
              <a:ext uri="{FF2B5EF4-FFF2-40B4-BE49-F238E27FC236}">
                <a16:creationId xmlns:a16="http://schemas.microsoft.com/office/drawing/2014/main" id="{A084734C-BD6A-4DED-B18B-E20FCFCC428C}"/>
              </a:ext>
            </a:extLst>
          </p:cNvPr>
          <p:cNvSpPr txBox="1"/>
          <p:nvPr/>
        </p:nvSpPr>
        <p:spPr>
          <a:xfrm>
            <a:off x="607273" y="333891"/>
            <a:ext cx="519345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TW" altLang="en-US" sz="3200" b="1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秋行軍蟲</a:t>
            </a:r>
            <a:r>
              <a:rPr lang="en-US" altLang="zh-TW" sz="3200" b="1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—</a:t>
            </a:r>
            <a:r>
              <a:rPr lang="zh-TW" altLang="en-US" sz="3200" b="1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農民的心腹大患</a:t>
            </a:r>
            <a:endParaRPr lang="zh-TW" altLang="en-US" sz="3200" b="1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CC0737D-B015-4C9A-A814-747D8E49B21D}"/>
              </a:ext>
            </a:extLst>
          </p:cNvPr>
          <p:cNvSpPr txBox="1"/>
          <p:nvPr/>
        </p:nvSpPr>
        <p:spPr>
          <a:xfrm>
            <a:off x="557788" y="1160820"/>
            <a:ext cx="8284460" cy="526297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TW" altLang="en-US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　　秋行軍蟲在一年可發生多個世代，完成卵、幼蟲、蛹、成蟲階段視為一世代，在夏季，秋行軍蟲的一個世代可在 </a:t>
            </a:r>
            <a:r>
              <a:rPr lang="en-US" altLang="zh-TW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30 </a:t>
            </a:r>
            <a:r>
              <a:rPr lang="zh-TW" altLang="en-US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天內完成，春季與秋季需 </a:t>
            </a:r>
            <a:r>
              <a:rPr lang="en-US" altLang="zh-TW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60 </a:t>
            </a:r>
            <a:r>
              <a:rPr lang="zh-TW" altLang="en-US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天，冬季則需 </a:t>
            </a:r>
            <a:r>
              <a:rPr lang="en-US" altLang="zh-TW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80 </a:t>
            </a:r>
            <a:r>
              <a:rPr lang="zh-TW" altLang="en-US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至 </a:t>
            </a:r>
            <a:r>
              <a:rPr lang="en-US" altLang="zh-TW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90 </a:t>
            </a:r>
            <a:r>
              <a:rPr lang="zh-TW" altLang="en-US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天。雌蟲多在羽化後 </a:t>
            </a:r>
            <a:r>
              <a:rPr lang="en-US" altLang="zh-TW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 </a:t>
            </a:r>
            <a:r>
              <a:rPr lang="zh-TW" altLang="en-US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到 </a:t>
            </a:r>
            <a:r>
              <a:rPr lang="en-US" altLang="zh-TW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 </a:t>
            </a:r>
            <a:r>
              <a:rPr lang="zh-TW" altLang="en-US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日產出大部分的卵，每卵塊平均約 </a:t>
            </a:r>
            <a:r>
              <a:rPr lang="en-US" altLang="zh-TW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100 </a:t>
            </a:r>
            <a:r>
              <a:rPr lang="zh-TW" altLang="en-US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至 </a:t>
            </a:r>
            <a:r>
              <a:rPr lang="en-US" altLang="zh-TW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200 </a:t>
            </a:r>
            <a:r>
              <a:rPr lang="zh-TW" altLang="en-US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粒的卵，一生平均可產約 </a:t>
            </a:r>
            <a:r>
              <a:rPr lang="en-US" altLang="zh-TW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1500 </a:t>
            </a:r>
            <a:r>
              <a:rPr lang="zh-TW" altLang="en-US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顆卵，其中約三分之二可孵化成功，雌、雄</a:t>
            </a:r>
            <a:r>
              <a:rPr lang="zh-TW" altLang="en-US" sz="2800" b="0" i="0" u="none" strike="noStrike" baseline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數量各占一半</a:t>
            </a:r>
            <a:r>
              <a:rPr lang="zh-TW" altLang="en-US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，即使雌蟲只有一半，但是這些雌蟲也繁衍產卵，一代接著一代，如果沒有天敵或任何消滅牠們的作法，想想看，一年後將會有多少隻秋行軍蟲橫行？是一個令人難以想像的可怕數字。</a:t>
            </a:r>
          </a:p>
          <a:p>
            <a:pPr algn="l"/>
            <a:r>
              <a:rPr lang="zh-TW" altLang="en-US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　　請根據上面所述，回答下面的問題。</a:t>
            </a:r>
            <a:endParaRPr lang="en-US" altLang="zh-TW" sz="2800" b="0" i="0" u="none" strike="noStrike" baseline="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4A33735A-EC8F-4A01-9B0E-CE7D861A7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49361" y="6225539"/>
            <a:ext cx="694332" cy="630936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252366C6-DC54-44D1-8A7A-ECF1EEFFF8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57185" y="6243827"/>
            <a:ext cx="947930" cy="612649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B29A5EF9-1593-4074-B630-217895F377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26064" y="6153911"/>
            <a:ext cx="996698" cy="70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053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4">
            <a:extLst>
              <a:ext uri="{FF2B5EF4-FFF2-40B4-BE49-F238E27FC236}">
                <a16:creationId xmlns:a16="http://schemas.microsoft.com/office/drawing/2014/main" id="{C303EE3D-1C13-4514-AB0A-92E805837D50}"/>
              </a:ext>
            </a:extLst>
          </p:cNvPr>
          <p:cNvSpPr txBox="1"/>
          <p:nvPr/>
        </p:nvSpPr>
        <p:spPr>
          <a:xfrm>
            <a:off x="2061421" y="429141"/>
            <a:ext cx="535369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TW" altLang="en-US" sz="3200" b="1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秋行軍蟲</a:t>
            </a:r>
            <a:r>
              <a:rPr lang="en-US" altLang="zh-TW" sz="3200" b="1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—</a:t>
            </a:r>
            <a:r>
              <a:rPr lang="zh-TW" altLang="en-US" sz="3200" b="1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農民的心腹大患</a:t>
            </a:r>
            <a:endParaRPr lang="zh-TW" altLang="en-US" sz="3200" b="1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文本框 4">
            <a:extLst>
              <a:ext uri="{FF2B5EF4-FFF2-40B4-BE49-F238E27FC236}">
                <a16:creationId xmlns:a16="http://schemas.microsoft.com/office/drawing/2014/main" id="{827A5785-A4FC-4F1E-9A61-4BD85A57C2B6}"/>
              </a:ext>
            </a:extLst>
          </p:cNvPr>
          <p:cNvSpPr txBox="1"/>
          <p:nvPr/>
        </p:nvSpPr>
        <p:spPr>
          <a:xfrm>
            <a:off x="367288" y="1160820"/>
            <a:ext cx="8491486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TW" altLang="en-US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如果有一隻雌的秋行軍蟲在三月成蟲，是第一代，在沒有遇到天敵或任何特殊因素下，經過幾個月後若已經繁衍到第四代成蟲，那麼第四代大約有多少隻雌蟲？第六代大約有多少隻成蟲？請分別用科學記號表示。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D517A5C1-C40A-4469-AFEE-7EDBA2B3E768}"/>
              </a:ext>
            </a:extLst>
          </p:cNvPr>
          <p:cNvSpPr/>
          <p:nvPr/>
        </p:nvSpPr>
        <p:spPr>
          <a:xfrm>
            <a:off x="1447438" y="438636"/>
            <a:ext cx="534242" cy="533891"/>
          </a:xfrm>
          <a:prstGeom prst="ellipse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TW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9887351-0297-4B89-AD08-8803102478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" y="3034938"/>
            <a:ext cx="612000" cy="349884"/>
          </a:xfrm>
          <a:prstGeom prst="rect">
            <a:avLst/>
          </a:prstGeom>
        </p:spPr>
      </p:pic>
      <p:sp>
        <p:nvSpPr>
          <p:cNvPr id="10" name="文本框 4">
            <a:extLst>
              <a:ext uri="{FF2B5EF4-FFF2-40B4-BE49-F238E27FC236}">
                <a16:creationId xmlns:a16="http://schemas.microsoft.com/office/drawing/2014/main" id="{8ED0ADAB-0D1B-42D1-B015-57323E82BEE3}"/>
              </a:ext>
            </a:extLst>
          </p:cNvPr>
          <p:cNvSpPr txBox="1"/>
          <p:nvPr/>
        </p:nvSpPr>
        <p:spPr>
          <a:xfrm>
            <a:off x="652673" y="2976702"/>
            <a:ext cx="5081378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TW" altLang="en-US" sz="2800" b="0" i="0" u="none" strike="noStrike" baseline="0" dirty="0">
                <a:solidFill>
                  <a:srgbClr val="2F5597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第一代雌蟲可產下 </a:t>
            </a:r>
            <a:r>
              <a:rPr lang="en-US" altLang="zh-TW" sz="2800" b="0" i="0" u="none" strike="noStrike" baseline="0" dirty="0">
                <a:solidFill>
                  <a:srgbClr val="2F5597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1500 </a:t>
            </a:r>
            <a:r>
              <a:rPr lang="zh-TW" altLang="en-US" sz="2800" b="0" i="0" u="none" strike="noStrike" baseline="0" dirty="0">
                <a:solidFill>
                  <a:srgbClr val="2F5597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顆，</a:t>
            </a:r>
            <a:endParaRPr lang="en-US" altLang="zh-TW" sz="2800" dirty="0">
              <a:solidFill>
                <a:srgbClr val="2F5597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7" name="圖片 6">
            <a:hlinkClick r:id="rId3" action="ppaction://hlinksldjump"/>
            <a:extLst>
              <a:ext uri="{FF2B5EF4-FFF2-40B4-BE49-F238E27FC236}">
                <a16:creationId xmlns:a16="http://schemas.microsoft.com/office/drawing/2014/main" id="{B3E911D4-6A1E-4DA0-A479-9D4CCE7859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185" y="6242303"/>
            <a:ext cx="947930" cy="615697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6FF22A6A-33DD-457B-B50F-14D1A966BA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26064" y="6153911"/>
            <a:ext cx="996698" cy="704089"/>
          </a:xfrm>
          <a:prstGeom prst="rect">
            <a:avLst/>
          </a:prstGeom>
        </p:spPr>
      </p:pic>
      <p:pic>
        <p:nvPicPr>
          <p:cNvPr id="9" name="圖片 8" descr="poButton">
            <a:extLst>
              <a:ext uri="{FF2B5EF4-FFF2-40B4-BE49-F238E27FC236}">
                <a16:creationId xmlns:a16="http://schemas.microsoft.com/office/drawing/2014/main" id="{504D2D33-02A6-48A7-B9B5-8B0584CC6E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49201" y="6224015"/>
            <a:ext cx="694653" cy="633985"/>
          </a:xfrm>
          <a:prstGeom prst="rect">
            <a:avLst/>
          </a:prstGeom>
        </p:spPr>
      </p:pic>
      <p:sp>
        <p:nvSpPr>
          <p:cNvPr id="12" name="文本框 4">
            <a:extLst>
              <a:ext uri="{FF2B5EF4-FFF2-40B4-BE49-F238E27FC236}">
                <a16:creationId xmlns:a16="http://schemas.microsoft.com/office/drawing/2014/main" id="{7354A03F-AB26-4744-9C48-667B3DF391B9}"/>
              </a:ext>
            </a:extLst>
          </p:cNvPr>
          <p:cNvSpPr txBox="1"/>
          <p:nvPr/>
        </p:nvSpPr>
        <p:spPr>
          <a:xfrm>
            <a:off x="652672" y="4280425"/>
            <a:ext cx="3052553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TW" altLang="en-US" sz="2800" b="0" i="0" u="none" strike="noStrike" baseline="0" dirty="0">
                <a:solidFill>
                  <a:srgbClr val="2F5597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第二代雌蟲數量：</a:t>
            </a:r>
            <a:endParaRPr lang="en-US" altLang="zh-TW" sz="2800" dirty="0">
              <a:solidFill>
                <a:srgbClr val="2F5597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4">
                <a:extLst>
                  <a:ext uri="{FF2B5EF4-FFF2-40B4-BE49-F238E27FC236}">
                    <a16:creationId xmlns:a16="http://schemas.microsoft.com/office/drawing/2014/main" id="{F2B8ECE7-AE8D-4D1D-964D-5F54C23E9100}"/>
                  </a:ext>
                </a:extLst>
              </p:cNvPr>
              <p:cNvSpPr txBox="1"/>
              <p:nvPr/>
            </p:nvSpPr>
            <p:spPr>
              <a:xfrm>
                <a:off x="3524411" y="4127746"/>
                <a:ext cx="4786105" cy="7827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TW" sz="2800" b="0" i="0" u="none" strike="noStrike" baseline="0" dirty="0">
                    <a:solidFill>
                      <a:srgbClr val="2F5597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1500×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800" i="1" smtClean="0">
                            <a:solidFill>
                              <a:srgbClr val="2F5597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2800" b="0" i="0" dirty="0" smtClean="0">
                            <a:solidFill>
                              <a:srgbClr val="2F5597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zh-TW" altLang="en-US" sz="2800" i="1">
                            <a:solidFill>
                              <a:srgbClr val="2F5597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TW" sz="2800" b="0" i="0" dirty="0" smtClean="0">
                            <a:solidFill>
                              <a:srgbClr val="2F5597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zh-TW" altLang="en-US" sz="2800" i="1" dirty="0" smtClean="0">
                            <a:solidFill>
                              <a:srgbClr val="2F5597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altLang="zh-TW" sz="2800" b="0" i="0" u="none" strike="noStrike" baseline="0" dirty="0">
                    <a:solidFill>
                      <a:srgbClr val="2F5597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800" i="1">
                            <a:solidFill>
                              <a:srgbClr val="2F5597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2800" b="0" i="0" dirty="0" smtClean="0">
                            <a:solidFill>
                              <a:srgbClr val="2F5597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zh-TW" altLang="en-US" sz="2800" i="1">
                            <a:solidFill>
                              <a:srgbClr val="2F5597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TW" sz="2800" dirty="0">
                            <a:solidFill>
                              <a:srgbClr val="2F5597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zh-TW" altLang="en-US" sz="2800" i="1" dirty="0">
                            <a:solidFill>
                              <a:srgbClr val="2F5597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altLang="zh-TW" sz="2800" b="0" i="0" u="none" strike="noStrike" baseline="0" dirty="0">
                    <a:solidFill>
                      <a:srgbClr val="2F5597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(</a:t>
                </a:r>
                <a:r>
                  <a:rPr lang="zh-TW" altLang="en-US" sz="2800" b="0" i="0" u="none" strike="noStrike" baseline="0" dirty="0">
                    <a:solidFill>
                      <a:srgbClr val="2F5597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＝</a:t>
                </a:r>
                <a:r>
                  <a:rPr lang="en-US" altLang="zh-TW" sz="2800" b="0" i="0" u="none" strike="noStrike" baseline="0" dirty="0">
                    <a:solidFill>
                      <a:srgbClr val="2F5597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500 </a:t>
                </a:r>
                <a:r>
                  <a:rPr lang="zh-TW" altLang="en-US" sz="2800" b="0" i="0" u="none" strike="noStrike" baseline="0" dirty="0">
                    <a:solidFill>
                      <a:srgbClr val="2F5597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隻雌蟲 </a:t>
                </a:r>
                <a:r>
                  <a:rPr lang="en-US" altLang="zh-TW" sz="2800" b="0" i="0" u="none" strike="noStrike" baseline="0" dirty="0">
                    <a:solidFill>
                      <a:srgbClr val="2F5597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)</a:t>
                </a:r>
                <a:endParaRPr lang="en-US" altLang="zh-TW" sz="2800" dirty="0">
                  <a:solidFill>
                    <a:srgbClr val="2F5597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文本框 4">
                <a:extLst>
                  <a:ext uri="{FF2B5EF4-FFF2-40B4-BE49-F238E27FC236}">
                    <a16:creationId xmlns:a16="http://schemas.microsoft.com/office/drawing/2014/main" id="{F2B8ECE7-AE8D-4D1D-964D-5F54C23E91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4411" y="4127746"/>
                <a:ext cx="4786105" cy="782715"/>
              </a:xfrm>
              <a:prstGeom prst="rect">
                <a:avLst/>
              </a:prstGeom>
              <a:blipFill>
                <a:blip r:embed="rId7"/>
                <a:stretch>
                  <a:fillRect l="-2548" b="-77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4">
            <a:extLst>
              <a:ext uri="{FF2B5EF4-FFF2-40B4-BE49-F238E27FC236}">
                <a16:creationId xmlns:a16="http://schemas.microsoft.com/office/drawing/2014/main" id="{1B6909D9-06FD-476A-9354-C21F6A7F40FB}"/>
              </a:ext>
            </a:extLst>
          </p:cNvPr>
          <p:cNvSpPr txBox="1"/>
          <p:nvPr/>
        </p:nvSpPr>
        <p:spPr>
          <a:xfrm>
            <a:off x="652672" y="5149660"/>
            <a:ext cx="3052553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TW" altLang="en-US" sz="2800" b="0" i="0" u="none" strike="noStrike" baseline="0" dirty="0">
                <a:solidFill>
                  <a:srgbClr val="2F5597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第三代雌蟲數量：</a:t>
            </a:r>
            <a:endParaRPr lang="en-US" altLang="zh-TW" sz="2800" dirty="0">
              <a:solidFill>
                <a:srgbClr val="2F5597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4">
                <a:extLst>
                  <a:ext uri="{FF2B5EF4-FFF2-40B4-BE49-F238E27FC236}">
                    <a16:creationId xmlns:a16="http://schemas.microsoft.com/office/drawing/2014/main" id="{F6EA5D2A-65C0-47FC-8567-AE42403C1CA4}"/>
                  </a:ext>
                </a:extLst>
              </p:cNvPr>
              <p:cNvSpPr txBox="1"/>
              <p:nvPr/>
            </p:nvSpPr>
            <p:spPr>
              <a:xfrm>
                <a:off x="3524411" y="4962763"/>
                <a:ext cx="5236131" cy="7827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TW" sz="2800" dirty="0">
                    <a:solidFill>
                      <a:srgbClr val="2F5597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( 1500×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800" i="1" smtClean="0">
                            <a:solidFill>
                              <a:srgbClr val="2F5597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2800" b="0" i="0" dirty="0" smtClean="0">
                            <a:solidFill>
                              <a:srgbClr val="2F5597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zh-TW" altLang="en-US" sz="2800" i="1">
                            <a:solidFill>
                              <a:srgbClr val="2F5597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TW" sz="2800" b="0" i="0" dirty="0" smtClean="0">
                            <a:solidFill>
                              <a:srgbClr val="2F5597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zh-TW" altLang="en-US" sz="2800" i="1" dirty="0" smtClean="0">
                            <a:solidFill>
                              <a:srgbClr val="2F5597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altLang="zh-TW" sz="2800" dirty="0">
                    <a:solidFill>
                      <a:srgbClr val="2F5597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800" i="1">
                            <a:solidFill>
                              <a:srgbClr val="2F5597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2800" dirty="0">
                            <a:solidFill>
                              <a:srgbClr val="2F5597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zh-TW" altLang="en-US" sz="2800" i="1">
                            <a:solidFill>
                              <a:srgbClr val="2F5597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TW" sz="2800" dirty="0">
                            <a:solidFill>
                              <a:srgbClr val="2F5597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zh-TW" altLang="en-US" sz="2800" i="1" dirty="0">
                            <a:solidFill>
                              <a:srgbClr val="2F5597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altLang="zh-TW" sz="2800" dirty="0">
                    <a:solidFill>
                      <a:srgbClr val="2F5597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)×( 1500×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800" i="1">
                            <a:solidFill>
                              <a:srgbClr val="2F5597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2800" dirty="0">
                            <a:solidFill>
                              <a:srgbClr val="2F5597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zh-TW" altLang="en-US" sz="2800" i="1">
                            <a:solidFill>
                              <a:srgbClr val="2F5597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TW" sz="2800" dirty="0">
                            <a:solidFill>
                              <a:srgbClr val="2F5597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zh-TW" altLang="en-US" sz="2800" i="1" dirty="0">
                            <a:solidFill>
                              <a:srgbClr val="2F5597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altLang="zh-TW" sz="2800" dirty="0">
                    <a:solidFill>
                      <a:srgbClr val="2F5597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800" i="1">
                            <a:solidFill>
                              <a:srgbClr val="2F5597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2800" dirty="0">
                            <a:solidFill>
                              <a:srgbClr val="2F5597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zh-TW" altLang="en-US" sz="2800" i="1">
                            <a:solidFill>
                              <a:srgbClr val="2F5597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TW" sz="2800" dirty="0">
                            <a:solidFill>
                              <a:srgbClr val="2F5597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zh-TW" altLang="en-US" sz="2800" i="1" dirty="0">
                            <a:solidFill>
                              <a:srgbClr val="2F5597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altLang="zh-TW" sz="2800" dirty="0">
                    <a:solidFill>
                      <a:srgbClr val="2F5597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)</a:t>
                </a:r>
              </a:p>
            </p:txBody>
          </p:sp>
        </mc:Choice>
        <mc:Fallback xmlns="">
          <p:sp>
            <p:nvSpPr>
              <p:cNvPr id="15" name="文本框 4">
                <a:extLst>
                  <a:ext uri="{FF2B5EF4-FFF2-40B4-BE49-F238E27FC236}">
                    <a16:creationId xmlns:a16="http://schemas.microsoft.com/office/drawing/2014/main" id="{F6EA5D2A-65C0-47FC-8567-AE42403C1C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4411" y="4962763"/>
                <a:ext cx="5236131" cy="782715"/>
              </a:xfrm>
              <a:prstGeom prst="rect">
                <a:avLst/>
              </a:prstGeom>
              <a:blipFill>
                <a:blip r:embed="rId8"/>
                <a:stretch>
                  <a:fillRect l="-2328" b="-859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4">
            <a:extLst>
              <a:ext uri="{FF2B5EF4-FFF2-40B4-BE49-F238E27FC236}">
                <a16:creationId xmlns:a16="http://schemas.microsoft.com/office/drawing/2014/main" id="{E275F6DC-25DC-4CB4-AF11-24AF45B6E9E6}"/>
              </a:ext>
            </a:extLst>
          </p:cNvPr>
          <p:cNvSpPr txBox="1"/>
          <p:nvPr/>
        </p:nvSpPr>
        <p:spPr>
          <a:xfrm>
            <a:off x="652672" y="3552224"/>
            <a:ext cx="6329153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TW" altLang="en-US" sz="2800" b="0" i="0" u="none" strike="noStrike" baseline="0" dirty="0">
                <a:solidFill>
                  <a:srgbClr val="2F5597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有三分之二可孵化成功成為第二代，</a:t>
            </a:r>
            <a:endParaRPr lang="en-US" altLang="zh-TW" sz="2800" dirty="0">
              <a:solidFill>
                <a:srgbClr val="2F5597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96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4">
            <a:extLst>
              <a:ext uri="{FF2B5EF4-FFF2-40B4-BE49-F238E27FC236}">
                <a16:creationId xmlns:a16="http://schemas.microsoft.com/office/drawing/2014/main" id="{C303EE3D-1C13-4514-AB0A-92E805837D50}"/>
              </a:ext>
            </a:extLst>
          </p:cNvPr>
          <p:cNvSpPr txBox="1"/>
          <p:nvPr/>
        </p:nvSpPr>
        <p:spPr>
          <a:xfrm>
            <a:off x="2061421" y="429141"/>
            <a:ext cx="535369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TW" altLang="en-US" sz="3200" b="1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秋行軍蟲</a:t>
            </a:r>
            <a:r>
              <a:rPr lang="en-US" altLang="zh-TW" sz="3200" b="1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—</a:t>
            </a:r>
            <a:r>
              <a:rPr lang="zh-TW" altLang="en-US" sz="3200" b="1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農民的心腹大患</a:t>
            </a:r>
            <a:endParaRPr lang="zh-TW" altLang="en-US" sz="3200" b="1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文本框 4">
            <a:extLst>
              <a:ext uri="{FF2B5EF4-FFF2-40B4-BE49-F238E27FC236}">
                <a16:creationId xmlns:a16="http://schemas.microsoft.com/office/drawing/2014/main" id="{827A5785-A4FC-4F1E-9A61-4BD85A57C2B6}"/>
              </a:ext>
            </a:extLst>
          </p:cNvPr>
          <p:cNvSpPr txBox="1"/>
          <p:nvPr/>
        </p:nvSpPr>
        <p:spPr>
          <a:xfrm>
            <a:off x="367288" y="1160820"/>
            <a:ext cx="8491486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TW" altLang="en-US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如果有一隻雌的秋行軍蟲在三月成蟲，是第一代，在沒有遇到天敵或任何特殊因素下，經過幾個月後若已經繁衍到第四代成蟲，那麼第四代大約有多少隻雌蟲？第六代大約有多少隻成蟲？請分別用科學記號表示。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D517A5C1-C40A-4469-AFEE-7EDBA2B3E768}"/>
              </a:ext>
            </a:extLst>
          </p:cNvPr>
          <p:cNvSpPr/>
          <p:nvPr/>
        </p:nvSpPr>
        <p:spPr>
          <a:xfrm>
            <a:off x="1447438" y="438636"/>
            <a:ext cx="534242" cy="533891"/>
          </a:xfrm>
          <a:prstGeom prst="ellipse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TW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9887351-0297-4B89-AD08-8803102478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" y="3034938"/>
            <a:ext cx="612000" cy="349884"/>
          </a:xfrm>
          <a:prstGeom prst="rect">
            <a:avLst/>
          </a:prstGeom>
        </p:spPr>
      </p:pic>
      <p:sp>
        <p:nvSpPr>
          <p:cNvPr id="10" name="文本框 4">
            <a:extLst>
              <a:ext uri="{FF2B5EF4-FFF2-40B4-BE49-F238E27FC236}">
                <a16:creationId xmlns:a16="http://schemas.microsoft.com/office/drawing/2014/main" id="{8ED0ADAB-0D1B-42D1-B015-57323E82BEE3}"/>
              </a:ext>
            </a:extLst>
          </p:cNvPr>
          <p:cNvSpPr txBox="1"/>
          <p:nvPr/>
        </p:nvSpPr>
        <p:spPr>
          <a:xfrm>
            <a:off x="652672" y="2959240"/>
            <a:ext cx="3338303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TW" altLang="en-US" sz="2800" b="0" i="0" u="none" strike="noStrike" baseline="0" dirty="0">
                <a:solidFill>
                  <a:srgbClr val="2F5597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第四代雌蟲數量：</a:t>
            </a:r>
            <a:endParaRPr lang="en-US" altLang="zh-TW" sz="2800" dirty="0">
              <a:solidFill>
                <a:srgbClr val="2F5597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9" name="圖片 8" descr="poButton">
            <a:extLst>
              <a:ext uri="{FF2B5EF4-FFF2-40B4-BE49-F238E27FC236}">
                <a16:creationId xmlns:a16="http://schemas.microsoft.com/office/drawing/2014/main" id="{504D2D33-02A6-48A7-B9B5-8B0584CC6E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49201" y="6224015"/>
            <a:ext cx="694653" cy="633985"/>
          </a:xfrm>
          <a:prstGeom prst="rect">
            <a:avLst/>
          </a:prstGeom>
        </p:spPr>
      </p:pic>
      <p:sp>
        <p:nvSpPr>
          <p:cNvPr id="12" name="文本框 4">
            <a:extLst>
              <a:ext uri="{FF2B5EF4-FFF2-40B4-BE49-F238E27FC236}">
                <a16:creationId xmlns:a16="http://schemas.microsoft.com/office/drawing/2014/main" id="{7354A03F-AB26-4744-9C48-667B3DF391B9}"/>
              </a:ext>
            </a:extLst>
          </p:cNvPr>
          <p:cNvSpPr txBox="1"/>
          <p:nvPr/>
        </p:nvSpPr>
        <p:spPr>
          <a:xfrm>
            <a:off x="652672" y="4150505"/>
            <a:ext cx="4805153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TW" altLang="en-US" sz="2800" b="0" i="0" u="none" strike="noStrike" baseline="0" dirty="0">
                <a:solidFill>
                  <a:srgbClr val="2F5597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2800" b="0" i="0" u="none" strike="noStrike" baseline="0" dirty="0">
                <a:solidFill>
                  <a:srgbClr val="2F5597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500×500×500</a:t>
            </a:r>
            <a:r>
              <a:rPr lang="zh-TW" altLang="en-US" sz="2800" b="0" i="0" u="none" strike="noStrike" baseline="0" dirty="0">
                <a:solidFill>
                  <a:srgbClr val="2F5597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2800" b="0" i="0" u="none" strike="noStrike" baseline="0" dirty="0">
                <a:solidFill>
                  <a:srgbClr val="2F5597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125000000</a:t>
            </a:r>
            <a:endParaRPr lang="en-US" altLang="zh-TW" sz="2800" baseline="30000" dirty="0">
              <a:solidFill>
                <a:srgbClr val="2F5597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4" name="文本框 4">
            <a:extLst>
              <a:ext uri="{FF2B5EF4-FFF2-40B4-BE49-F238E27FC236}">
                <a16:creationId xmlns:a16="http://schemas.microsoft.com/office/drawing/2014/main" id="{1B6909D9-06FD-476A-9354-C21F6A7F40FB}"/>
              </a:ext>
            </a:extLst>
          </p:cNvPr>
          <p:cNvSpPr txBox="1"/>
          <p:nvPr/>
        </p:nvSpPr>
        <p:spPr>
          <a:xfrm>
            <a:off x="652672" y="4785992"/>
            <a:ext cx="3033503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TW" altLang="en-US" sz="2800" b="0" i="0" u="none" strike="noStrike" baseline="0" dirty="0">
                <a:solidFill>
                  <a:srgbClr val="2F5597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第六代成蟲數量：</a:t>
            </a:r>
            <a:endParaRPr lang="en-US" altLang="zh-TW" sz="2800" dirty="0">
              <a:solidFill>
                <a:srgbClr val="2F5597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6" name="文本框 4">
            <a:extLst>
              <a:ext uri="{FF2B5EF4-FFF2-40B4-BE49-F238E27FC236}">
                <a16:creationId xmlns:a16="http://schemas.microsoft.com/office/drawing/2014/main" id="{78BD66B5-AE3E-4CD3-B9AE-D532C2AA7602}"/>
              </a:ext>
            </a:extLst>
          </p:cNvPr>
          <p:cNvSpPr txBox="1"/>
          <p:nvPr/>
        </p:nvSpPr>
        <p:spPr>
          <a:xfrm>
            <a:off x="3398220" y="5341770"/>
            <a:ext cx="554221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TW" altLang="en-US" sz="2800" dirty="0">
                <a:solidFill>
                  <a:srgbClr val="2F5597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2800" dirty="0">
                <a:solidFill>
                  <a:srgbClr val="2F5597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500</a:t>
            </a:r>
            <a:r>
              <a:rPr lang="en-US" altLang="zh-TW" sz="2800" baseline="30000" dirty="0">
                <a:solidFill>
                  <a:srgbClr val="2F5597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en-US" altLang="zh-TW" sz="2800" dirty="0">
                <a:solidFill>
                  <a:srgbClr val="2F5597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×1000</a:t>
            </a:r>
            <a:r>
              <a:rPr lang="zh-TW" altLang="en-US" sz="2800" dirty="0">
                <a:solidFill>
                  <a:srgbClr val="2F5597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2800" dirty="0">
                <a:solidFill>
                  <a:srgbClr val="2F5597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62500000000×1000</a:t>
            </a:r>
            <a:endParaRPr lang="en-US" altLang="zh-TW" sz="2800" baseline="30000" dirty="0">
              <a:solidFill>
                <a:srgbClr val="2F5597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4">
                <a:extLst>
                  <a:ext uri="{FF2B5EF4-FFF2-40B4-BE49-F238E27FC236}">
                    <a16:creationId xmlns:a16="http://schemas.microsoft.com/office/drawing/2014/main" id="{DEB741A6-A51F-4634-B269-1B1517FF8189}"/>
                  </a:ext>
                </a:extLst>
              </p:cNvPr>
              <p:cNvSpPr txBox="1"/>
              <p:nvPr/>
            </p:nvSpPr>
            <p:spPr>
              <a:xfrm>
                <a:off x="652673" y="3425125"/>
                <a:ext cx="7672178" cy="7827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TW" sz="2800" dirty="0">
                    <a:solidFill>
                      <a:srgbClr val="2F5597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(</a:t>
                </a:r>
                <a:r>
                  <a:rPr lang="zh-TW" altLang="en-US" sz="2800" dirty="0">
                    <a:solidFill>
                      <a:srgbClr val="2F5597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800" dirty="0">
                    <a:solidFill>
                      <a:srgbClr val="2F5597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1500×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800" i="1" smtClean="0">
                            <a:solidFill>
                              <a:srgbClr val="2F5597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2800" b="0" i="0" dirty="0" smtClean="0">
                            <a:solidFill>
                              <a:srgbClr val="2F5597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zh-TW" altLang="en-US" sz="2800" i="1">
                            <a:solidFill>
                              <a:srgbClr val="2F5597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TW" sz="2800" b="0" i="0" dirty="0" smtClean="0">
                            <a:solidFill>
                              <a:srgbClr val="2F5597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zh-TW" altLang="en-US" sz="2800" i="1" dirty="0" smtClean="0">
                            <a:solidFill>
                              <a:srgbClr val="2F5597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altLang="zh-TW" sz="2800" dirty="0">
                    <a:solidFill>
                      <a:srgbClr val="2F5597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800" i="1">
                            <a:solidFill>
                              <a:srgbClr val="2F5597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2800" dirty="0">
                            <a:solidFill>
                              <a:srgbClr val="2F5597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zh-TW" altLang="en-US" sz="2800" i="1">
                            <a:solidFill>
                              <a:srgbClr val="2F5597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TW" sz="2800" dirty="0">
                            <a:solidFill>
                              <a:srgbClr val="2F5597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zh-TW" altLang="en-US" sz="2800" i="1" dirty="0">
                            <a:solidFill>
                              <a:srgbClr val="2F5597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zh-TW" altLang="en-US" sz="2800" dirty="0">
                    <a:solidFill>
                      <a:srgbClr val="2F5597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800" dirty="0">
                    <a:solidFill>
                      <a:srgbClr val="2F5597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)×(</a:t>
                </a:r>
                <a:r>
                  <a:rPr lang="zh-TW" altLang="en-US" sz="2800" dirty="0">
                    <a:solidFill>
                      <a:srgbClr val="2F5597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800" dirty="0">
                    <a:solidFill>
                      <a:srgbClr val="2F5597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1500×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800" i="1">
                            <a:solidFill>
                              <a:srgbClr val="2F5597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2800" dirty="0">
                            <a:solidFill>
                              <a:srgbClr val="2F5597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zh-TW" altLang="en-US" sz="2800" i="1">
                            <a:solidFill>
                              <a:srgbClr val="2F5597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TW" sz="2800" dirty="0">
                            <a:solidFill>
                              <a:srgbClr val="2F5597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zh-TW" altLang="en-US" sz="2800" i="1" dirty="0">
                            <a:solidFill>
                              <a:srgbClr val="2F5597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altLang="zh-TW" sz="2800" dirty="0">
                    <a:solidFill>
                      <a:srgbClr val="2F5597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800" i="1">
                            <a:solidFill>
                              <a:srgbClr val="2F5597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2800" dirty="0">
                            <a:solidFill>
                              <a:srgbClr val="2F5597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zh-TW" altLang="en-US" sz="2800" i="1">
                            <a:solidFill>
                              <a:srgbClr val="2F5597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TW" sz="2800" dirty="0">
                            <a:solidFill>
                              <a:srgbClr val="2F5597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zh-TW" altLang="en-US" sz="2800" i="1" dirty="0">
                            <a:solidFill>
                              <a:srgbClr val="2F5597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zh-TW" altLang="en-US" sz="2800" dirty="0">
                    <a:solidFill>
                      <a:srgbClr val="2F5597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800" dirty="0">
                    <a:solidFill>
                      <a:srgbClr val="2F5597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) ×(</a:t>
                </a:r>
                <a:r>
                  <a:rPr lang="zh-TW" altLang="en-US" sz="2800" dirty="0">
                    <a:solidFill>
                      <a:srgbClr val="2F5597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800" dirty="0">
                    <a:solidFill>
                      <a:srgbClr val="2F5597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1500×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800" i="1">
                            <a:solidFill>
                              <a:srgbClr val="2F5597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2800" dirty="0">
                            <a:solidFill>
                              <a:srgbClr val="2F5597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zh-TW" altLang="en-US" sz="2800" i="1">
                            <a:solidFill>
                              <a:srgbClr val="2F5597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TW" sz="2800" dirty="0">
                            <a:solidFill>
                              <a:srgbClr val="2F5597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zh-TW" altLang="en-US" sz="2800" i="1" dirty="0">
                            <a:solidFill>
                              <a:srgbClr val="2F5597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altLang="zh-TW" sz="2800" dirty="0">
                    <a:solidFill>
                      <a:srgbClr val="2F5597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800" i="1">
                            <a:solidFill>
                              <a:srgbClr val="2F5597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2800" dirty="0">
                            <a:solidFill>
                              <a:srgbClr val="2F5597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zh-TW" altLang="en-US" sz="2800" i="1">
                            <a:solidFill>
                              <a:srgbClr val="2F5597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TW" sz="2800" dirty="0">
                            <a:solidFill>
                              <a:srgbClr val="2F5597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zh-TW" altLang="en-US" sz="2800" i="1" dirty="0">
                            <a:solidFill>
                              <a:srgbClr val="2F5597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zh-TW" altLang="en-US" sz="2800" dirty="0">
                    <a:solidFill>
                      <a:srgbClr val="2F5597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800" dirty="0">
                    <a:solidFill>
                      <a:srgbClr val="2F5597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7" name="文本框 4">
                <a:extLst>
                  <a:ext uri="{FF2B5EF4-FFF2-40B4-BE49-F238E27FC236}">
                    <a16:creationId xmlns:a16="http://schemas.microsoft.com/office/drawing/2014/main" id="{DEB741A6-A51F-4634-B269-1B1517FF81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673" y="3425125"/>
                <a:ext cx="7672178" cy="782715"/>
              </a:xfrm>
              <a:prstGeom prst="rect">
                <a:avLst/>
              </a:prstGeom>
              <a:blipFill>
                <a:blip r:embed="rId4"/>
                <a:stretch>
                  <a:fillRect l="-1589" b="-859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本框 4">
            <a:extLst>
              <a:ext uri="{FF2B5EF4-FFF2-40B4-BE49-F238E27FC236}">
                <a16:creationId xmlns:a16="http://schemas.microsoft.com/office/drawing/2014/main" id="{A440F370-24FE-4205-9C97-517E4E19718B}"/>
              </a:ext>
            </a:extLst>
          </p:cNvPr>
          <p:cNvSpPr txBox="1"/>
          <p:nvPr/>
        </p:nvSpPr>
        <p:spPr>
          <a:xfrm>
            <a:off x="5073659" y="4150505"/>
            <a:ext cx="212724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TW" altLang="en-US" sz="2800" b="0" i="0" u="none" strike="noStrike" baseline="0" dirty="0">
                <a:solidFill>
                  <a:srgbClr val="2F5597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2800" b="0" i="0" u="none" strike="noStrike" baseline="0" dirty="0">
                <a:solidFill>
                  <a:srgbClr val="2F5597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1.25×10</a:t>
            </a:r>
            <a:r>
              <a:rPr lang="en-US" altLang="zh-TW" sz="2800" b="0" i="0" u="none" strike="noStrike" baseline="30000" dirty="0">
                <a:solidFill>
                  <a:srgbClr val="2F5597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8</a:t>
            </a:r>
            <a:endParaRPr lang="en-US" altLang="zh-TW" sz="2800" baseline="30000" dirty="0">
              <a:solidFill>
                <a:srgbClr val="2F5597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0" name="文本框 4">
            <a:extLst>
              <a:ext uri="{FF2B5EF4-FFF2-40B4-BE49-F238E27FC236}">
                <a16:creationId xmlns:a16="http://schemas.microsoft.com/office/drawing/2014/main" id="{B18D17DB-3D12-4A4F-8B0B-5C7D20DF0A4A}"/>
              </a:ext>
            </a:extLst>
          </p:cNvPr>
          <p:cNvSpPr txBox="1"/>
          <p:nvPr/>
        </p:nvSpPr>
        <p:spPr>
          <a:xfrm>
            <a:off x="3398220" y="5807654"/>
            <a:ext cx="231678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TW" altLang="en-US" sz="2800" dirty="0">
                <a:solidFill>
                  <a:srgbClr val="2F5597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2800" dirty="0">
                <a:solidFill>
                  <a:srgbClr val="2F5597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6.25×10</a:t>
            </a:r>
            <a:r>
              <a:rPr lang="en-US" altLang="zh-TW" sz="2800" baseline="30000" dirty="0">
                <a:solidFill>
                  <a:srgbClr val="2F5597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13</a:t>
            </a:r>
          </a:p>
        </p:txBody>
      </p:sp>
      <p:pic>
        <p:nvPicPr>
          <p:cNvPr id="22" name="圖片 21">
            <a:extLst>
              <a:ext uri="{FF2B5EF4-FFF2-40B4-BE49-F238E27FC236}">
                <a16:creationId xmlns:a16="http://schemas.microsoft.com/office/drawing/2014/main" id="{B189F808-2150-42E0-87DE-F6ACDFD74C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825" y="5992545"/>
            <a:ext cx="277369" cy="3383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4">
                <a:extLst>
                  <a:ext uri="{FF2B5EF4-FFF2-40B4-BE49-F238E27FC236}">
                    <a16:creationId xmlns:a16="http://schemas.microsoft.com/office/drawing/2014/main" id="{2634E4BD-95AB-4BA8-B6B8-57ACB1673234}"/>
                  </a:ext>
                </a:extLst>
              </p:cNvPr>
              <p:cNvSpPr txBox="1"/>
              <p:nvPr/>
            </p:nvSpPr>
            <p:spPr>
              <a:xfrm>
                <a:off x="3556906" y="4616390"/>
                <a:ext cx="5301868" cy="7827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TW" sz="2800" b="0" i="0" u="none" strike="noStrike" baseline="0" dirty="0">
                    <a:solidFill>
                      <a:srgbClr val="2F5597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(</a:t>
                </a:r>
                <a:r>
                  <a:rPr lang="zh-TW" altLang="en-US" sz="2800" b="0" i="0" u="none" strike="noStrike" baseline="0" dirty="0">
                    <a:solidFill>
                      <a:srgbClr val="2F5597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800" b="0" i="0" u="none" strike="noStrike" baseline="0" dirty="0">
                    <a:solidFill>
                      <a:srgbClr val="2F5597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1500×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800" i="1" smtClean="0">
                            <a:solidFill>
                              <a:srgbClr val="2F5597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2800" b="0" i="0" dirty="0" smtClean="0">
                            <a:solidFill>
                              <a:srgbClr val="2F5597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zh-TW" altLang="en-US" sz="2800" i="1">
                            <a:solidFill>
                              <a:srgbClr val="2F5597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TW" sz="2800" b="0" i="0" dirty="0" smtClean="0">
                            <a:solidFill>
                              <a:srgbClr val="2F5597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zh-TW" altLang="en-US" sz="2800" i="1" dirty="0" smtClean="0">
                            <a:solidFill>
                              <a:srgbClr val="2F5597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altLang="zh-TW" sz="2800" b="0" i="0" u="none" strike="noStrike" baseline="0" dirty="0">
                    <a:solidFill>
                      <a:srgbClr val="2F5597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800" i="1">
                            <a:solidFill>
                              <a:srgbClr val="2F5597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2800" dirty="0">
                            <a:solidFill>
                              <a:srgbClr val="2F5597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zh-TW" altLang="en-US" sz="2800" i="1">
                            <a:solidFill>
                              <a:srgbClr val="2F5597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TW" sz="2800" dirty="0">
                            <a:solidFill>
                              <a:srgbClr val="2F5597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zh-TW" altLang="en-US" sz="2800" i="1" dirty="0">
                            <a:solidFill>
                              <a:srgbClr val="2F5597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zh-TW" altLang="en-US" sz="2800" b="0" i="0" u="none" strike="noStrike" baseline="0" dirty="0">
                    <a:solidFill>
                      <a:srgbClr val="2F5597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800" b="0" i="0" u="none" strike="noStrike" baseline="0" dirty="0">
                    <a:solidFill>
                      <a:srgbClr val="2F5597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)</a:t>
                </a:r>
                <a:r>
                  <a:rPr lang="en-US" altLang="zh-TW" sz="2800" b="0" i="0" u="none" strike="noStrike" baseline="30000" dirty="0">
                    <a:solidFill>
                      <a:srgbClr val="2F5597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4</a:t>
                </a:r>
                <a:r>
                  <a:rPr lang="en-US" altLang="zh-TW" sz="2800" b="0" i="0" u="none" strike="noStrike" baseline="0" dirty="0">
                    <a:solidFill>
                      <a:srgbClr val="2F5597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×(</a:t>
                </a:r>
                <a:r>
                  <a:rPr lang="zh-TW" altLang="en-US" sz="2800" b="0" i="0" u="none" strike="noStrike" baseline="0" dirty="0">
                    <a:solidFill>
                      <a:srgbClr val="2F5597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800" b="0" i="0" u="none" strike="noStrike" baseline="0" dirty="0">
                    <a:solidFill>
                      <a:srgbClr val="2F5597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1500×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800" i="1">
                            <a:solidFill>
                              <a:srgbClr val="2F5597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2800" dirty="0">
                            <a:solidFill>
                              <a:srgbClr val="2F5597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zh-TW" altLang="en-US" sz="2800" i="1">
                            <a:solidFill>
                              <a:srgbClr val="2F5597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TW" sz="2800" dirty="0">
                            <a:solidFill>
                              <a:srgbClr val="2F5597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zh-TW" altLang="en-US" sz="2800" i="1" dirty="0">
                            <a:solidFill>
                              <a:srgbClr val="2F5597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  <m:r>
                      <a:rPr lang="zh-TW" altLang="en-US" sz="2800" i="1" dirty="0">
                        <a:solidFill>
                          <a:srgbClr val="2F5597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TW" sz="2800" b="0" i="0" u="none" strike="noStrike" baseline="0" dirty="0">
                    <a:solidFill>
                      <a:srgbClr val="2F5597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)</a:t>
                </a:r>
                <a:endParaRPr lang="en-US" altLang="zh-TW" sz="2800" dirty="0">
                  <a:solidFill>
                    <a:srgbClr val="2F5597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文本框 4">
                <a:extLst>
                  <a:ext uri="{FF2B5EF4-FFF2-40B4-BE49-F238E27FC236}">
                    <a16:creationId xmlns:a16="http://schemas.microsoft.com/office/drawing/2014/main" id="{2634E4BD-95AB-4BA8-B6B8-57ACB16732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906" y="4616390"/>
                <a:ext cx="5301868" cy="782715"/>
              </a:xfrm>
              <a:prstGeom prst="rect">
                <a:avLst/>
              </a:prstGeom>
              <a:blipFill>
                <a:blip r:embed="rId6"/>
                <a:stretch>
                  <a:fillRect l="-2299" b="-77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圖片 23">
            <a:extLst>
              <a:ext uri="{FF2B5EF4-FFF2-40B4-BE49-F238E27FC236}">
                <a16:creationId xmlns:a16="http://schemas.microsoft.com/office/drawing/2014/main" id="{82B0EBEF-5EA5-46C3-AD9B-CBA970CC21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57185" y="6243827"/>
            <a:ext cx="947930" cy="612649"/>
          </a:xfrm>
          <a:prstGeom prst="rect">
            <a:avLst/>
          </a:prstGeom>
        </p:spPr>
      </p:pic>
      <p:pic>
        <p:nvPicPr>
          <p:cNvPr id="25" name="圖片 24">
            <a:hlinkClick r:id="rId8" action="ppaction://hlinksldjump"/>
            <a:extLst>
              <a:ext uri="{FF2B5EF4-FFF2-40B4-BE49-F238E27FC236}">
                <a16:creationId xmlns:a16="http://schemas.microsoft.com/office/drawing/2014/main" id="{295AC4A9-2A28-4E08-80C1-FE48460690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064" y="6153911"/>
            <a:ext cx="996698" cy="704089"/>
          </a:xfrm>
          <a:prstGeom prst="rect">
            <a:avLst/>
          </a:prstGeom>
        </p:spPr>
      </p:pic>
      <p:pic>
        <p:nvPicPr>
          <p:cNvPr id="26" name="圖片 25">
            <a:extLst>
              <a:ext uri="{FF2B5EF4-FFF2-40B4-BE49-F238E27FC236}">
                <a16:creationId xmlns:a16="http://schemas.microsoft.com/office/drawing/2014/main" id="{25A9471D-CF0B-479E-8DCF-3D27CFF4DE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578" y="4355650"/>
            <a:ext cx="277369" cy="33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58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2" grpId="0"/>
      <p:bldP spid="12" grpId="1"/>
      <p:bldP spid="14" grpId="0"/>
      <p:bldP spid="14" grpId="1"/>
      <p:bldP spid="16" grpId="0"/>
      <p:bldP spid="16" grpId="1"/>
      <p:bldP spid="17" grpId="0"/>
      <p:bldP spid="17" grpId="1"/>
      <p:bldP spid="18" grpId="0"/>
      <p:bldP spid="18" grpId="1"/>
      <p:bldP spid="20" grpId="0"/>
      <p:bldP spid="20" grpId="1"/>
      <p:bldP spid="23" grpId="0"/>
      <p:bldP spid="2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>
            <a:extLst>
              <a:ext uri="{FF2B5EF4-FFF2-40B4-BE49-F238E27FC236}">
                <a16:creationId xmlns:a16="http://schemas.microsoft.com/office/drawing/2014/main" id="{9DE688C8-E3CA-45BA-98BC-64C034640BC6}"/>
              </a:ext>
            </a:extLst>
          </p:cNvPr>
          <p:cNvSpPr/>
          <p:nvPr/>
        </p:nvSpPr>
        <p:spPr>
          <a:xfrm>
            <a:off x="0" y="726264"/>
            <a:ext cx="4676776" cy="882700"/>
          </a:xfrm>
          <a:prstGeom prst="rect">
            <a:avLst/>
          </a:prstGeom>
          <a:solidFill>
            <a:srgbClr val="FFD8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文本框 15">
            <a:extLst>
              <a:ext uri="{FF2B5EF4-FFF2-40B4-BE49-F238E27FC236}">
                <a16:creationId xmlns:a16="http://schemas.microsoft.com/office/drawing/2014/main" id="{34CADCDB-E2E3-4F7D-82EF-A460CAB1A006}"/>
              </a:ext>
            </a:extLst>
          </p:cNvPr>
          <p:cNvSpPr txBox="1"/>
          <p:nvPr/>
        </p:nvSpPr>
        <p:spPr>
          <a:xfrm>
            <a:off x="2495309" y="2788723"/>
            <a:ext cx="6304741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spcBef>
                <a:spcPts val="1200"/>
              </a:spcBef>
            </a:pPr>
            <a:r>
              <a:rPr lang="zh-TW" altLang="en-US" sz="6000" b="1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「撲」朔迷離</a:t>
            </a:r>
            <a:endParaRPr lang="en-US" altLang="zh-TW" sz="6000" b="1" i="0" u="none" strike="noStrike" baseline="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F7DD9009-AC1C-4F22-AF10-E6EB4DA1DD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7573" y="1142057"/>
            <a:ext cx="1934337" cy="466909"/>
          </a:xfrm>
          <a:prstGeom prst="rect">
            <a:avLst/>
          </a:prstGeom>
          <a:effectLst>
            <a:outerShdw blurRad="50800" dist="38100" dir="18900000" algn="bl" rotWithShape="0">
              <a:schemeClr val="accent4">
                <a:lumMod val="20000"/>
                <a:lumOff val="80000"/>
              </a:schemeClr>
            </a:outerShdw>
          </a:effectLst>
        </p:spPr>
      </p:pic>
      <p:grpSp>
        <p:nvGrpSpPr>
          <p:cNvPr id="18" name="群組 17">
            <a:extLst>
              <a:ext uri="{FF2B5EF4-FFF2-40B4-BE49-F238E27FC236}">
                <a16:creationId xmlns:a16="http://schemas.microsoft.com/office/drawing/2014/main" id="{635AE82D-36D8-440D-98BC-C503CC582AB2}"/>
              </a:ext>
            </a:extLst>
          </p:cNvPr>
          <p:cNvGrpSpPr/>
          <p:nvPr/>
        </p:nvGrpSpPr>
        <p:grpSpPr>
          <a:xfrm>
            <a:off x="876381" y="3026581"/>
            <a:ext cx="500458" cy="2526494"/>
            <a:chOff x="609681" y="1807381"/>
            <a:chExt cx="500458" cy="2526494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B217A6F9-2C54-4903-BD6F-1F1D575FA286}"/>
                </a:ext>
              </a:extLst>
            </p:cNvPr>
            <p:cNvSpPr/>
            <p:nvPr/>
          </p:nvSpPr>
          <p:spPr>
            <a:xfrm>
              <a:off x="621793" y="1807381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7" name="文本框 14">
              <a:extLst>
                <a:ext uri="{FF2B5EF4-FFF2-40B4-BE49-F238E27FC236}">
                  <a16:creationId xmlns:a16="http://schemas.microsoft.com/office/drawing/2014/main" id="{8C4F78B6-58BF-4ECA-B98B-B3675C3701E5}"/>
                </a:ext>
              </a:extLst>
            </p:cNvPr>
            <p:cNvSpPr txBox="1"/>
            <p:nvPr/>
          </p:nvSpPr>
          <p:spPr>
            <a:xfrm>
              <a:off x="609681" y="2388075"/>
              <a:ext cx="500458" cy="19458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zh-TW" altLang="en-US" spc="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個人情境試題</a:t>
              </a:r>
              <a:endParaRPr lang="en-US" altLang="zh-CN" spc="4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-122"/>
              </a:endParaRPr>
            </a:p>
          </p:txBody>
        </p:sp>
      </p:grpSp>
      <p:pic>
        <p:nvPicPr>
          <p:cNvPr id="22" name="圖片 21">
            <a:extLst>
              <a:ext uri="{FF2B5EF4-FFF2-40B4-BE49-F238E27FC236}">
                <a16:creationId xmlns:a16="http://schemas.microsoft.com/office/drawing/2014/main" id="{901F9937-ADEB-4D2B-B384-DA92D5B0A0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2014"/>
            <a:ext cx="9144000" cy="1236936"/>
          </a:xfrm>
          <a:prstGeom prst="rect">
            <a:avLst/>
          </a:prstGeom>
        </p:spPr>
      </p:pic>
      <p:sp>
        <p:nvSpPr>
          <p:cNvPr id="31" name="矩形 30">
            <a:extLst>
              <a:ext uri="{FF2B5EF4-FFF2-40B4-BE49-F238E27FC236}">
                <a16:creationId xmlns:a16="http://schemas.microsoft.com/office/drawing/2014/main" id="{7D69CFA6-3F87-47F5-A120-77F70FFF83F0}"/>
              </a:ext>
            </a:extLst>
          </p:cNvPr>
          <p:cNvSpPr/>
          <p:nvPr/>
        </p:nvSpPr>
        <p:spPr>
          <a:xfrm>
            <a:off x="0" y="0"/>
            <a:ext cx="9143998" cy="686686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52F0291-A5B4-4F95-B855-8B183BF95ED9}"/>
              </a:ext>
            </a:extLst>
          </p:cNvPr>
          <p:cNvSpPr txBox="1"/>
          <p:nvPr/>
        </p:nvSpPr>
        <p:spPr>
          <a:xfrm>
            <a:off x="2495310" y="3731416"/>
            <a:ext cx="5029440" cy="35157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zh-TW" altLang="en-US" sz="1600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配合</a:t>
            </a:r>
            <a:r>
              <a:rPr lang="zh-TW" altLang="en-US" sz="1600" i="0" u="none" strike="noStrike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第四冊第</a:t>
            </a:r>
            <a:r>
              <a:rPr lang="en-US" altLang="zh-TW" sz="1600" i="0" u="none" strike="noStrike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600" i="0" u="none" strike="noStrike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章數列與等差級數</a:t>
            </a:r>
            <a:endParaRPr lang="en-US" altLang="zh-CN" sz="1600" dirty="0"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-122"/>
            </a:endParaRPr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94F4453C-FF0E-4CDF-8B76-36D3BB6076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8" y="5629932"/>
            <a:ext cx="9133866" cy="123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189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EF086906-277E-46AF-9A36-A1DC1635A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4425" y="2095435"/>
            <a:ext cx="3904294" cy="2461000"/>
          </a:xfrm>
          <a:prstGeom prst="rect">
            <a:avLst/>
          </a:prstGeom>
        </p:spPr>
      </p:pic>
      <p:sp>
        <p:nvSpPr>
          <p:cNvPr id="3" name="文本框 3">
            <a:extLst>
              <a:ext uri="{FF2B5EF4-FFF2-40B4-BE49-F238E27FC236}">
                <a16:creationId xmlns:a16="http://schemas.microsoft.com/office/drawing/2014/main" id="{35C76BE1-B7D0-4D28-9761-5848CF98B924}"/>
              </a:ext>
            </a:extLst>
          </p:cNvPr>
          <p:cNvSpPr txBox="1"/>
          <p:nvPr/>
        </p:nvSpPr>
        <p:spPr>
          <a:xfrm>
            <a:off x="607274" y="820346"/>
            <a:ext cx="3913985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TW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-122"/>
              </a:rPr>
              <a:t>個人情境試題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-122"/>
            </a:endParaRPr>
          </a:p>
        </p:txBody>
      </p:sp>
      <p:sp>
        <p:nvSpPr>
          <p:cNvPr id="4" name="文本框 4">
            <a:extLst>
              <a:ext uri="{FF2B5EF4-FFF2-40B4-BE49-F238E27FC236}">
                <a16:creationId xmlns:a16="http://schemas.microsoft.com/office/drawing/2014/main" id="{A084734C-BD6A-4DED-B18B-E20FCFCC428C}"/>
              </a:ext>
            </a:extLst>
          </p:cNvPr>
          <p:cNvSpPr txBox="1"/>
          <p:nvPr/>
        </p:nvSpPr>
        <p:spPr>
          <a:xfrm>
            <a:off x="607273" y="333891"/>
            <a:ext cx="279315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spcBef>
                <a:spcPts val="1200"/>
              </a:spcBef>
            </a:pPr>
            <a:r>
              <a:rPr lang="zh-TW" altLang="en-US" sz="3200" b="1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「撲」朔迷離</a:t>
            </a:r>
            <a:endParaRPr lang="en-US" altLang="zh-TW" sz="3200" b="1" i="0" u="none" strike="noStrike" baseline="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CC0737D-B015-4C9A-A814-747D8E49B21D}"/>
              </a:ext>
            </a:extLst>
          </p:cNvPr>
          <p:cNvSpPr txBox="1"/>
          <p:nvPr/>
        </p:nvSpPr>
        <p:spPr>
          <a:xfrm>
            <a:off x="607273" y="1160820"/>
            <a:ext cx="8136678" cy="48320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TW" altLang="en-US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　　</a:t>
            </a:r>
            <a:r>
              <a:rPr lang="zh-TW" altLang="en-US" sz="2800" b="0" i="0" u="sng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芝璇</a:t>
            </a:r>
            <a:r>
              <a:rPr lang="zh-TW" altLang="en-US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和</a:t>
            </a:r>
            <a:r>
              <a:rPr lang="zh-TW" altLang="en-US" sz="2800" b="0" i="0" u="sng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品謙</a:t>
            </a:r>
            <a:r>
              <a:rPr lang="zh-TW" altLang="en-US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玩心臟病遊戲，獲得最多張牌的可贏得遊戲，它的規則如下。</a:t>
            </a:r>
            <a:endParaRPr lang="en-US" altLang="zh-TW" sz="2800" b="0" i="0" u="none" strike="noStrike" baseline="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l"/>
            <a:r>
              <a:rPr lang="en-US" altLang="zh-TW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(1) </a:t>
            </a:r>
            <a:r>
              <a:rPr lang="zh-TW" altLang="en-US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每次翻四張牌在桌上，</a:t>
            </a:r>
            <a:endParaRPr lang="en-US" altLang="zh-TW" sz="2800" b="0" i="0" u="none" strike="noStrike" baseline="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l"/>
            <a:r>
              <a:rPr lang="zh-TW" altLang="en-US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6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  </a:t>
            </a:r>
            <a:r>
              <a:rPr lang="zh-TW" altLang="en-US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如右圖，</a:t>
            </a:r>
            <a:r>
              <a:rPr lang="en-US" altLang="zh-TW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 </a:t>
            </a:r>
            <a:r>
              <a:rPr lang="zh-TW" altLang="en-US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張牌的點數</a:t>
            </a:r>
          </a:p>
          <a:p>
            <a:pPr algn="l"/>
            <a:r>
              <a:rPr lang="zh-TW" altLang="en-US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6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  </a:t>
            </a:r>
            <a:r>
              <a:rPr lang="zh-TW" altLang="en-US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是 </a:t>
            </a:r>
            <a:r>
              <a:rPr lang="en-US" altLang="zh-TW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 ( Ace )</a:t>
            </a:r>
            <a:r>
              <a:rPr lang="zh-TW" altLang="en-US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13 (</a:t>
            </a:r>
            <a:r>
              <a:rPr lang="zh-TW" altLang="en-US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老 </a:t>
            </a:r>
            <a:r>
              <a:rPr lang="en-US" altLang="zh-TW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K )</a:t>
            </a:r>
            <a:r>
              <a:rPr lang="zh-TW" altLang="en-US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endParaRPr lang="en-US" altLang="zh-TW" sz="2800" b="0" i="0" u="none" strike="noStrike" baseline="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l"/>
            <a:r>
              <a:rPr lang="zh-TW" altLang="en-US" sz="26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   </a:t>
            </a:r>
            <a:r>
              <a:rPr lang="zh-TW" altLang="en-US" sz="28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zh-TW" altLang="en-US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10</a:t>
            </a:r>
            <a:r>
              <a:rPr lang="zh-TW" altLang="en-US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</a:p>
          <a:p>
            <a:pPr algn="l"/>
            <a:r>
              <a:rPr lang="zh-TW" altLang="en-US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 </a:t>
            </a:r>
            <a:r>
              <a:rPr lang="en-US" altLang="zh-TW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【</a:t>
            </a:r>
            <a:r>
              <a:rPr lang="zh-TW" altLang="en-US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註</a:t>
            </a:r>
            <a:r>
              <a:rPr lang="en-US" altLang="zh-TW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】</a:t>
            </a:r>
          </a:p>
          <a:p>
            <a:pPr algn="l"/>
            <a:r>
              <a:rPr lang="zh-TW" altLang="en-US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   </a:t>
            </a:r>
            <a:r>
              <a:rPr lang="en-US" altLang="zh-TW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Ace ( </a:t>
            </a:r>
            <a:r>
              <a:rPr lang="zh-TW" altLang="en-US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至尊 </a:t>
            </a:r>
            <a:r>
              <a:rPr lang="en-US" altLang="zh-TW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代表點數 </a:t>
            </a:r>
            <a:r>
              <a:rPr lang="en-US" altLang="zh-TW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zh-TW" altLang="en-US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</a:p>
          <a:p>
            <a:pPr algn="l"/>
            <a:r>
              <a:rPr lang="zh-TW" altLang="en-US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   </a:t>
            </a:r>
            <a:r>
              <a:rPr lang="en-US" altLang="zh-TW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Jack ( </a:t>
            </a:r>
            <a:r>
              <a:rPr lang="zh-TW" altLang="en-US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騎士 </a:t>
            </a:r>
            <a:r>
              <a:rPr lang="en-US" altLang="zh-TW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代表點數 </a:t>
            </a:r>
            <a:r>
              <a:rPr lang="en-US" altLang="zh-TW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11</a:t>
            </a:r>
            <a:r>
              <a:rPr lang="zh-TW" altLang="en-US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</a:p>
          <a:p>
            <a:pPr algn="l"/>
            <a:r>
              <a:rPr lang="zh-TW" altLang="en-US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   </a:t>
            </a:r>
            <a:r>
              <a:rPr lang="en-US" altLang="zh-TW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Queen ( </a:t>
            </a:r>
            <a:r>
              <a:rPr lang="zh-TW" altLang="en-US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皇后 </a:t>
            </a:r>
            <a:r>
              <a:rPr lang="en-US" altLang="zh-TW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代表點數 </a:t>
            </a:r>
            <a:r>
              <a:rPr lang="en-US" altLang="zh-TW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12</a:t>
            </a:r>
            <a:r>
              <a:rPr lang="zh-TW" altLang="en-US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</a:p>
          <a:p>
            <a:pPr algn="l"/>
            <a:r>
              <a:rPr lang="zh-TW" altLang="en-US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   </a:t>
            </a:r>
            <a:r>
              <a:rPr lang="en-US" altLang="zh-TW" sz="2800" b="0" i="0" u="none" strike="noStrike" baseline="0" dirty="0" err="1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Knig</a:t>
            </a:r>
            <a:r>
              <a:rPr lang="en-US" altLang="zh-TW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( </a:t>
            </a:r>
            <a:r>
              <a:rPr lang="zh-TW" altLang="en-US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國王 </a:t>
            </a:r>
            <a:r>
              <a:rPr lang="en-US" altLang="zh-TW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代表點數 </a:t>
            </a:r>
            <a:r>
              <a:rPr lang="en-US" altLang="zh-TW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13</a:t>
            </a:r>
            <a:r>
              <a:rPr lang="zh-TW" altLang="en-US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zh-TW" altLang="en-US" sz="2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252366C6-DC54-44D1-8A7A-ECF1EEFFF8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57185" y="6243827"/>
            <a:ext cx="947930" cy="612649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B29A5EF9-1593-4074-B630-217895F377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26064" y="6153911"/>
            <a:ext cx="996698" cy="704089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4A33735A-EC8F-4A01-9B0E-CE7D861A7E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49361" y="6225539"/>
            <a:ext cx="694332" cy="63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277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>
            <a:extLst>
              <a:ext uri="{FF2B5EF4-FFF2-40B4-BE49-F238E27FC236}">
                <a16:creationId xmlns:a16="http://schemas.microsoft.com/office/drawing/2014/main" id="{35C76BE1-B7D0-4D28-9761-5848CF98B924}"/>
              </a:ext>
            </a:extLst>
          </p:cNvPr>
          <p:cNvSpPr txBox="1"/>
          <p:nvPr/>
        </p:nvSpPr>
        <p:spPr>
          <a:xfrm>
            <a:off x="607274" y="820346"/>
            <a:ext cx="3913985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TW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-122"/>
              </a:rPr>
              <a:t>個人情境試題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-122"/>
            </a:endParaRPr>
          </a:p>
        </p:txBody>
      </p:sp>
      <p:sp>
        <p:nvSpPr>
          <p:cNvPr id="4" name="文本框 4">
            <a:extLst>
              <a:ext uri="{FF2B5EF4-FFF2-40B4-BE49-F238E27FC236}">
                <a16:creationId xmlns:a16="http://schemas.microsoft.com/office/drawing/2014/main" id="{A084734C-BD6A-4DED-B18B-E20FCFCC428C}"/>
              </a:ext>
            </a:extLst>
          </p:cNvPr>
          <p:cNvSpPr txBox="1"/>
          <p:nvPr/>
        </p:nvSpPr>
        <p:spPr>
          <a:xfrm>
            <a:off x="607273" y="333891"/>
            <a:ext cx="279315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spcBef>
                <a:spcPts val="1200"/>
              </a:spcBef>
            </a:pPr>
            <a:r>
              <a:rPr lang="zh-TW" altLang="en-US" sz="3200" b="1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「撲」朔迷離</a:t>
            </a:r>
            <a:endParaRPr lang="en-US" altLang="zh-TW" sz="3200" b="1" i="0" u="none" strike="noStrike" baseline="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CC0737D-B015-4C9A-A814-747D8E49B21D}"/>
              </a:ext>
            </a:extLst>
          </p:cNvPr>
          <p:cNvSpPr txBox="1"/>
          <p:nvPr/>
        </p:nvSpPr>
        <p:spPr>
          <a:xfrm>
            <a:off x="607273" y="1160820"/>
            <a:ext cx="8136678" cy="526297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en-US" altLang="zh-TW" sz="27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(2) </a:t>
            </a:r>
            <a:r>
              <a:rPr lang="zh-TW" altLang="en-US" sz="27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接著輪流翻一張牌，如果能和原有的 </a:t>
            </a:r>
            <a:r>
              <a:rPr lang="en-US" altLang="zh-TW" sz="27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 </a:t>
            </a:r>
            <a:r>
              <a:rPr lang="zh-TW" altLang="en-US" sz="27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張牌的點</a:t>
            </a:r>
            <a:endParaRPr lang="en-US" altLang="zh-TW" sz="2700" b="0" i="0" u="none" strike="noStrike" baseline="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l"/>
            <a:r>
              <a:rPr lang="zh-TW" altLang="en-US" sz="27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</a:t>
            </a:r>
            <a:r>
              <a:rPr lang="zh-TW" altLang="en-US" sz="25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 </a:t>
            </a:r>
            <a:r>
              <a:rPr lang="zh-TW" altLang="en-US" sz="27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數成為等差數列，那麼馬上將手蓋住那堆牌，並</a:t>
            </a:r>
            <a:endParaRPr lang="en-US" altLang="zh-TW" sz="2700" b="0" i="0" u="none" strike="noStrike" baseline="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l"/>
            <a:r>
              <a:rPr lang="zh-TW" altLang="en-US" sz="27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</a:t>
            </a:r>
            <a:r>
              <a:rPr lang="zh-TW" altLang="en-US" sz="25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 </a:t>
            </a:r>
            <a:r>
              <a:rPr lang="zh-TW" altLang="en-US" sz="27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排列成等差數列後，可以獲得那 </a:t>
            </a:r>
            <a:r>
              <a:rPr lang="en-US" altLang="zh-TW" sz="27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 </a:t>
            </a:r>
            <a:r>
              <a:rPr lang="zh-TW" altLang="en-US" sz="27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張牌，但是抽</a:t>
            </a:r>
            <a:endParaRPr lang="en-US" altLang="zh-TW" sz="2700" b="0" i="0" u="none" strike="noStrike" baseline="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l"/>
            <a:r>
              <a:rPr lang="zh-TW" altLang="en-US" sz="27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</a:t>
            </a:r>
            <a:r>
              <a:rPr lang="zh-TW" altLang="en-US" sz="25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 </a:t>
            </a:r>
            <a:r>
              <a:rPr lang="zh-TW" altLang="en-US" sz="27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換掉一張牌之後，可以成為等差數列，並搶先蓋</a:t>
            </a:r>
            <a:endParaRPr lang="en-US" altLang="zh-TW" sz="2700" b="0" i="0" u="none" strike="noStrike" baseline="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l"/>
            <a:r>
              <a:rPr lang="zh-TW" altLang="en-US"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5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  </a:t>
            </a:r>
            <a:r>
              <a:rPr lang="zh-TW" altLang="en-US" sz="27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牌且排列成等差數列後，可以得到那 </a:t>
            </a:r>
            <a:r>
              <a:rPr lang="en-US" altLang="zh-TW" sz="27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 </a:t>
            </a:r>
            <a:r>
              <a:rPr lang="zh-TW" altLang="en-US" sz="27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張牌。</a:t>
            </a:r>
          </a:p>
          <a:p>
            <a:pPr algn="l"/>
            <a:r>
              <a:rPr lang="en-US" altLang="zh-TW" sz="27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(3) </a:t>
            </a:r>
            <a:r>
              <a:rPr lang="zh-TW" altLang="en-US" sz="27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如果翻到的那一張牌無法和原有的 </a:t>
            </a:r>
            <a:r>
              <a:rPr lang="en-US" altLang="zh-TW" sz="27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 </a:t>
            </a:r>
            <a:r>
              <a:rPr lang="zh-TW" altLang="en-US" sz="27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張牌成為等</a:t>
            </a:r>
            <a:endParaRPr lang="en-US" altLang="zh-TW" sz="2700" b="0" i="0" u="none" strike="noStrike" baseline="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l"/>
            <a:r>
              <a:rPr lang="zh-TW" altLang="en-US" sz="27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5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  </a:t>
            </a:r>
            <a:r>
              <a:rPr lang="zh-TW" altLang="en-US" sz="27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差數列，那麼就棄置於一旁。</a:t>
            </a:r>
            <a:endParaRPr lang="en-US" altLang="zh-TW" sz="2700" b="0" i="0" u="none" strike="noStrike" baseline="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l"/>
            <a:r>
              <a:rPr lang="en-US" altLang="zh-TW" sz="27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(4) </a:t>
            </a:r>
            <a:r>
              <a:rPr lang="zh-TW" altLang="en-US" sz="27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如果翻到的那一張牌，雖然無法和原有的 </a:t>
            </a:r>
            <a:r>
              <a:rPr lang="en-US" altLang="zh-TW" sz="27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 </a:t>
            </a:r>
            <a:r>
              <a:rPr lang="zh-TW" altLang="en-US" sz="27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張牌</a:t>
            </a:r>
            <a:endParaRPr lang="en-US" altLang="zh-TW" sz="2700" b="0" i="0" u="none" strike="noStrike" baseline="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l"/>
            <a:r>
              <a:rPr lang="zh-TW" altLang="en-US" sz="25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   </a:t>
            </a:r>
            <a:r>
              <a:rPr lang="zh-TW" altLang="en-US" sz="27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成為等差數列，但是抽換掉一張牌或兩張牌之後，</a:t>
            </a:r>
            <a:endParaRPr lang="en-US" altLang="zh-TW" sz="2700" b="0" i="0" u="none" strike="noStrike" baseline="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l"/>
            <a:r>
              <a:rPr lang="zh-TW" altLang="en-US" sz="25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   </a:t>
            </a:r>
            <a:r>
              <a:rPr lang="zh-TW" altLang="en-US" sz="27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可以成為等比數列，並搶先蓋牌且排列成等比數</a:t>
            </a:r>
            <a:endParaRPr lang="en-US" altLang="zh-TW" sz="2700" b="0" i="0" u="none" strike="noStrike" baseline="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l"/>
            <a:r>
              <a:rPr lang="zh-TW" altLang="en-US" sz="25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   </a:t>
            </a:r>
            <a:r>
              <a:rPr lang="zh-TW" altLang="en-US" sz="27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列後，可以得到那 </a:t>
            </a:r>
            <a:r>
              <a:rPr lang="en-US" altLang="zh-TW" sz="27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zh-TW" altLang="en-US" sz="27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張或那 </a:t>
            </a:r>
            <a:r>
              <a:rPr lang="en-US" altLang="zh-TW" sz="27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 </a:t>
            </a:r>
            <a:r>
              <a:rPr lang="zh-TW" altLang="en-US" sz="27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張牌。</a:t>
            </a:r>
          </a:p>
          <a:p>
            <a:pPr algn="l"/>
            <a:r>
              <a:rPr lang="zh-TW" altLang="en-US" sz="27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請根據上面所述，回答下面的問題。</a:t>
            </a:r>
            <a:endParaRPr lang="zh-TW" altLang="en-US" sz="27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252366C6-DC54-44D1-8A7A-ECF1EEFFF8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57185" y="6243827"/>
            <a:ext cx="947930" cy="612649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B29A5EF9-1593-4074-B630-217895F377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26064" y="6153911"/>
            <a:ext cx="996698" cy="704089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4A33735A-EC8F-4A01-9B0E-CE7D861A7E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49361" y="6225539"/>
            <a:ext cx="694332" cy="63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684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4">
            <a:extLst>
              <a:ext uri="{FF2B5EF4-FFF2-40B4-BE49-F238E27FC236}">
                <a16:creationId xmlns:a16="http://schemas.microsoft.com/office/drawing/2014/main" id="{C303EE3D-1C13-4514-AB0A-92E805837D50}"/>
              </a:ext>
            </a:extLst>
          </p:cNvPr>
          <p:cNvSpPr txBox="1"/>
          <p:nvPr/>
        </p:nvSpPr>
        <p:spPr>
          <a:xfrm>
            <a:off x="2061422" y="429141"/>
            <a:ext cx="272058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spcBef>
                <a:spcPts val="1200"/>
              </a:spcBef>
            </a:pPr>
            <a:r>
              <a:rPr lang="zh-TW" altLang="en-US" sz="3200" b="1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「撲」朔迷離</a:t>
            </a:r>
            <a:endParaRPr lang="en-US" altLang="zh-TW" sz="3200" b="1" i="0" u="none" strike="noStrike" baseline="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文本框 4">
            <a:extLst>
              <a:ext uri="{FF2B5EF4-FFF2-40B4-BE49-F238E27FC236}">
                <a16:creationId xmlns:a16="http://schemas.microsoft.com/office/drawing/2014/main" id="{827A5785-A4FC-4F1E-9A61-4BD85A57C2B6}"/>
              </a:ext>
            </a:extLst>
          </p:cNvPr>
          <p:cNvSpPr txBox="1"/>
          <p:nvPr/>
        </p:nvSpPr>
        <p:spPr>
          <a:xfrm>
            <a:off x="367288" y="1160820"/>
            <a:ext cx="8491486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TW" altLang="en-US" sz="2800" b="0" i="0" u="sng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芝璇</a:t>
            </a:r>
            <a:r>
              <a:rPr lang="zh-TW" altLang="en-US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從牌堆中翻了一張牌，剛好和原有的 </a:t>
            </a:r>
            <a:r>
              <a:rPr lang="en-US" altLang="zh-TW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 </a:t>
            </a:r>
            <a:r>
              <a:rPr lang="zh-TW" altLang="en-US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張黑桃撲克牌的點數成為等差數列 </a:t>
            </a:r>
            <a:r>
              <a:rPr lang="en-US" altLang="zh-TW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 </a:t>
            </a:r>
            <a:r>
              <a:rPr lang="zh-TW" altLang="en-US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只管點數不管花色 </a:t>
            </a:r>
            <a:r>
              <a:rPr lang="en-US" altLang="zh-TW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，那麼她翻到的牌可能是下列哪一張？</a:t>
            </a:r>
          </a:p>
          <a:p>
            <a:pPr algn="l"/>
            <a:r>
              <a:rPr lang="en-US" altLang="zh-TW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(A) </a:t>
            </a:r>
            <a:r>
              <a:rPr lang="zh-TW" altLang="en-US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黑桃 </a:t>
            </a:r>
            <a:r>
              <a:rPr lang="en-US" altLang="zh-TW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6    (B) </a:t>
            </a:r>
            <a:r>
              <a:rPr lang="zh-TW" altLang="en-US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紅心 </a:t>
            </a:r>
            <a:r>
              <a:rPr lang="en-US" altLang="zh-TW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7    (C) </a:t>
            </a:r>
            <a:r>
              <a:rPr lang="zh-TW" altLang="en-US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方塊 </a:t>
            </a:r>
            <a:r>
              <a:rPr lang="en-US" altLang="zh-TW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8    (D) </a:t>
            </a:r>
            <a:r>
              <a:rPr lang="zh-TW" altLang="en-US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梅花 </a:t>
            </a:r>
            <a:r>
              <a:rPr lang="en-US" altLang="zh-TW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11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D517A5C1-C40A-4469-AFEE-7EDBA2B3E768}"/>
              </a:ext>
            </a:extLst>
          </p:cNvPr>
          <p:cNvSpPr/>
          <p:nvPr/>
        </p:nvSpPr>
        <p:spPr>
          <a:xfrm>
            <a:off x="1447438" y="438636"/>
            <a:ext cx="534242" cy="533891"/>
          </a:xfrm>
          <a:prstGeom prst="ellipse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TW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9887351-0297-4B89-AD08-8803102478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" y="3171231"/>
            <a:ext cx="612000" cy="349884"/>
          </a:xfrm>
          <a:prstGeom prst="rect">
            <a:avLst/>
          </a:prstGeom>
        </p:spPr>
      </p:pic>
      <p:pic>
        <p:nvPicPr>
          <p:cNvPr id="7" name="圖片 6">
            <a:hlinkClick r:id="rId3" action="ppaction://hlinksldjump"/>
            <a:extLst>
              <a:ext uri="{FF2B5EF4-FFF2-40B4-BE49-F238E27FC236}">
                <a16:creationId xmlns:a16="http://schemas.microsoft.com/office/drawing/2014/main" id="{B3E911D4-6A1E-4DA0-A479-9D4CCE7859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185" y="6242303"/>
            <a:ext cx="947930" cy="615697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6FF22A6A-33DD-457B-B50F-14D1A966BA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26064" y="6153911"/>
            <a:ext cx="996698" cy="704089"/>
          </a:xfrm>
          <a:prstGeom prst="rect">
            <a:avLst/>
          </a:prstGeom>
        </p:spPr>
      </p:pic>
      <p:pic>
        <p:nvPicPr>
          <p:cNvPr id="9" name="圖片 8" descr="poButton">
            <a:extLst>
              <a:ext uri="{FF2B5EF4-FFF2-40B4-BE49-F238E27FC236}">
                <a16:creationId xmlns:a16="http://schemas.microsoft.com/office/drawing/2014/main" id="{504D2D33-02A6-48A7-B9B5-8B0584CC6E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49201" y="6224015"/>
            <a:ext cx="694653" cy="633985"/>
          </a:xfrm>
          <a:prstGeom prst="rect">
            <a:avLst/>
          </a:prstGeom>
        </p:spPr>
      </p:pic>
      <p:sp>
        <p:nvSpPr>
          <p:cNvPr id="27" name="文本框 4">
            <a:extLst>
              <a:ext uri="{FF2B5EF4-FFF2-40B4-BE49-F238E27FC236}">
                <a16:creationId xmlns:a16="http://schemas.microsoft.com/office/drawing/2014/main" id="{B0BF07A5-3950-455C-B4F8-E61114EDE916}"/>
              </a:ext>
            </a:extLst>
          </p:cNvPr>
          <p:cNvSpPr txBox="1"/>
          <p:nvPr/>
        </p:nvSpPr>
        <p:spPr>
          <a:xfrm>
            <a:off x="652672" y="3095031"/>
            <a:ext cx="5548103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TW" sz="2800" dirty="0">
                <a:solidFill>
                  <a:srgbClr val="2F5597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zh-TW" altLang="en-US" sz="2800" dirty="0">
                <a:solidFill>
                  <a:srgbClr val="2F5597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2800" dirty="0">
                <a:solidFill>
                  <a:srgbClr val="2F5597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zh-TW" altLang="en-US" sz="2800" dirty="0">
                <a:solidFill>
                  <a:srgbClr val="2F5597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2800" dirty="0">
                <a:solidFill>
                  <a:srgbClr val="2F5597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7</a:t>
            </a:r>
            <a:r>
              <a:rPr lang="zh-TW" altLang="en-US" sz="2800" dirty="0">
                <a:solidFill>
                  <a:srgbClr val="2F5597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2800" dirty="0">
                <a:solidFill>
                  <a:srgbClr val="2F5597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10</a:t>
            </a:r>
            <a:r>
              <a:rPr lang="zh-TW" altLang="en-US" sz="2800" dirty="0">
                <a:solidFill>
                  <a:srgbClr val="2F5597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2800" dirty="0">
                <a:solidFill>
                  <a:srgbClr val="2F5597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13 </a:t>
            </a:r>
            <a:r>
              <a:rPr lang="zh-TW" altLang="en-US" sz="2800" dirty="0">
                <a:solidFill>
                  <a:srgbClr val="2F5597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是等差數列，</a:t>
            </a:r>
            <a:endParaRPr lang="fr-FR" altLang="zh-TW" sz="2800" dirty="0">
              <a:solidFill>
                <a:srgbClr val="2F5597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4" name="文本框 4">
            <a:extLst>
              <a:ext uri="{FF2B5EF4-FFF2-40B4-BE49-F238E27FC236}">
                <a16:creationId xmlns:a16="http://schemas.microsoft.com/office/drawing/2014/main" id="{D33742DD-6874-4543-9A56-997CDB26DC5E}"/>
              </a:ext>
            </a:extLst>
          </p:cNvPr>
          <p:cNvSpPr txBox="1"/>
          <p:nvPr/>
        </p:nvSpPr>
        <p:spPr>
          <a:xfrm>
            <a:off x="652673" y="3688955"/>
            <a:ext cx="2038763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TW" altLang="en-US" sz="2800" dirty="0">
                <a:solidFill>
                  <a:srgbClr val="2F5597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公差為 </a:t>
            </a:r>
            <a:r>
              <a:rPr lang="en-US" altLang="zh-TW" sz="2800" dirty="0">
                <a:solidFill>
                  <a:srgbClr val="2F5597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zh-TW" altLang="en-US" sz="2800" dirty="0">
                <a:solidFill>
                  <a:srgbClr val="2F5597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endParaRPr lang="en-US" altLang="zh-TW" sz="2800" dirty="0">
              <a:solidFill>
                <a:srgbClr val="2F5597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4" name="文本框 4">
            <a:extLst>
              <a:ext uri="{FF2B5EF4-FFF2-40B4-BE49-F238E27FC236}">
                <a16:creationId xmlns:a16="http://schemas.microsoft.com/office/drawing/2014/main" id="{7D283B43-925A-4307-8873-D7071E47F893}"/>
              </a:ext>
            </a:extLst>
          </p:cNvPr>
          <p:cNvSpPr txBox="1"/>
          <p:nvPr/>
        </p:nvSpPr>
        <p:spPr>
          <a:xfrm>
            <a:off x="2371312" y="3688955"/>
            <a:ext cx="2038763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TW" altLang="en-US" sz="2800" dirty="0">
                <a:solidFill>
                  <a:srgbClr val="2F5597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故選</a:t>
            </a:r>
            <a:r>
              <a:rPr lang="en-US" altLang="zh-TW" sz="2800" dirty="0">
                <a:solidFill>
                  <a:srgbClr val="2F5597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(B)</a:t>
            </a:r>
            <a:r>
              <a:rPr lang="zh-TW" altLang="en-US" sz="2800" dirty="0">
                <a:solidFill>
                  <a:srgbClr val="2F5597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2800" dirty="0">
              <a:solidFill>
                <a:srgbClr val="2F5597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3532BF24-D040-4D84-A5B7-B82EE8499D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902" y="3950565"/>
            <a:ext cx="277369" cy="33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60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7" grpId="0"/>
      <p:bldP spid="27" grpId="1"/>
      <p:bldP spid="24" grpId="0"/>
      <p:bldP spid="24" grpId="1"/>
      <p:bldP spid="14" grpId="0"/>
      <p:bldP spid="1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4">
            <a:extLst>
              <a:ext uri="{FF2B5EF4-FFF2-40B4-BE49-F238E27FC236}">
                <a16:creationId xmlns:a16="http://schemas.microsoft.com/office/drawing/2014/main" id="{C303EE3D-1C13-4514-AB0A-92E805837D50}"/>
              </a:ext>
            </a:extLst>
          </p:cNvPr>
          <p:cNvSpPr txBox="1"/>
          <p:nvPr/>
        </p:nvSpPr>
        <p:spPr>
          <a:xfrm>
            <a:off x="2061422" y="429141"/>
            <a:ext cx="272058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spcBef>
                <a:spcPts val="1200"/>
              </a:spcBef>
            </a:pPr>
            <a:r>
              <a:rPr lang="zh-TW" altLang="en-US" sz="3200" b="1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「撲」朔迷離</a:t>
            </a:r>
            <a:endParaRPr lang="en-US" altLang="zh-TW" sz="3200" b="1" i="0" u="none" strike="noStrike" baseline="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文本框 4">
            <a:extLst>
              <a:ext uri="{FF2B5EF4-FFF2-40B4-BE49-F238E27FC236}">
                <a16:creationId xmlns:a16="http://schemas.microsoft.com/office/drawing/2014/main" id="{827A5785-A4FC-4F1E-9A61-4BD85A57C2B6}"/>
              </a:ext>
            </a:extLst>
          </p:cNvPr>
          <p:cNvSpPr txBox="1"/>
          <p:nvPr/>
        </p:nvSpPr>
        <p:spPr>
          <a:xfrm>
            <a:off x="367288" y="1160820"/>
            <a:ext cx="8491486" cy="35394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TW" altLang="en-US" sz="2800" b="0" i="0" u="sng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芝璇</a:t>
            </a:r>
            <a:r>
              <a:rPr lang="zh-TW" altLang="en-US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贏得一開始的 </a:t>
            </a:r>
            <a:r>
              <a:rPr lang="en-US" altLang="zh-TW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 </a:t>
            </a:r>
            <a:r>
              <a:rPr lang="zh-TW" altLang="en-US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張牌</a:t>
            </a:r>
            <a:endParaRPr lang="en-US" altLang="zh-TW" sz="2800" b="0" i="0" u="none" strike="noStrike" baseline="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l"/>
            <a:r>
              <a:rPr lang="zh-TW" altLang="en-US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之後，他們又翻了</a:t>
            </a:r>
            <a:r>
              <a:rPr lang="en-US" altLang="zh-TW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 </a:t>
            </a:r>
            <a:r>
              <a:rPr lang="zh-TW" altLang="en-US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張牌，</a:t>
            </a:r>
          </a:p>
          <a:p>
            <a:pPr algn="l"/>
            <a:r>
              <a:rPr lang="zh-TW" altLang="en-US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如右圖。</a:t>
            </a:r>
            <a:r>
              <a:rPr lang="zh-TW" altLang="en-US" sz="2800" b="0" i="0" u="sng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品謙</a:t>
            </a:r>
            <a:r>
              <a:rPr lang="zh-TW" altLang="en-US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從牌堆中翻</a:t>
            </a:r>
            <a:endParaRPr lang="en-US" altLang="zh-TW" sz="2800" b="0" i="0" u="none" strike="noStrike" baseline="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l"/>
            <a:r>
              <a:rPr lang="zh-TW" altLang="en-US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了一張牌，無法成為等差</a:t>
            </a:r>
            <a:endParaRPr lang="en-US" altLang="zh-TW" sz="2800" b="0" i="0" u="none" strike="noStrike" baseline="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l"/>
            <a:r>
              <a:rPr lang="zh-TW" altLang="en-US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數列，且必須換掉兩張牌</a:t>
            </a:r>
            <a:endParaRPr lang="en-US" altLang="zh-TW" sz="2800" b="0" i="0" u="none" strike="noStrike" baseline="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l"/>
            <a:r>
              <a:rPr lang="zh-TW" altLang="en-US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之後成才能為等比數列，</a:t>
            </a:r>
            <a:endParaRPr lang="en-US" altLang="zh-TW" sz="2800" b="0" i="0" u="none" strike="noStrike" baseline="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l"/>
            <a:r>
              <a:rPr lang="zh-TW" altLang="en-US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那麼他翻到的牌可能是下列哪一張？</a:t>
            </a:r>
          </a:p>
          <a:p>
            <a:pPr algn="l"/>
            <a:r>
              <a:rPr lang="en-US" altLang="zh-TW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(A) </a:t>
            </a:r>
            <a:r>
              <a:rPr lang="zh-TW" altLang="en-US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黑桃 </a:t>
            </a:r>
            <a:r>
              <a:rPr lang="en-US" altLang="zh-TW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A </a:t>
            </a:r>
            <a:r>
              <a:rPr lang="zh-TW" altLang="en-US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</a:t>
            </a:r>
            <a:r>
              <a:rPr lang="en-US" altLang="zh-TW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(B) </a:t>
            </a:r>
            <a:r>
              <a:rPr lang="zh-TW" altLang="en-US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紅心 </a:t>
            </a:r>
            <a:r>
              <a:rPr lang="en-US" altLang="zh-TW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 </a:t>
            </a:r>
            <a:r>
              <a:rPr lang="zh-TW" altLang="en-US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</a:t>
            </a:r>
            <a:r>
              <a:rPr lang="en-US" altLang="zh-TW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(C) </a:t>
            </a:r>
            <a:r>
              <a:rPr lang="zh-TW" altLang="en-US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方塊 </a:t>
            </a:r>
            <a:r>
              <a:rPr lang="en-US" altLang="zh-TW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9 </a:t>
            </a:r>
            <a:r>
              <a:rPr lang="zh-TW" altLang="en-US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</a:t>
            </a:r>
            <a:r>
              <a:rPr lang="en-US" altLang="zh-TW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(D) </a:t>
            </a:r>
            <a:r>
              <a:rPr lang="zh-TW" altLang="en-US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梅花 </a:t>
            </a:r>
            <a:r>
              <a:rPr lang="en-US" altLang="zh-TW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12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D517A5C1-C40A-4469-AFEE-7EDBA2B3E768}"/>
              </a:ext>
            </a:extLst>
          </p:cNvPr>
          <p:cNvSpPr/>
          <p:nvPr/>
        </p:nvSpPr>
        <p:spPr>
          <a:xfrm>
            <a:off x="1447438" y="438636"/>
            <a:ext cx="534242" cy="533891"/>
          </a:xfrm>
          <a:prstGeom prst="ellipse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TW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9887351-0297-4B89-AD08-8803102478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" y="4810817"/>
            <a:ext cx="612000" cy="349884"/>
          </a:xfrm>
          <a:prstGeom prst="rect">
            <a:avLst/>
          </a:prstGeom>
        </p:spPr>
      </p:pic>
      <p:pic>
        <p:nvPicPr>
          <p:cNvPr id="9" name="圖片 8" descr="poButton">
            <a:extLst>
              <a:ext uri="{FF2B5EF4-FFF2-40B4-BE49-F238E27FC236}">
                <a16:creationId xmlns:a16="http://schemas.microsoft.com/office/drawing/2014/main" id="{504D2D33-02A6-48A7-B9B5-8B0584CC6E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49201" y="6224015"/>
            <a:ext cx="694653" cy="633985"/>
          </a:xfrm>
          <a:prstGeom prst="rect">
            <a:avLst/>
          </a:prstGeom>
        </p:spPr>
      </p:pic>
      <p:sp>
        <p:nvSpPr>
          <p:cNvPr id="27" name="文本框 4">
            <a:extLst>
              <a:ext uri="{FF2B5EF4-FFF2-40B4-BE49-F238E27FC236}">
                <a16:creationId xmlns:a16="http://schemas.microsoft.com/office/drawing/2014/main" id="{B0BF07A5-3950-455C-B4F8-E61114EDE916}"/>
              </a:ext>
            </a:extLst>
          </p:cNvPr>
          <p:cNvSpPr txBox="1"/>
          <p:nvPr/>
        </p:nvSpPr>
        <p:spPr>
          <a:xfrm>
            <a:off x="652672" y="4724149"/>
            <a:ext cx="4643228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TW" sz="2800" dirty="0">
                <a:solidFill>
                  <a:srgbClr val="2F5597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 </a:t>
            </a:r>
            <a:r>
              <a:rPr lang="zh-TW" altLang="en-US" sz="2800" dirty="0">
                <a:solidFill>
                  <a:srgbClr val="2F5597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和 </a:t>
            </a:r>
            <a:r>
              <a:rPr lang="en-US" altLang="zh-TW" sz="2800" dirty="0">
                <a:solidFill>
                  <a:srgbClr val="2F5597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12 </a:t>
            </a:r>
            <a:r>
              <a:rPr lang="zh-TW" altLang="en-US" sz="2800" dirty="0">
                <a:solidFill>
                  <a:srgbClr val="2F5597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都會成為等差數列，</a:t>
            </a:r>
            <a:endParaRPr lang="fr-FR" altLang="zh-TW" sz="2800" dirty="0">
              <a:solidFill>
                <a:srgbClr val="2F5597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4" name="文本框 4">
            <a:extLst>
              <a:ext uri="{FF2B5EF4-FFF2-40B4-BE49-F238E27FC236}">
                <a16:creationId xmlns:a16="http://schemas.microsoft.com/office/drawing/2014/main" id="{D33742DD-6874-4543-9A56-997CDB26DC5E}"/>
              </a:ext>
            </a:extLst>
          </p:cNvPr>
          <p:cNvSpPr txBox="1"/>
          <p:nvPr/>
        </p:nvSpPr>
        <p:spPr>
          <a:xfrm>
            <a:off x="652672" y="5231110"/>
            <a:ext cx="3776453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TW" sz="2800" dirty="0">
                <a:solidFill>
                  <a:srgbClr val="2F5597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zh-TW" altLang="en-US" sz="2800" dirty="0">
                <a:solidFill>
                  <a:srgbClr val="2F5597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2800" dirty="0">
                <a:solidFill>
                  <a:srgbClr val="2F5597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6</a:t>
            </a:r>
            <a:r>
              <a:rPr lang="zh-TW" altLang="en-US" sz="2800" dirty="0">
                <a:solidFill>
                  <a:srgbClr val="2F5597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2800" dirty="0">
                <a:solidFill>
                  <a:srgbClr val="2F5597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9 </a:t>
            </a:r>
            <a:r>
              <a:rPr lang="zh-TW" altLang="en-US" sz="2800" dirty="0">
                <a:solidFill>
                  <a:srgbClr val="2F5597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是等比數列，</a:t>
            </a:r>
            <a:endParaRPr lang="en-US" altLang="zh-TW" sz="2800" dirty="0">
              <a:solidFill>
                <a:srgbClr val="2F5597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2" name="文本框 4">
            <a:extLst>
              <a:ext uri="{FF2B5EF4-FFF2-40B4-BE49-F238E27FC236}">
                <a16:creationId xmlns:a16="http://schemas.microsoft.com/office/drawing/2014/main" id="{99A40473-A51D-4B5E-9F3A-C46BA470F655}"/>
              </a:ext>
            </a:extLst>
          </p:cNvPr>
          <p:cNvSpPr txBox="1"/>
          <p:nvPr/>
        </p:nvSpPr>
        <p:spPr>
          <a:xfrm>
            <a:off x="652671" y="5738071"/>
            <a:ext cx="1785729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TW" altLang="en-US" sz="2800" dirty="0">
                <a:solidFill>
                  <a:srgbClr val="2F5597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故選</a:t>
            </a:r>
            <a:r>
              <a:rPr lang="en-US" altLang="zh-TW" sz="2800" dirty="0">
                <a:solidFill>
                  <a:srgbClr val="2F5597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(C)</a:t>
            </a:r>
            <a:r>
              <a:rPr lang="zh-TW" altLang="en-US" sz="2800" dirty="0">
                <a:solidFill>
                  <a:srgbClr val="2F5597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2800" dirty="0">
              <a:solidFill>
                <a:srgbClr val="2F5597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3ED35CFD-15F7-453F-B59C-B7FF6FE8F8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57185" y="6243827"/>
            <a:ext cx="947930" cy="612649"/>
          </a:xfrm>
          <a:prstGeom prst="rect">
            <a:avLst/>
          </a:prstGeom>
        </p:spPr>
      </p:pic>
      <p:pic>
        <p:nvPicPr>
          <p:cNvPr id="20" name="圖片 19">
            <a:hlinkClick r:id="rId5" action="ppaction://hlinksldjump"/>
            <a:extLst>
              <a:ext uri="{FF2B5EF4-FFF2-40B4-BE49-F238E27FC236}">
                <a16:creationId xmlns:a16="http://schemas.microsoft.com/office/drawing/2014/main" id="{32BD565B-5A4A-4879-92DB-F4C0B8D344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064" y="6153911"/>
            <a:ext cx="996698" cy="704089"/>
          </a:xfrm>
          <a:prstGeom prst="rect">
            <a:avLst/>
          </a:prstGeom>
        </p:spPr>
      </p:pic>
      <p:sp>
        <p:nvSpPr>
          <p:cNvPr id="21" name="文本框 4">
            <a:extLst>
              <a:ext uri="{FF2B5EF4-FFF2-40B4-BE49-F238E27FC236}">
                <a16:creationId xmlns:a16="http://schemas.microsoft.com/office/drawing/2014/main" id="{195E753F-1CD0-43E5-837A-BD2867E5BC97}"/>
              </a:ext>
            </a:extLst>
          </p:cNvPr>
          <p:cNvSpPr txBox="1"/>
          <p:nvPr/>
        </p:nvSpPr>
        <p:spPr>
          <a:xfrm>
            <a:off x="4154698" y="5231110"/>
            <a:ext cx="2304208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TW" altLang="en-US" sz="2800" dirty="0">
                <a:solidFill>
                  <a:srgbClr val="2F5597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公比為 </a:t>
            </a:r>
            <a:r>
              <a:rPr lang="en-US" altLang="zh-TW" sz="2800" dirty="0">
                <a:solidFill>
                  <a:srgbClr val="2F5597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1.5</a:t>
            </a:r>
            <a:r>
              <a:rPr lang="zh-TW" altLang="en-US" sz="2800" dirty="0">
                <a:solidFill>
                  <a:srgbClr val="2F5597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endParaRPr lang="en-US" altLang="zh-TW" sz="2800" dirty="0">
              <a:solidFill>
                <a:srgbClr val="2F5597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D4A75CAD-5319-42FF-A596-67033459C96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1864" y="1184197"/>
            <a:ext cx="4076910" cy="2603634"/>
          </a:xfrm>
          <a:prstGeom prst="rect">
            <a:avLst/>
          </a:prstGeom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id="{53C48B32-2EB7-429E-B47C-AC1F69EFF3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927" y="5922962"/>
            <a:ext cx="277369" cy="33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27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7" grpId="0"/>
      <p:bldP spid="27" grpId="1"/>
      <p:bldP spid="24" grpId="0"/>
      <p:bldP spid="24" grpId="1"/>
      <p:bldP spid="12" grpId="0"/>
      <p:bldP spid="12" grpId="1"/>
      <p:bldP spid="21" grpId="0"/>
      <p:bldP spid="2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>
            <a:extLst>
              <a:ext uri="{FF2B5EF4-FFF2-40B4-BE49-F238E27FC236}">
                <a16:creationId xmlns:a16="http://schemas.microsoft.com/office/drawing/2014/main" id="{9DE688C8-E3CA-45BA-98BC-64C034640BC6}"/>
              </a:ext>
            </a:extLst>
          </p:cNvPr>
          <p:cNvSpPr/>
          <p:nvPr/>
        </p:nvSpPr>
        <p:spPr>
          <a:xfrm>
            <a:off x="0" y="726264"/>
            <a:ext cx="4676776" cy="882700"/>
          </a:xfrm>
          <a:prstGeom prst="rect">
            <a:avLst/>
          </a:prstGeom>
          <a:solidFill>
            <a:srgbClr val="FFD8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文本框 15">
            <a:extLst>
              <a:ext uri="{FF2B5EF4-FFF2-40B4-BE49-F238E27FC236}">
                <a16:creationId xmlns:a16="http://schemas.microsoft.com/office/drawing/2014/main" id="{34CADCDB-E2E3-4F7D-82EF-A460CAB1A006}"/>
              </a:ext>
            </a:extLst>
          </p:cNvPr>
          <p:cNvSpPr txBox="1"/>
          <p:nvPr/>
        </p:nvSpPr>
        <p:spPr>
          <a:xfrm>
            <a:off x="2495309" y="2788723"/>
            <a:ext cx="6304741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TW" altLang="en-US" sz="6000" b="1" i="0" u="none" strike="noStrike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天心石</a:t>
            </a:r>
            <a:endParaRPr lang="zh-TW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F7DD9009-AC1C-4F22-AF10-E6EB4DA1DD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7573" y="1142057"/>
            <a:ext cx="1934337" cy="466909"/>
          </a:xfrm>
          <a:prstGeom prst="rect">
            <a:avLst/>
          </a:prstGeom>
          <a:effectLst>
            <a:outerShdw blurRad="50800" dist="38100" dir="18900000" algn="bl" rotWithShape="0">
              <a:schemeClr val="accent4">
                <a:lumMod val="20000"/>
                <a:lumOff val="80000"/>
              </a:schemeClr>
            </a:outerShdw>
          </a:effectLst>
        </p:spPr>
      </p:pic>
      <p:grpSp>
        <p:nvGrpSpPr>
          <p:cNvPr id="18" name="群組 17">
            <a:extLst>
              <a:ext uri="{FF2B5EF4-FFF2-40B4-BE49-F238E27FC236}">
                <a16:creationId xmlns:a16="http://schemas.microsoft.com/office/drawing/2014/main" id="{635AE82D-36D8-440D-98BC-C503CC582AB2}"/>
              </a:ext>
            </a:extLst>
          </p:cNvPr>
          <p:cNvGrpSpPr/>
          <p:nvPr/>
        </p:nvGrpSpPr>
        <p:grpSpPr>
          <a:xfrm>
            <a:off x="876381" y="3026581"/>
            <a:ext cx="500458" cy="2526494"/>
            <a:chOff x="609681" y="1807381"/>
            <a:chExt cx="500458" cy="2526494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B217A6F9-2C54-4903-BD6F-1F1D575FA286}"/>
                </a:ext>
              </a:extLst>
            </p:cNvPr>
            <p:cNvSpPr/>
            <p:nvPr/>
          </p:nvSpPr>
          <p:spPr>
            <a:xfrm>
              <a:off x="621793" y="1807381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7" name="文本框 14">
              <a:extLst>
                <a:ext uri="{FF2B5EF4-FFF2-40B4-BE49-F238E27FC236}">
                  <a16:creationId xmlns:a16="http://schemas.microsoft.com/office/drawing/2014/main" id="{8C4F78B6-58BF-4ECA-B98B-B3675C3701E5}"/>
                </a:ext>
              </a:extLst>
            </p:cNvPr>
            <p:cNvSpPr txBox="1"/>
            <p:nvPr/>
          </p:nvSpPr>
          <p:spPr>
            <a:xfrm>
              <a:off x="609681" y="2388075"/>
              <a:ext cx="500458" cy="19458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zh-TW" altLang="en-US" spc="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社會情境試題</a:t>
              </a:r>
              <a:endParaRPr lang="en-US" altLang="zh-CN" spc="40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-122"/>
              </a:endParaRPr>
            </a:p>
          </p:txBody>
        </p:sp>
      </p:grpSp>
      <p:pic>
        <p:nvPicPr>
          <p:cNvPr id="22" name="圖片 21">
            <a:extLst>
              <a:ext uri="{FF2B5EF4-FFF2-40B4-BE49-F238E27FC236}">
                <a16:creationId xmlns:a16="http://schemas.microsoft.com/office/drawing/2014/main" id="{901F9937-ADEB-4D2B-B384-DA92D5B0A0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2014"/>
            <a:ext cx="9144000" cy="1236936"/>
          </a:xfrm>
          <a:prstGeom prst="rect">
            <a:avLst/>
          </a:prstGeom>
        </p:spPr>
      </p:pic>
      <p:sp>
        <p:nvSpPr>
          <p:cNvPr id="31" name="矩形 30">
            <a:extLst>
              <a:ext uri="{FF2B5EF4-FFF2-40B4-BE49-F238E27FC236}">
                <a16:creationId xmlns:a16="http://schemas.microsoft.com/office/drawing/2014/main" id="{7D69CFA6-3F87-47F5-A120-77F70FFF83F0}"/>
              </a:ext>
            </a:extLst>
          </p:cNvPr>
          <p:cNvSpPr/>
          <p:nvPr/>
        </p:nvSpPr>
        <p:spPr>
          <a:xfrm>
            <a:off x="0" y="0"/>
            <a:ext cx="9143998" cy="686686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52F0291-A5B4-4F95-B855-8B183BF95ED9}"/>
              </a:ext>
            </a:extLst>
          </p:cNvPr>
          <p:cNvSpPr txBox="1"/>
          <p:nvPr/>
        </p:nvSpPr>
        <p:spPr>
          <a:xfrm>
            <a:off x="2495310" y="3731416"/>
            <a:ext cx="4448415" cy="34996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zh-TW" altLang="en-US" sz="1600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配合</a:t>
            </a:r>
            <a:r>
              <a:rPr lang="zh-TW" altLang="en-US" sz="1600" i="0" u="none" strike="noStrike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第四冊第</a:t>
            </a:r>
            <a:r>
              <a:rPr lang="en-US" altLang="zh-TW" sz="1600" i="0" u="none" strike="noStrike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600" i="0" u="none" strike="noStrike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章數列與等差級數</a:t>
            </a:r>
            <a:endParaRPr lang="en-US" altLang="zh-CN" sz="1600" dirty="0"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-122"/>
            </a:endParaRPr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94F4453C-FF0E-4CDF-8B76-36D3BB6076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8" y="5629932"/>
            <a:ext cx="9133866" cy="123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512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>
            <a:extLst>
              <a:ext uri="{FF2B5EF4-FFF2-40B4-BE49-F238E27FC236}">
                <a16:creationId xmlns:a16="http://schemas.microsoft.com/office/drawing/2014/main" id="{35C76BE1-B7D0-4D28-9761-5848CF98B924}"/>
              </a:ext>
            </a:extLst>
          </p:cNvPr>
          <p:cNvSpPr txBox="1"/>
          <p:nvPr/>
        </p:nvSpPr>
        <p:spPr>
          <a:xfrm>
            <a:off x="607274" y="820346"/>
            <a:ext cx="3913985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TW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-122"/>
              </a:rPr>
              <a:t>社會情境試題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-122"/>
            </a:endParaRPr>
          </a:p>
        </p:txBody>
      </p:sp>
      <p:sp>
        <p:nvSpPr>
          <p:cNvPr id="4" name="文本框 4">
            <a:extLst>
              <a:ext uri="{FF2B5EF4-FFF2-40B4-BE49-F238E27FC236}">
                <a16:creationId xmlns:a16="http://schemas.microsoft.com/office/drawing/2014/main" id="{A084734C-BD6A-4DED-B18B-E20FCFCC428C}"/>
              </a:ext>
            </a:extLst>
          </p:cNvPr>
          <p:cNvSpPr txBox="1"/>
          <p:nvPr/>
        </p:nvSpPr>
        <p:spPr>
          <a:xfrm>
            <a:off x="607273" y="333891"/>
            <a:ext cx="328845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TW" altLang="en-US" sz="3200" b="1" i="0" u="none" strike="noStrike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天心石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CC0737D-B015-4C9A-A814-747D8E49B21D}"/>
              </a:ext>
            </a:extLst>
          </p:cNvPr>
          <p:cNvSpPr txBox="1"/>
          <p:nvPr/>
        </p:nvSpPr>
        <p:spPr>
          <a:xfrm>
            <a:off x="557788" y="1160820"/>
            <a:ext cx="8284460" cy="526297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TW" altLang="en-US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　　古時候的</a:t>
            </a:r>
            <a:r>
              <a:rPr lang="zh-TW" altLang="en-US" sz="2800" b="0" i="0" u="sng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中國</a:t>
            </a:r>
            <a:r>
              <a:rPr lang="zh-TW" altLang="en-US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把數字分為陽</a:t>
            </a:r>
            <a:endParaRPr lang="en-US" altLang="zh-TW" sz="2800" b="0" i="0" u="none" strike="noStrike" baseline="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l"/>
            <a:r>
              <a:rPr lang="zh-TW" altLang="en-US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數和陰數，奇數為陽，偶數為</a:t>
            </a:r>
            <a:endParaRPr lang="en-US" altLang="zh-TW" sz="2800" b="0" i="0" u="none" strike="noStrike" baseline="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l"/>
            <a:r>
              <a:rPr lang="zh-TW" altLang="en-US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陰。陽數中 </a:t>
            </a:r>
            <a:r>
              <a:rPr lang="en-US" altLang="zh-TW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9 </a:t>
            </a:r>
            <a:r>
              <a:rPr lang="zh-TW" altLang="en-US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為最高，</a:t>
            </a:r>
            <a:r>
              <a:rPr lang="en-US" altLang="zh-TW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 </a:t>
            </a:r>
            <a:r>
              <a:rPr lang="zh-TW" altLang="en-US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是正中</a:t>
            </a:r>
            <a:endParaRPr lang="en-US" altLang="zh-TW" sz="2800" b="0" i="0" u="none" strike="noStrike" baseline="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l"/>
            <a:r>
              <a:rPr lang="zh-TW" altLang="en-US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間的數，所以用「九」和「五」</a:t>
            </a:r>
            <a:endParaRPr lang="en-US" altLang="zh-TW" sz="2800" b="0" i="0" u="none" strike="noStrike" baseline="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l"/>
            <a:r>
              <a:rPr lang="zh-TW" altLang="en-US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象徵帝王的權威，稱為「九五之</a:t>
            </a:r>
            <a:endParaRPr lang="en-US" altLang="zh-TW" sz="2800" b="0" i="0" u="none" strike="noStrike" baseline="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l"/>
            <a:r>
              <a:rPr lang="zh-TW" altLang="en-US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尊」。所以在</a:t>
            </a:r>
            <a:r>
              <a:rPr lang="zh-TW" altLang="en-US" sz="2800" b="0" i="0" u="sng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中國</a:t>
            </a:r>
            <a:r>
              <a:rPr lang="zh-TW" altLang="en-US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古代帝王之建</a:t>
            </a:r>
            <a:endParaRPr lang="en-US" altLang="zh-TW" sz="2800" b="0" i="0" u="none" strike="noStrike" baseline="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l"/>
            <a:r>
              <a:rPr lang="zh-TW" altLang="en-US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築，都有象徵「</a:t>
            </a:r>
            <a:r>
              <a:rPr lang="en-US" altLang="zh-TW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9</a:t>
            </a:r>
            <a:r>
              <a:rPr lang="zh-TW" altLang="en-US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」的意義存在。</a:t>
            </a:r>
            <a:endParaRPr lang="en-US" altLang="zh-TW" sz="2800" b="0" i="0" u="none" strike="noStrike" baseline="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l"/>
            <a:r>
              <a:rPr lang="zh-TW" altLang="en-US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如右圖，在</a:t>
            </a:r>
            <a:r>
              <a:rPr lang="zh-TW" altLang="en-US" sz="2800" b="0" i="0" u="sng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北京</a:t>
            </a:r>
            <a:r>
              <a:rPr lang="zh-TW" altLang="en-US" sz="1200" b="0" i="0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800" b="0" i="0" u="sng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天壇</a:t>
            </a:r>
            <a:r>
              <a:rPr lang="zh-TW" altLang="en-US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的圓丘地面，便是於</a:t>
            </a:r>
            <a:r>
              <a:rPr lang="zh-TW" altLang="en-US" sz="2800" b="0" i="0" u="sng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清朝</a:t>
            </a:r>
            <a:r>
              <a:rPr lang="zh-TW" altLang="en-US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時用石板鋪設而成的。最裡面一圈的石板又叫「天心石」，第二圈是</a:t>
            </a:r>
            <a:r>
              <a:rPr lang="en-US" altLang="zh-TW" sz="28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9 </a:t>
            </a:r>
            <a:r>
              <a:rPr lang="zh-TW" altLang="en-US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個石板，第三圈比第二圈又增加 </a:t>
            </a:r>
            <a:r>
              <a:rPr lang="en-US" altLang="zh-TW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9 </a:t>
            </a:r>
            <a:r>
              <a:rPr lang="zh-TW" altLang="en-US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個石板，該地面總共有 </a:t>
            </a:r>
            <a:r>
              <a:rPr lang="en-US" altLang="zh-TW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9 </a:t>
            </a:r>
            <a:r>
              <a:rPr lang="zh-TW" altLang="en-US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圈這樣的石板。</a:t>
            </a:r>
          </a:p>
          <a:p>
            <a:pPr algn="l"/>
            <a:r>
              <a:rPr lang="zh-TW" altLang="en-US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　　請根據上面所述，回答下面的問題。</a:t>
            </a:r>
            <a:endParaRPr lang="en-US" altLang="zh-TW" sz="2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4A33735A-EC8F-4A01-9B0E-CE7D861A7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49361" y="6225539"/>
            <a:ext cx="694332" cy="630936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B29A5EF9-1593-4074-B630-217895F377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26064" y="6153911"/>
            <a:ext cx="996698" cy="704089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252366C6-DC54-44D1-8A7A-ECF1EEFFF8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57185" y="6243827"/>
            <a:ext cx="947930" cy="612649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573C2C2D-00AB-48C8-88AD-CC43D12092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0725" y="1160820"/>
            <a:ext cx="2989610" cy="297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754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4">
            <a:extLst>
              <a:ext uri="{FF2B5EF4-FFF2-40B4-BE49-F238E27FC236}">
                <a16:creationId xmlns:a16="http://schemas.microsoft.com/office/drawing/2014/main" id="{C303EE3D-1C13-4514-AB0A-92E805837D50}"/>
              </a:ext>
            </a:extLst>
          </p:cNvPr>
          <p:cNvSpPr txBox="1"/>
          <p:nvPr/>
        </p:nvSpPr>
        <p:spPr>
          <a:xfrm>
            <a:off x="2061421" y="429141"/>
            <a:ext cx="339640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TW" altLang="en-US" sz="3200" b="1" i="0" u="none" strike="noStrike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天心石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文本框 4">
            <a:extLst>
              <a:ext uri="{FF2B5EF4-FFF2-40B4-BE49-F238E27FC236}">
                <a16:creationId xmlns:a16="http://schemas.microsoft.com/office/drawing/2014/main" id="{827A5785-A4FC-4F1E-9A61-4BD85A57C2B6}"/>
              </a:ext>
            </a:extLst>
          </p:cNvPr>
          <p:cNvSpPr txBox="1"/>
          <p:nvPr/>
        </p:nvSpPr>
        <p:spPr>
          <a:xfrm>
            <a:off x="367288" y="1160820"/>
            <a:ext cx="849148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TW" altLang="en-US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請問最裡面的 </a:t>
            </a:r>
            <a:r>
              <a:rPr lang="en-US" altLang="zh-TW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 </a:t>
            </a:r>
            <a:r>
              <a:rPr lang="zh-TW" altLang="en-US" sz="2800" b="0" i="0" u="none" strike="noStrike" baseline="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圈共有幾塊石板？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D517A5C1-C40A-4469-AFEE-7EDBA2B3E768}"/>
              </a:ext>
            </a:extLst>
          </p:cNvPr>
          <p:cNvSpPr/>
          <p:nvPr/>
        </p:nvSpPr>
        <p:spPr>
          <a:xfrm>
            <a:off x="1447438" y="438636"/>
            <a:ext cx="534242" cy="533891"/>
          </a:xfrm>
          <a:prstGeom prst="ellipse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TW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9887351-0297-4B89-AD08-8803102478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" y="1889180"/>
            <a:ext cx="612000" cy="349884"/>
          </a:xfrm>
          <a:prstGeom prst="rect">
            <a:avLst/>
          </a:prstGeom>
        </p:spPr>
      </p:pic>
      <p:sp>
        <p:nvSpPr>
          <p:cNvPr id="10" name="文本框 4">
            <a:extLst>
              <a:ext uri="{FF2B5EF4-FFF2-40B4-BE49-F238E27FC236}">
                <a16:creationId xmlns:a16="http://schemas.microsoft.com/office/drawing/2014/main" id="{8ED0ADAB-0D1B-42D1-B015-57323E82BEE3}"/>
              </a:ext>
            </a:extLst>
          </p:cNvPr>
          <p:cNvSpPr txBox="1"/>
          <p:nvPr/>
        </p:nvSpPr>
        <p:spPr>
          <a:xfrm>
            <a:off x="652673" y="1830944"/>
            <a:ext cx="5005178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TW" sz="2800" dirty="0">
                <a:solidFill>
                  <a:srgbClr val="2F5597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zh-TW" altLang="en-US" sz="2800" dirty="0">
                <a:solidFill>
                  <a:srgbClr val="2F5597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＋</a:t>
            </a:r>
            <a:r>
              <a:rPr lang="en-US" altLang="zh-TW" sz="2800" dirty="0">
                <a:solidFill>
                  <a:srgbClr val="2F5597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9</a:t>
            </a:r>
            <a:r>
              <a:rPr lang="zh-TW" altLang="en-US" sz="2800" dirty="0">
                <a:solidFill>
                  <a:srgbClr val="2F5597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＋</a:t>
            </a:r>
            <a:r>
              <a:rPr lang="en-US" altLang="zh-TW" sz="2800" dirty="0">
                <a:solidFill>
                  <a:srgbClr val="2F5597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18</a:t>
            </a:r>
            <a:r>
              <a:rPr lang="zh-TW" altLang="en-US" sz="2800" dirty="0">
                <a:solidFill>
                  <a:srgbClr val="2F5597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＋</a:t>
            </a:r>
            <a:r>
              <a:rPr lang="en-US" altLang="zh-TW" sz="2800" dirty="0">
                <a:solidFill>
                  <a:srgbClr val="2F5597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27</a:t>
            </a:r>
            <a:r>
              <a:rPr lang="zh-TW" altLang="en-US" sz="2800" dirty="0">
                <a:solidFill>
                  <a:srgbClr val="2F5597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</a:t>
            </a:r>
            <a:r>
              <a:rPr lang="en-US" altLang="zh-TW" sz="2800" dirty="0">
                <a:solidFill>
                  <a:srgbClr val="2F5597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55 (</a:t>
            </a:r>
            <a:r>
              <a:rPr lang="zh-TW" altLang="en-US" sz="2800" dirty="0">
                <a:solidFill>
                  <a:srgbClr val="2F5597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塊 </a:t>
            </a:r>
            <a:r>
              <a:rPr lang="en-US" altLang="zh-TW" sz="2800" dirty="0">
                <a:solidFill>
                  <a:srgbClr val="2F5597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2800" dirty="0">
                <a:solidFill>
                  <a:srgbClr val="2F5597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2800" dirty="0">
              <a:solidFill>
                <a:srgbClr val="2F5597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7" name="圖片 6">
            <a:hlinkClick r:id="rId3" action="ppaction://hlinksldjump"/>
            <a:extLst>
              <a:ext uri="{FF2B5EF4-FFF2-40B4-BE49-F238E27FC236}">
                <a16:creationId xmlns:a16="http://schemas.microsoft.com/office/drawing/2014/main" id="{B3E911D4-6A1E-4DA0-A479-9D4CCE7859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185" y="6242303"/>
            <a:ext cx="947930" cy="615697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6FF22A6A-33DD-457B-B50F-14D1A966BA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26064" y="6153911"/>
            <a:ext cx="996698" cy="704089"/>
          </a:xfrm>
          <a:prstGeom prst="rect">
            <a:avLst/>
          </a:prstGeom>
        </p:spPr>
      </p:pic>
      <p:pic>
        <p:nvPicPr>
          <p:cNvPr id="9" name="圖片 8" descr="poButton">
            <a:extLst>
              <a:ext uri="{FF2B5EF4-FFF2-40B4-BE49-F238E27FC236}">
                <a16:creationId xmlns:a16="http://schemas.microsoft.com/office/drawing/2014/main" id="{504D2D33-02A6-48A7-B9B5-8B0584CC6E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49201" y="6224015"/>
            <a:ext cx="694653" cy="633985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432BF432-C216-41A5-A3F4-9FB4619E2B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793" y="2064122"/>
            <a:ext cx="277369" cy="338329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E202D002-92D7-4A00-A0D1-4EBE577D9A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00725" y="1160820"/>
            <a:ext cx="2989610" cy="297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90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1899</TotalTime>
  <Words>1411</Words>
  <Application>Microsoft Office PowerPoint</Application>
  <PresentationFormat>如螢幕大小 (4:3)</PresentationFormat>
  <Paragraphs>121</Paragraphs>
  <Slides>15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2" baseType="lpstr">
      <vt:lpstr>微軟正黑體</vt:lpstr>
      <vt:lpstr>新細明體</vt:lpstr>
      <vt:lpstr>Arial</vt:lpstr>
      <vt:lpstr>Calibri</vt:lpstr>
      <vt:lpstr>Cambria Math</vt:lpstr>
      <vt:lpstr>Times New Roman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tpmedia58</dc:creator>
  <cp:lastModifiedBy>tpmedia53b</cp:lastModifiedBy>
  <cp:revision>217</cp:revision>
  <dcterms:created xsi:type="dcterms:W3CDTF">2020-10-27T04:04:19Z</dcterms:created>
  <dcterms:modified xsi:type="dcterms:W3CDTF">2021-10-15T06:19:55Z</dcterms:modified>
</cp:coreProperties>
</file>