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4"/>
  </p:notesMasterIdLst>
  <p:sldIdLst>
    <p:sldId id="264" r:id="rId2"/>
    <p:sldId id="279" r:id="rId3"/>
    <p:sldId id="280" r:id="rId4"/>
    <p:sldId id="303" r:id="rId5"/>
    <p:sldId id="281" r:id="rId6"/>
    <p:sldId id="301" r:id="rId7"/>
    <p:sldId id="283" r:id="rId8"/>
    <p:sldId id="284" r:id="rId9"/>
    <p:sldId id="309" r:id="rId10"/>
    <p:sldId id="310" r:id="rId11"/>
    <p:sldId id="286" r:id="rId12"/>
    <p:sldId id="29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F7F7F7"/>
    <a:srgbClr val="888889"/>
    <a:srgbClr val="FF3399"/>
    <a:srgbClr val="E4007F"/>
    <a:srgbClr val="FFD854"/>
    <a:srgbClr val="A6A6A6"/>
    <a:srgbClr val="000000"/>
    <a:srgbClr val="C5C5C5"/>
    <a:srgbClr val="FAD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96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355E0-9ABF-461B-A912-E88F1DF999A9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1C112-6F64-486F-9D6B-CCFEE4E353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41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1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rgbClr val="FFD8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230D2240-C540-405B-A099-2D9EF9DBCCAE}"/>
              </a:ext>
            </a:extLst>
          </p:cNvPr>
          <p:cNvSpPr/>
          <p:nvPr userDrawn="1"/>
        </p:nvSpPr>
        <p:spPr>
          <a:xfrm>
            <a:off x="419576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A2726E-6D1F-4B1C-A733-9E17D1CE0D03}"/>
              </a:ext>
            </a:extLst>
          </p:cNvPr>
          <p:cNvSpPr/>
          <p:nvPr userDrawn="1"/>
        </p:nvSpPr>
        <p:spPr>
          <a:xfrm>
            <a:off x="419576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9E00729-CDCB-40ED-AD32-BB850BBA40B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4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97010C4B-551B-4778-93C5-1B576A99D1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CA85F01D-63BE-42A0-9131-02C258896547}"/>
              </a:ext>
            </a:extLst>
          </p:cNvPr>
          <p:cNvSpPr/>
          <p:nvPr userDrawn="1"/>
        </p:nvSpPr>
        <p:spPr>
          <a:xfrm>
            <a:off x="8524047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92F5E8A-A755-4F1D-A6CD-FE92E636234B}"/>
              </a:ext>
            </a:extLst>
          </p:cNvPr>
          <p:cNvSpPr/>
          <p:nvPr userDrawn="1"/>
        </p:nvSpPr>
        <p:spPr>
          <a:xfrm>
            <a:off x="8524047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BCCDF753-0121-4876-A131-B46FAC47C840}"/>
              </a:ext>
            </a:extLst>
          </p:cNvPr>
          <p:cNvGrpSpPr/>
          <p:nvPr userDrawn="1"/>
        </p:nvGrpSpPr>
        <p:grpSpPr>
          <a:xfrm>
            <a:off x="419578" y="376181"/>
            <a:ext cx="1624381" cy="658800"/>
            <a:chOff x="3412038" y="376181"/>
            <a:chExt cx="1624381" cy="658800"/>
          </a:xfrm>
        </p:grpSpPr>
        <p:sp>
          <p:nvSpPr>
            <p:cNvPr id="14" name="橢圓 13">
              <a:extLst>
                <a:ext uri="{FF2B5EF4-FFF2-40B4-BE49-F238E27FC236}">
                  <a16:creationId xmlns:a16="http://schemas.microsoft.com/office/drawing/2014/main" id="{98FCAD8E-4BD9-4AA4-8432-0BD79E4B7DEA}"/>
                </a:ext>
              </a:extLst>
            </p:cNvPr>
            <p:cNvSpPr/>
            <p:nvPr/>
          </p:nvSpPr>
          <p:spPr>
            <a:xfrm>
              <a:off x="4377619" y="376181"/>
              <a:ext cx="658800" cy="658800"/>
            </a:xfrm>
            <a:prstGeom prst="ellipse">
              <a:avLst/>
            </a:prstGeom>
            <a:solidFill>
              <a:schemeClr val="tx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09064870-6818-44E1-A5C2-43A492590F08}"/>
                </a:ext>
              </a:extLst>
            </p:cNvPr>
            <p:cNvSpPr/>
            <p:nvPr/>
          </p:nvSpPr>
          <p:spPr>
            <a:xfrm>
              <a:off x="3412038" y="376181"/>
              <a:ext cx="1296915" cy="65836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zh-TW" altLang="en-US" sz="3200" b="1" dirty="0">
                  <a:solidFill>
                    <a:srgbClr val="FFD85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問題</a:t>
              </a:r>
              <a:endParaRPr kumimoji="1" lang="zh-CN" altLang="en-US" sz="3200" b="1" dirty="0">
                <a:solidFill>
                  <a:srgbClr val="FFD85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36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83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image" Target="../media/image5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slide" Target="slide12.xml"/><Relationship Id="rId10" Type="http://schemas.openxmlformats.org/officeDocument/2006/relationships/image" Target="../media/image15.png"/><Relationship Id="rId4" Type="http://schemas.openxmlformats.org/officeDocument/2006/relationships/image" Target="../media/image21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slide" Target="slide11.xml"/><Relationship Id="rId7" Type="http://schemas.openxmlformats.org/officeDocument/2006/relationships/image" Target="../media/image1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4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slide" Target="slide5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橢圓 25">
            <a:extLst>
              <a:ext uri="{FF2B5EF4-FFF2-40B4-BE49-F238E27FC236}">
                <a16:creationId xmlns:a16="http://schemas.microsoft.com/office/drawing/2014/main" id="{CC219BFF-BF35-4AC8-98C7-83483DAFDB8F}"/>
              </a:ext>
            </a:extLst>
          </p:cNvPr>
          <p:cNvSpPr/>
          <p:nvPr/>
        </p:nvSpPr>
        <p:spPr>
          <a:xfrm>
            <a:off x="7521678" y="3554664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>
            <a:extLst>
              <a:ext uri="{FF2B5EF4-FFF2-40B4-BE49-F238E27FC236}">
                <a16:creationId xmlns:a16="http://schemas.microsoft.com/office/drawing/2014/main" id="{B0C354CC-F29C-41D8-B3AD-052822396E0F}"/>
              </a:ext>
            </a:extLst>
          </p:cNvPr>
          <p:cNvSpPr/>
          <p:nvPr/>
        </p:nvSpPr>
        <p:spPr>
          <a:xfrm>
            <a:off x="7521678" y="2973327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id="{41B0DADB-416B-4B24-AC5A-D036E89AD66D}"/>
              </a:ext>
            </a:extLst>
          </p:cNvPr>
          <p:cNvSpPr txBox="1"/>
          <p:nvPr/>
        </p:nvSpPr>
        <p:spPr>
          <a:xfrm>
            <a:off x="808998" y="528572"/>
            <a:ext cx="186933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目   次</a:t>
            </a:r>
            <a:endParaRPr lang="zh-CN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1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CBB0E17-CC5F-4226-9C41-71B8581DE635}"/>
              </a:ext>
            </a:extLst>
          </p:cNvPr>
          <p:cNvSpPr/>
          <p:nvPr/>
        </p:nvSpPr>
        <p:spPr>
          <a:xfrm>
            <a:off x="962025" y="1156257"/>
            <a:ext cx="1343025" cy="802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5">
            <a:extLst>
              <a:ext uri="{FF2B5EF4-FFF2-40B4-BE49-F238E27FC236}">
                <a16:creationId xmlns:a16="http://schemas.microsoft.com/office/drawing/2014/main" id="{476B9591-423A-4C43-935A-6D431D8F2FE9}"/>
              </a:ext>
            </a:extLst>
          </p:cNvPr>
          <p:cNvSpPr txBox="1"/>
          <p:nvPr/>
        </p:nvSpPr>
        <p:spPr>
          <a:xfrm>
            <a:off x="2678337" y="646563"/>
            <a:ext cx="636088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第二章 </a:t>
            </a:r>
            <a:r>
              <a:rPr lang="zh-TW" altLang="en-US" sz="28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函數及其圖形 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7DE189F-D545-4515-979F-85DAFE34E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2026" y="1384504"/>
            <a:ext cx="2825442" cy="679042"/>
          </a:xfrm>
          <a:prstGeom prst="rect">
            <a:avLst/>
          </a:prstGeom>
        </p:spPr>
      </p:pic>
      <p:sp>
        <p:nvSpPr>
          <p:cNvPr id="19" name="文本框 15">
            <a:extLst>
              <a:ext uri="{FF2B5EF4-FFF2-40B4-BE49-F238E27FC236}">
                <a16:creationId xmlns:a16="http://schemas.microsoft.com/office/drawing/2014/main" id="{E6671685-70DA-4F84-879B-C253879246EB}"/>
              </a:ext>
            </a:extLst>
          </p:cNvPr>
          <p:cNvSpPr txBox="1"/>
          <p:nvPr/>
        </p:nvSpPr>
        <p:spPr>
          <a:xfrm>
            <a:off x="962025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2800" b="0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en-US" altLang="zh-TW" sz="2800" b="0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本框 15">
            <a:extLst>
              <a:ext uri="{FF2B5EF4-FFF2-40B4-BE49-F238E27FC236}">
                <a16:creationId xmlns:a16="http://schemas.microsoft.com/office/drawing/2014/main" id="{FA4E91FD-A562-4AD7-BCAB-C9C4E10DBAF1}"/>
              </a:ext>
            </a:extLst>
          </p:cNvPr>
          <p:cNvSpPr txBox="1"/>
          <p:nvPr/>
        </p:nvSpPr>
        <p:spPr>
          <a:xfrm>
            <a:off x="2812792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01</a:t>
            </a:r>
          </a:p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06</a:t>
            </a:r>
          </a:p>
        </p:txBody>
      </p:sp>
      <p:sp>
        <p:nvSpPr>
          <p:cNvPr id="5" name="矩形 4">
            <a:hlinkClick r:id="rId4" action="ppaction://hlinksldjump"/>
            <a:extLst>
              <a:ext uri="{FF2B5EF4-FFF2-40B4-BE49-F238E27FC236}">
                <a16:creationId xmlns:a16="http://schemas.microsoft.com/office/drawing/2014/main" id="{8C99FEFA-5CCE-43AF-BD8B-8875283EC391}"/>
              </a:ext>
            </a:extLst>
          </p:cNvPr>
          <p:cNvSpPr/>
          <p:nvPr/>
        </p:nvSpPr>
        <p:spPr>
          <a:xfrm>
            <a:off x="171450" y="2949388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9DE1D461-92B0-42D9-B418-8F09F4B388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  <p:sp>
        <p:nvSpPr>
          <p:cNvPr id="29" name="矩形 28">
            <a:hlinkClick r:id="rId6" action="ppaction://hlinksldjump"/>
            <a:extLst>
              <a:ext uri="{FF2B5EF4-FFF2-40B4-BE49-F238E27FC236}">
                <a16:creationId xmlns:a16="http://schemas.microsoft.com/office/drawing/2014/main" id="{10D798DE-6970-4685-95D2-244AF4D01B41}"/>
              </a:ext>
            </a:extLst>
          </p:cNvPr>
          <p:cNvSpPr/>
          <p:nvPr/>
        </p:nvSpPr>
        <p:spPr>
          <a:xfrm>
            <a:off x="171450" y="3535177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444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個人情境試題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266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557788" y="1160820"/>
            <a:ext cx="8284460" cy="35394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這樣的結構當然比豬二哥的房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子堅固，就算颱風來襲，這間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小木屋仍然屹立不搖，就算大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野狼來了也不怕，而且這間小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木屋也沒有煙囪，當然也就不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怕大野狼從煙囪下來囉！</a:t>
            </a: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請根據右圖和上面所述，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回答下面的問題。</a:t>
            </a:r>
            <a:endParaRPr lang="en-US" altLang="zh-TW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6BB2C9D-D914-4093-B32D-52A2483588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7778" y="1238337"/>
            <a:ext cx="3560196" cy="50054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16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0" y="429141"/>
            <a:ext cx="4053629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4">
                <a:extLst>
                  <a:ext uri="{FF2B5EF4-FFF2-40B4-BE49-F238E27FC236}">
                    <a16:creationId xmlns:a16="http://schemas.microsoft.com/office/drawing/2014/main" id="{827A5785-A4FC-4F1E-9A61-4BD85A57C2B6}"/>
                  </a:ext>
                </a:extLst>
              </p:cNvPr>
              <p:cNvSpPr txBox="1"/>
              <p:nvPr/>
            </p:nvSpPr>
            <p:spPr>
              <a:xfrm>
                <a:off x="367288" y="1160820"/>
                <a:ext cx="849148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l"/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若以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Q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點為原點，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C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點和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點的坐標分別為 </a:t>
                </a:r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( 5 , 0 )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( 0 , 10 )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，則直線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的方程式為何？</a:t>
                </a:r>
                <a:endPara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文本框 4">
                <a:extLst>
                  <a:ext uri="{FF2B5EF4-FFF2-40B4-BE49-F238E27FC236}">
                    <a16:creationId xmlns:a16="http://schemas.microsoft.com/office/drawing/2014/main" id="{827A5785-A4FC-4F1E-9A61-4BD85A57C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88" y="1160820"/>
                <a:ext cx="8491486" cy="954107"/>
              </a:xfrm>
              <a:prstGeom prst="rect">
                <a:avLst/>
              </a:prstGeom>
              <a:blipFill>
                <a:blip r:embed="rId2"/>
                <a:stretch>
                  <a:fillRect l="-1436" t="-6369" b="-171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173163"/>
            <a:ext cx="612000" cy="3498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4">
                <a:extLst>
                  <a:ext uri="{FF2B5EF4-FFF2-40B4-BE49-F238E27FC236}">
                    <a16:creationId xmlns:a16="http://schemas.microsoft.com/office/drawing/2014/main" id="{8ED0ADAB-0D1B-42D1-B015-57323E82BEE3}"/>
                  </a:ext>
                </a:extLst>
              </p:cNvPr>
              <p:cNvSpPr txBox="1"/>
              <p:nvPr/>
            </p:nvSpPr>
            <p:spPr>
              <a:xfrm>
                <a:off x="652672" y="2114927"/>
                <a:ext cx="5633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設此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8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直線方程式為 </a:t>
                </a:r>
                <a:r>
                  <a:rPr lang="en-US" altLang="zh-TW" sz="28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y</a:t>
                </a:r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8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ax</a:t>
                </a:r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＋</a:t>
                </a:r>
                <a:r>
                  <a:rPr lang="en-US" altLang="zh-TW" sz="28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b</a:t>
                </a:r>
                <a:endParaRPr lang="en-US" altLang="zh-TW" sz="28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文本框 4">
                <a:extLst>
                  <a:ext uri="{FF2B5EF4-FFF2-40B4-BE49-F238E27FC236}">
                    <a16:creationId xmlns:a16="http://schemas.microsoft.com/office/drawing/2014/main" id="{8ED0ADAB-0D1B-42D1-B015-57323E82BE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672" y="2114927"/>
                <a:ext cx="5633827" cy="523220"/>
              </a:xfrm>
              <a:prstGeom prst="rect">
                <a:avLst/>
              </a:prstGeom>
              <a:blipFill>
                <a:blip r:embed="rId4"/>
                <a:stretch>
                  <a:fillRect l="-2165" t="-11628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圖片 6">
            <a:hlinkClick r:id="rId5" action="ppaction://hlinksldjump"/>
            <a:extLst>
              <a:ext uri="{FF2B5EF4-FFF2-40B4-BE49-F238E27FC236}">
                <a16:creationId xmlns:a16="http://schemas.microsoft.com/office/drawing/2014/main" id="{B3E911D4-6A1E-4DA0-A479-9D4CCE7859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12" name="文本框 4">
            <a:extLst>
              <a:ext uri="{FF2B5EF4-FFF2-40B4-BE49-F238E27FC236}">
                <a16:creationId xmlns:a16="http://schemas.microsoft.com/office/drawing/2014/main" id="{3DB10A58-D1C5-4368-AE44-FCC0CC3ABF57}"/>
              </a:ext>
            </a:extLst>
          </p:cNvPr>
          <p:cNvSpPr txBox="1"/>
          <p:nvPr/>
        </p:nvSpPr>
        <p:spPr>
          <a:xfrm>
            <a:off x="652673" y="2640930"/>
            <a:ext cx="500517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點的坐標為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( 0 , 10 )</a:t>
            </a: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A490E9CB-3B0D-4229-8C88-28868FB7921E}"/>
              </a:ext>
            </a:extLst>
          </p:cNvPr>
          <p:cNvSpPr txBox="1"/>
          <p:nvPr/>
        </p:nvSpPr>
        <p:spPr>
          <a:xfrm>
            <a:off x="652673" y="3166933"/>
            <a:ext cx="500517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將 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( 0 , 10 ) 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代入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ax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文本框 4">
            <a:extLst>
              <a:ext uri="{FF2B5EF4-FFF2-40B4-BE49-F238E27FC236}">
                <a16:creationId xmlns:a16="http://schemas.microsoft.com/office/drawing/2014/main" id="{3232B13D-E364-4D71-AE5F-66DAE589D28A}"/>
              </a:ext>
            </a:extLst>
          </p:cNvPr>
          <p:cNvSpPr txBox="1"/>
          <p:nvPr/>
        </p:nvSpPr>
        <p:spPr>
          <a:xfrm>
            <a:off x="652673" y="3692936"/>
            <a:ext cx="337640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得 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 ⋯⋯(1)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文本框 4">
            <a:extLst>
              <a:ext uri="{FF2B5EF4-FFF2-40B4-BE49-F238E27FC236}">
                <a16:creationId xmlns:a16="http://schemas.microsoft.com/office/drawing/2014/main" id="{45A57157-D9F6-403C-AF44-B941D11C6EBF}"/>
              </a:ext>
            </a:extLst>
          </p:cNvPr>
          <p:cNvSpPr txBox="1"/>
          <p:nvPr/>
        </p:nvSpPr>
        <p:spPr>
          <a:xfrm>
            <a:off x="652673" y="4218939"/>
            <a:ext cx="500517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將 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( 5 , 0 ) 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代入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ax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6" name="文本框 4">
            <a:extLst>
              <a:ext uri="{FF2B5EF4-FFF2-40B4-BE49-F238E27FC236}">
                <a16:creationId xmlns:a16="http://schemas.microsoft.com/office/drawing/2014/main" id="{4FE727FB-28BE-45FC-9CFB-5D45B46FA1E9}"/>
              </a:ext>
            </a:extLst>
          </p:cNvPr>
          <p:cNvSpPr txBox="1"/>
          <p:nvPr/>
        </p:nvSpPr>
        <p:spPr>
          <a:xfrm>
            <a:off x="652673" y="4744942"/>
            <a:ext cx="351927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得 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 ⋯⋯(2)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7" name="文本框 4">
            <a:extLst>
              <a:ext uri="{FF2B5EF4-FFF2-40B4-BE49-F238E27FC236}">
                <a16:creationId xmlns:a16="http://schemas.microsoft.com/office/drawing/2014/main" id="{E2CCA6F8-9046-4B7D-B201-CE972AA5EE39}"/>
              </a:ext>
            </a:extLst>
          </p:cNvPr>
          <p:cNvSpPr txBox="1"/>
          <p:nvPr/>
        </p:nvSpPr>
        <p:spPr>
          <a:xfrm>
            <a:off x="652673" y="5270945"/>
            <a:ext cx="546237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由 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(1)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(2) 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得：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－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4">
                <a:extLst>
                  <a:ext uri="{FF2B5EF4-FFF2-40B4-BE49-F238E27FC236}">
                    <a16:creationId xmlns:a16="http://schemas.microsoft.com/office/drawing/2014/main" id="{38441A81-1B80-4109-B777-692BE27E0AE5}"/>
                  </a:ext>
                </a:extLst>
              </p:cNvPr>
              <p:cNvSpPr txBox="1"/>
              <p:nvPr/>
            </p:nvSpPr>
            <p:spPr>
              <a:xfrm>
                <a:off x="652672" y="5796946"/>
                <a:ext cx="57733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l"/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故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直線方程式為 </a:t>
                </a:r>
                <a:r>
                  <a:rPr lang="en-US" altLang="zh-TW" sz="28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y</a:t>
                </a:r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新細明體" panose="02020500000000000000" pitchFamily="18" charset="-12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－</a:t>
                </a:r>
                <a:r>
                  <a:rPr lang="en-US" altLang="zh-TW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</a:t>
                </a:r>
                <a:r>
                  <a:rPr lang="en-US" altLang="zh-TW" sz="28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x</a:t>
                </a:r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＋</a:t>
                </a:r>
                <a:r>
                  <a:rPr lang="en-US" altLang="zh-TW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10</a:t>
                </a:r>
                <a:endParaRPr lang="en-US" altLang="zh-TW" sz="28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文本框 4">
                <a:extLst>
                  <a:ext uri="{FF2B5EF4-FFF2-40B4-BE49-F238E27FC236}">
                    <a16:creationId xmlns:a16="http://schemas.microsoft.com/office/drawing/2014/main" id="{38441A81-1B80-4109-B777-692BE27E0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672" y="5796946"/>
                <a:ext cx="5773391" cy="523220"/>
              </a:xfrm>
              <a:prstGeom prst="rect">
                <a:avLst/>
              </a:prstGeom>
              <a:blipFill>
                <a:blip r:embed="rId9"/>
                <a:stretch>
                  <a:fillRect l="-2112" t="-11628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圖片 22">
            <a:extLst>
              <a:ext uri="{FF2B5EF4-FFF2-40B4-BE49-F238E27FC236}">
                <a16:creationId xmlns:a16="http://schemas.microsoft.com/office/drawing/2014/main" id="{EE93DFF4-D138-40AB-9D1A-3AEBD93301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64" y="5984746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90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/>
              <p:nvPr/>
            </p:nvSpPr>
            <p:spPr>
              <a:xfrm>
                <a:off x="367288" y="1160820"/>
                <a:ext cx="8491486" cy="956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E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點的坐標為何？橫樑到屋簷的距離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PQ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是多少公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尺？</a:t>
                </a:r>
                <a:endPara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88" y="1160820"/>
                <a:ext cx="8491486" cy="956096"/>
              </a:xfrm>
              <a:prstGeom prst="rect">
                <a:avLst/>
              </a:prstGeom>
              <a:blipFill>
                <a:blip r:embed="rId2"/>
                <a:stretch>
                  <a:fillRect l="-1436" t="-5732" b="-171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hlinkClick r:id="rId3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403457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58" name="圖片 57">
            <a:extLst>
              <a:ext uri="{FF2B5EF4-FFF2-40B4-BE49-F238E27FC236}">
                <a16:creationId xmlns:a16="http://schemas.microsoft.com/office/drawing/2014/main" id="{68D1566F-700E-4169-A1A0-07EC704DBA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sp>
        <p:nvSpPr>
          <p:cNvPr id="22" name="文本框 4">
            <a:extLst>
              <a:ext uri="{FF2B5EF4-FFF2-40B4-BE49-F238E27FC236}">
                <a16:creationId xmlns:a16="http://schemas.microsoft.com/office/drawing/2014/main" id="{2B516DE3-5D28-45D0-9AE5-6E9750921514}"/>
              </a:ext>
            </a:extLst>
          </p:cNvPr>
          <p:cNvSpPr txBox="1"/>
          <p:nvPr/>
        </p:nvSpPr>
        <p:spPr>
          <a:xfrm>
            <a:off x="620388" y="2188054"/>
            <a:ext cx="370396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點的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坐標為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endParaRPr lang="zh-TW" altLang="en-US" sz="2800" b="0" i="0" u="none" strike="noStrike" baseline="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本框 4">
            <a:extLst>
              <a:ext uri="{FF2B5EF4-FFF2-40B4-BE49-F238E27FC236}">
                <a16:creationId xmlns:a16="http://schemas.microsoft.com/office/drawing/2014/main" id="{76CACDC0-8FD7-4DB1-AF8C-FA30175F5475}"/>
              </a:ext>
            </a:extLst>
          </p:cNvPr>
          <p:cNvSpPr txBox="1"/>
          <p:nvPr/>
        </p:nvSpPr>
        <p:spPr>
          <a:xfrm>
            <a:off x="620388" y="2843638"/>
            <a:ext cx="464693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將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代入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zh-TW" altLang="en-US" sz="2800" dirty="0">
                <a:solidFill>
                  <a:srgbClr val="2F5597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－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endParaRPr lang="zh-TW" altLang="en-US" sz="2800" b="0" i="0" u="none" strike="noStrike" baseline="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文本框 4">
            <a:extLst>
              <a:ext uri="{FF2B5EF4-FFF2-40B4-BE49-F238E27FC236}">
                <a16:creationId xmlns:a16="http://schemas.microsoft.com/office/drawing/2014/main" id="{E0B8355A-F102-417E-AAFB-8FA7B9DC8743}"/>
              </a:ext>
            </a:extLst>
          </p:cNvPr>
          <p:cNvSpPr txBox="1"/>
          <p:nvPr/>
        </p:nvSpPr>
        <p:spPr>
          <a:xfrm>
            <a:off x="620389" y="3499222"/>
            <a:ext cx="395161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得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zh-TW" altLang="en-US" sz="2800" dirty="0">
                <a:solidFill>
                  <a:srgbClr val="2F5597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－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2×2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endParaRPr lang="en-US" altLang="zh-TW" sz="2800" b="0" i="0" u="none" strike="noStrike" baseline="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43BE32A1-986E-41F6-BAFB-1ED3E2051A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255004"/>
            <a:ext cx="612000" cy="349884"/>
          </a:xfrm>
          <a:prstGeom prst="rect">
            <a:avLst/>
          </a:prstGeom>
        </p:spPr>
      </p:pic>
      <p:sp>
        <p:nvSpPr>
          <p:cNvPr id="16" name="文本框 4">
            <a:extLst>
              <a:ext uri="{FF2B5EF4-FFF2-40B4-BE49-F238E27FC236}">
                <a16:creationId xmlns:a16="http://schemas.microsoft.com/office/drawing/2014/main" id="{525A1BAF-7501-41F7-B280-0E3668055696}"/>
              </a:ext>
            </a:extLst>
          </p:cNvPr>
          <p:cNvSpPr txBox="1"/>
          <p:nvPr/>
        </p:nvSpPr>
        <p:spPr>
          <a:xfrm>
            <a:off x="620388" y="4154806"/>
            <a:ext cx="464693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所以 </a:t>
            </a:r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 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點的坐標為 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( 2 , 6 )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本框 4">
                <a:extLst>
                  <a:ext uri="{FF2B5EF4-FFF2-40B4-BE49-F238E27FC236}">
                    <a16:creationId xmlns:a16="http://schemas.microsoft.com/office/drawing/2014/main" id="{19CDF312-EEDB-4085-ABF5-7F8A4C6147AA}"/>
                  </a:ext>
                </a:extLst>
              </p:cNvPr>
              <p:cNvSpPr txBox="1"/>
              <p:nvPr/>
            </p:nvSpPr>
            <p:spPr>
              <a:xfrm>
                <a:off x="620388" y="4810390"/>
                <a:ext cx="3209293" cy="525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則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PQ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6 ( </a:t>
                </a:r>
                <a:r>
                  <a:rPr lang="zh-TW" altLang="en-US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 </a:t>
                </a:r>
                <a:r>
                  <a:rPr lang="en-US" altLang="zh-TW" sz="28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7" name="文本框 4">
                <a:extLst>
                  <a:ext uri="{FF2B5EF4-FFF2-40B4-BE49-F238E27FC236}">
                    <a16:creationId xmlns:a16="http://schemas.microsoft.com/office/drawing/2014/main" id="{19CDF312-EEDB-4085-ABF5-7F8A4C614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4810390"/>
                <a:ext cx="3209293" cy="525208"/>
              </a:xfrm>
              <a:prstGeom prst="rect">
                <a:avLst/>
              </a:prstGeom>
              <a:blipFill>
                <a:blip r:embed="rId8"/>
                <a:stretch>
                  <a:fillRect l="-3992" t="-10465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圖片 17">
            <a:extLst>
              <a:ext uri="{FF2B5EF4-FFF2-40B4-BE49-F238E27FC236}">
                <a16:creationId xmlns:a16="http://schemas.microsoft.com/office/drawing/2014/main" id="{CEDFFAF8-0179-49CC-B508-4B449A62319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731" y="4997269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16" grpId="0"/>
      <p:bldP spid="16" grpId="1"/>
      <p:bldP spid="17" grpId="0"/>
      <p:bldP spid="1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1752601" y="2788723"/>
            <a:ext cx="704745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60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科學情境試題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123956" y="3731416"/>
            <a:ext cx="5029440" cy="35157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章函數及其圖形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8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科學情境試題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01547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607273" y="1160820"/>
            <a:ext cx="8136678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臺灣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是否開放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美國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豬進口引起了許多的爭議，其主要原因是肉品類的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含量，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又俗稱為「瘦肉精」。根據某醫學中心的臨床毒物與職業醫學科主任表示，依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Codex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標準，每人每天身體每公斤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攝取量為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0.01 ppm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以下才安全，服用超量的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，人體即會出現噁心、頭暈等不適的中毒症狀。不過，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</a:t>
            </a:r>
            <a:endParaRPr lang="en-US" altLang="zh-TW" sz="2800" b="0" i="0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豬的爭議不僅止於含量，而是有些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專家認為必須零檢出，即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</a:t>
            </a:r>
            <a:endParaRPr lang="en-US" altLang="zh-TW" sz="2800" b="0" i="0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的劑量為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 ppm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才安全，這樣的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爭議就留給專家們去討論吧！</a:t>
            </a:r>
            <a:endParaRPr lang="zh-TW" alt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2FC736A-1D85-4969-93CA-18E5C233DC5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44502" y="3833622"/>
            <a:ext cx="2083764" cy="23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7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科學情境試題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391398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607273" y="1160820"/>
            <a:ext cx="8136678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而根據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董氏基金會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統計，國人食用豬肉的量為各種肉類之冠，每人一年約食用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36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公斤的豬肉，也就是國人每天平均食用豬肉量約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公克，扣除素食者或者不愛吃肉者，對多數人而言，實際的這樣的食用量當然高於每天的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公克。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請根據上面所述，回答下面的問題。</a:t>
            </a:r>
            <a:endParaRPr lang="zh-TW" alt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13B78B1-CC1C-4DAC-9A8A-280F0D5C49C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44502" y="3833622"/>
            <a:ext cx="2083764" cy="23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684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1" y="429141"/>
            <a:ext cx="4139353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如果以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表示體重，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表示人體一天的可以攝取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的最高量，那麼如何表示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的關係？如果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博文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的體重是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公斤，那麼他一星期對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的最高攝取量是多少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ppm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？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030647"/>
            <a:ext cx="612000" cy="349884"/>
          </a:xfrm>
          <a:prstGeom prst="rect">
            <a:avLst/>
          </a:prstGeom>
        </p:spPr>
      </p:pic>
      <p:pic>
        <p:nvPicPr>
          <p:cNvPr id="7" name="圖片 6">
            <a:hlinkClick r:id="rId3" action="ppaction://hlinksldjump"/>
            <a:extLst>
              <a:ext uri="{FF2B5EF4-FFF2-40B4-BE49-F238E27FC236}">
                <a16:creationId xmlns:a16="http://schemas.microsoft.com/office/drawing/2014/main" id="{B3E911D4-6A1E-4DA0-A479-9D4CCE7859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2954447"/>
            <a:ext cx="7043528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因為每人每天身體每公斤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萊克多巴胺攝取量為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0.01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ppm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4" name="文本框 4">
            <a:extLst>
              <a:ext uri="{FF2B5EF4-FFF2-40B4-BE49-F238E27FC236}">
                <a16:creationId xmlns:a16="http://schemas.microsoft.com/office/drawing/2014/main" id="{D33742DD-6874-4543-9A56-997CDB26DC5E}"/>
              </a:ext>
            </a:extLst>
          </p:cNvPr>
          <p:cNvSpPr txBox="1"/>
          <p:nvPr/>
        </p:nvSpPr>
        <p:spPr>
          <a:xfrm>
            <a:off x="652673" y="4048521"/>
            <a:ext cx="564335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又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表示體重，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為最大攝取量，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5C5D2B68-C8C8-4393-8A09-6025CCE47A2E}"/>
              </a:ext>
            </a:extLst>
          </p:cNvPr>
          <p:cNvSpPr txBox="1"/>
          <p:nvPr/>
        </p:nvSpPr>
        <p:spPr>
          <a:xfrm>
            <a:off x="652673" y="4711708"/>
            <a:ext cx="391932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sng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博文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每天的最大攝取量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文本框 4">
            <a:extLst>
              <a:ext uri="{FF2B5EF4-FFF2-40B4-BE49-F238E27FC236}">
                <a16:creationId xmlns:a16="http://schemas.microsoft.com/office/drawing/2014/main" id="{DD598A36-370B-49DF-A7E6-4F64DAAAD29D}"/>
              </a:ext>
            </a:extLst>
          </p:cNvPr>
          <p:cNvSpPr txBox="1"/>
          <p:nvPr/>
        </p:nvSpPr>
        <p:spPr>
          <a:xfrm>
            <a:off x="652673" y="5374895"/>
            <a:ext cx="350975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一星期的最大攝取量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6" name="文本框 4">
            <a:extLst>
              <a:ext uri="{FF2B5EF4-FFF2-40B4-BE49-F238E27FC236}">
                <a16:creationId xmlns:a16="http://schemas.microsoft.com/office/drawing/2014/main" id="{4586CB69-A9E3-4BB6-A617-43FD1A5750A1}"/>
              </a:ext>
            </a:extLst>
          </p:cNvPr>
          <p:cNvSpPr txBox="1"/>
          <p:nvPr/>
        </p:nvSpPr>
        <p:spPr>
          <a:xfrm>
            <a:off x="5878634" y="4048521"/>
            <a:ext cx="267753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0.01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" name="文本框 4">
            <a:extLst>
              <a:ext uri="{FF2B5EF4-FFF2-40B4-BE49-F238E27FC236}">
                <a16:creationId xmlns:a16="http://schemas.microsoft.com/office/drawing/2014/main" id="{ECE27EEC-45D4-488E-98F1-763057BADCAD}"/>
              </a:ext>
            </a:extLst>
          </p:cNvPr>
          <p:cNvSpPr txBox="1"/>
          <p:nvPr/>
        </p:nvSpPr>
        <p:spPr>
          <a:xfrm>
            <a:off x="4336361" y="4711708"/>
            <a:ext cx="431602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0.01×80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0.8 ( ppm )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9" name="文本框 4">
            <a:extLst>
              <a:ext uri="{FF2B5EF4-FFF2-40B4-BE49-F238E27FC236}">
                <a16:creationId xmlns:a16="http://schemas.microsoft.com/office/drawing/2014/main" id="{F38BF539-A6AD-4247-8DA6-EE708E24ACB1}"/>
              </a:ext>
            </a:extLst>
          </p:cNvPr>
          <p:cNvSpPr txBox="1"/>
          <p:nvPr/>
        </p:nvSpPr>
        <p:spPr>
          <a:xfrm>
            <a:off x="3846335" y="5374895"/>
            <a:ext cx="350975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0.8×7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5.6 ( ppm )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A7CE5E9C-1E84-4F03-BA58-07AF634550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077" y="5636505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4" grpId="0"/>
      <p:bldP spid="24" grpId="1"/>
      <p:bldP spid="13" grpId="0"/>
      <p:bldP spid="13" grpId="1"/>
      <p:bldP spid="15" grpId="0"/>
      <p:bldP spid="15" grpId="1"/>
      <p:bldP spid="16" grpId="0"/>
      <p:bldP spid="16" grpId="1"/>
      <p:bldP spid="18" grpId="0"/>
      <p:bldP spid="18" grpId="1"/>
      <p:bldP spid="19" grpId="0"/>
      <p:bldP spid="1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2" y="429141"/>
            <a:ext cx="407691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「瘦肉精」非識不可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開放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美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豬進口後，一批來自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美國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的豬肉在某家超市販賣，已標示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含量每公斤為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 ppm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，已知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宗齊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的體重是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公斤，平均每日食用豬肉的量約國人平均的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1.5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倍，這樣的食用量，如果他吃的都是該家超市販賣的豬肉，請問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宗齊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的每日</a:t>
            </a:r>
            <a:r>
              <a:rPr lang="zh-TW" altLang="en-US" sz="2800" b="0" i="0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萊克多巴胺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攝取量是否超標？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826122"/>
            <a:ext cx="612000" cy="349884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3739454"/>
            <a:ext cx="464322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7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0.01 </a:t>
            </a:r>
            <a:r>
              <a:rPr lang="en-US" altLang="zh-TW" sz="27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，將 </a:t>
            </a:r>
            <a:r>
              <a:rPr lang="en-US" altLang="zh-TW" sz="27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 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代入，</a:t>
            </a:r>
            <a:endParaRPr lang="fr-FR" altLang="zh-TW" sz="27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4" name="文本框 4">
            <a:extLst>
              <a:ext uri="{FF2B5EF4-FFF2-40B4-BE49-F238E27FC236}">
                <a16:creationId xmlns:a16="http://schemas.microsoft.com/office/drawing/2014/main" id="{D33742DD-6874-4543-9A56-997CDB26DC5E}"/>
              </a:ext>
            </a:extLst>
          </p:cNvPr>
          <p:cNvSpPr txBox="1"/>
          <p:nvPr/>
        </p:nvSpPr>
        <p:spPr>
          <a:xfrm>
            <a:off x="652672" y="4230819"/>
            <a:ext cx="841512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可得 </a:t>
            </a:r>
            <a:r>
              <a:rPr lang="en-US" altLang="zh-TW" sz="27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0.6 ( ppm ) (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每日可攝取萊克多巴胺的最高量 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文本框 4">
            <a:extLst>
              <a:ext uri="{FF2B5EF4-FFF2-40B4-BE49-F238E27FC236}">
                <a16:creationId xmlns:a16="http://schemas.microsoft.com/office/drawing/2014/main" id="{99A40473-A51D-4B5E-9F3A-C46BA470F655}"/>
              </a:ext>
            </a:extLst>
          </p:cNvPr>
          <p:cNvSpPr txBox="1"/>
          <p:nvPr/>
        </p:nvSpPr>
        <p:spPr>
          <a:xfrm>
            <a:off x="652671" y="4722184"/>
            <a:ext cx="820610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700" u="sng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宗齊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的每日豬肉平均食用肉量＝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150 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公克＝</a:t>
            </a:r>
            <a:r>
              <a:rPr lang="en-US" altLang="zh-TW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0.15 </a:t>
            </a:r>
            <a:r>
              <a:rPr lang="zh-TW" altLang="en-US" sz="27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公斤</a:t>
            </a:r>
            <a:endParaRPr lang="en-US" altLang="zh-TW" sz="27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3ED35CFD-15F7-453F-B59C-B7FF6FE8F8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20" name="圖片 19">
            <a:hlinkClick r:id="rId5" action="ppaction://hlinksldjump"/>
            <a:extLst>
              <a:ext uri="{FF2B5EF4-FFF2-40B4-BE49-F238E27FC236}">
                <a16:creationId xmlns:a16="http://schemas.microsoft.com/office/drawing/2014/main" id="{32BD565B-5A4A-4879-92DB-F4C0B8D344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sp>
        <p:nvSpPr>
          <p:cNvPr id="15" name="文本框 4">
            <a:extLst>
              <a:ext uri="{FF2B5EF4-FFF2-40B4-BE49-F238E27FC236}">
                <a16:creationId xmlns:a16="http://schemas.microsoft.com/office/drawing/2014/main" id="{BE3C2F16-A2A7-4CD6-9F87-B50EF9225446}"/>
              </a:ext>
            </a:extLst>
          </p:cNvPr>
          <p:cNvSpPr txBox="1"/>
          <p:nvPr/>
        </p:nvSpPr>
        <p:spPr>
          <a:xfrm>
            <a:off x="652671" y="5213549"/>
            <a:ext cx="538617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即含 </a:t>
            </a:r>
            <a:r>
              <a:rPr lang="en-US" altLang="zh-TW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 ( ppm )×0.15</a:t>
            </a:r>
            <a:r>
              <a:rPr lang="zh-TW" altLang="en-US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0.45 ( ppm )</a:t>
            </a:r>
          </a:p>
        </p:txBody>
      </p:sp>
      <p:sp>
        <p:nvSpPr>
          <p:cNvPr id="16" name="文本框 4">
            <a:extLst>
              <a:ext uri="{FF2B5EF4-FFF2-40B4-BE49-F238E27FC236}">
                <a16:creationId xmlns:a16="http://schemas.microsoft.com/office/drawing/2014/main" id="{589EDC63-804B-4512-97B4-B5E39DF23EAA}"/>
              </a:ext>
            </a:extLst>
          </p:cNvPr>
          <p:cNvSpPr txBox="1"/>
          <p:nvPr/>
        </p:nvSpPr>
        <p:spPr>
          <a:xfrm>
            <a:off x="1423307" y="5704913"/>
            <a:ext cx="417739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en-US" altLang="zh-TW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0.6 ( ppm )</a:t>
            </a:r>
            <a:r>
              <a:rPr lang="zh-TW" altLang="en-US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＞</a:t>
            </a:r>
            <a:r>
              <a:rPr lang="en-US" altLang="zh-TW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0.45( ppm ) </a:t>
            </a:r>
            <a:r>
              <a:rPr lang="zh-TW" altLang="en-US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en-US" altLang="zh-TW" sz="27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7" name="文本框 4">
            <a:extLst>
              <a:ext uri="{FF2B5EF4-FFF2-40B4-BE49-F238E27FC236}">
                <a16:creationId xmlns:a16="http://schemas.microsoft.com/office/drawing/2014/main" id="{972F7A79-DF85-4473-8973-07A64029DEB3}"/>
              </a:ext>
            </a:extLst>
          </p:cNvPr>
          <p:cNvSpPr txBox="1"/>
          <p:nvPr/>
        </p:nvSpPr>
        <p:spPr>
          <a:xfrm>
            <a:off x="5375910" y="5704913"/>
            <a:ext cx="174888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7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故未超標</a:t>
            </a:r>
            <a:endParaRPr lang="en-US" altLang="zh-TW" sz="27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A49EBC22-01D0-4374-8471-70E6348431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09" y="5815582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7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4" grpId="0"/>
      <p:bldP spid="24" grpId="1"/>
      <p:bldP spid="12" grpId="0"/>
      <p:bldP spid="12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1971675" y="2788723"/>
            <a:ext cx="7072009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6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個人情境試題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047635" y="3731416"/>
            <a:ext cx="4448415" cy="34996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章函數及其圖形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512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個人情境試題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266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557788" y="1160820"/>
            <a:ext cx="8284460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小木屋最迷人之處，不只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是討人喜愛的天然建材木頭和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散發的香氣之外，也在於它給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人童話般的想像空間。右邊是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坤能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計畫建造的一間小木屋，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正面為三角形的屋頂，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點、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B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點和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點分別是它的頂點，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為了不要像童話故事中三隻小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豬的豬二哥房子一樣，大野狼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用力一推房子就倒，所以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坤能</a:t>
            </a:r>
            <a:endParaRPr lang="en-US" altLang="zh-TW" sz="2800" b="0" i="0" u="sng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在屋頂的結構上做強化。</a:t>
            </a:r>
            <a:endParaRPr lang="en-US" altLang="zh-TW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6BB2C9D-D914-4093-B32D-52A2483588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7778" y="1238337"/>
            <a:ext cx="3560196" cy="50054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5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個人情境試題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266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豬二哥的堅固小木屋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4CC0737D-B015-4C9A-A814-747D8E49B21D}"/>
                  </a:ext>
                </a:extLst>
              </p:cNvPr>
              <p:cNvSpPr txBox="1"/>
              <p:nvPr/>
            </p:nvSpPr>
            <p:spPr>
              <a:xfrm>
                <a:off x="557788" y="1160820"/>
                <a:ext cx="8284460" cy="3543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l"/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他在屋頂架上了一根 </a:t>
                </a:r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4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公尺長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l"/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的橫梁和一根 </a:t>
                </a:r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10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公尺長的直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l"/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梁，並且釘得牢牢的，如右圖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l"/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點、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D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點、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E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點、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P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點和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Q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點為五個釘入點，其中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AQ</m:t>
                        </m:r>
                      </m:e>
                    </m:acc>
                  </m:oMath>
                </a14:m>
                <a:endParaRPr lang="en-US" altLang="zh-TW" sz="2800" b="0" i="1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垂直平分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DE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P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點為交點。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D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點、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E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點和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Q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點分別在 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AB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BC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上。</a:t>
                </a:r>
                <a:endParaRPr lang="en-US" altLang="zh-TW" sz="2800" b="0" i="0" u="none" strike="noStrike" baseline="0" dirty="0">
                  <a:solidFill>
                    <a:srgbClr val="00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4CC0737D-B015-4C9A-A814-747D8E49B2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88" y="1160820"/>
                <a:ext cx="8284460" cy="3543406"/>
              </a:xfrm>
              <a:prstGeom prst="rect">
                <a:avLst/>
              </a:prstGeom>
              <a:blipFill>
                <a:blip r:embed="rId2"/>
                <a:stretch>
                  <a:fillRect l="-1545" t="-1718" b="-37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圖片 8">
            <a:extLst>
              <a:ext uri="{FF2B5EF4-FFF2-40B4-BE49-F238E27FC236}">
                <a16:creationId xmlns:a16="http://schemas.microsoft.com/office/drawing/2014/main" id="{16BB2C9D-D914-4093-B32D-52A2483588A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7778" y="1238337"/>
            <a:ext cx="3560196" cy="50054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09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1984</TotalTime>
  <Words>1097</Words>
  <Application>Microsoft Office PowerPoint</Application>
  <PresentationFormat>如螢幕大小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Cambria Math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tpmedia58</dc:creator>
  <cp:lastModifiedBy>tpmedia51</cp:lastModifiedBy>
  <cp:revision>228</cp:revision>
  <dcterms:created xsi:type="dcterms:W3CDTF">2020-10-27T04:04:19Z</dcterms:created>
  <dcterms:modified xsi:type="dcterms:W3CDTF">2021-10-15T07:06:46Z</dcterms:modified>
</cp:coreProperties>
</file>