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8"/>
  </p:notesMasterIdLst>
  <p:sldIdLst>
    <p:sldId id="264" r:id="rId2"/>
    <p:sldId id="279" r:id="rId3"/>
    <p:sldId id="280" r:id="rId4"/>
    <p:sldId id="303" r:id="rId5"/>
    <p:sldId id="281" r:id="rId6"/>
    <p:sldId id="301" r:id="rId7"/>
    <p:sldId id="309" r:id="rId8"/>
    <p:sldId id="283" r:id="rId9"/>
    <p:sldId id="284" r:id="rId10"/>
    <p:sldId id="310" r:id="rId11"/>
    <p:sldId id="311" r:id="rId12"/>
    <p:sldId id="286" r:id="rId13"/>
    <p:sldId id="312" r:id="rId14"/>
    <p:sldId id="299" r:id="rId15"/>
    <p:sldId id="313" r:id="rId16"/>
    <p:sldId id="31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FFD854"/>
    <a:srgbClr val="FF3399"/>
    <a:srgbClr val="F7F7F7"/>
    <a:srgbClr val="888889"/>
    <a:srgbClr val="E4007F"/>
    <a:srgbClr val="A6A6A6"/>
    <a:srgbClr val="000000"/>
    <a:srgbClr val="C5C5C5"/>
    <a:srgbClr val="FAD9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355E0-9ABF-461B-A912-E88F1DF999A9}" type="datetimeFigureOut">
              <a:rPr lang="zh-TW" altLang="en-US" smtClean="0"/>
              <a:t>2021/4/6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1C112-6F64-486F-9D6B-CCFEE4E353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41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1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346ED7D-73AC-4F02-B908-565E67E55607}"/>
              </a:ext>
            </a:extLst>
          </p:cNvPr>
          <p:cNvSpPr/>
          <p:nvPr userDrawn="1"/>
        </p:nvSpPr>
        <p:spPr>
          <a:xfrm>
            <a:off x="0" y="0"/>
            <a:ext cx="9144000" cy="3502152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96BBA4-E701-447D-A177-6E02B513423A}"/>
              </a:ext>
            </a:extLst>
          </p:cNvPr>
          <p:cNvSpPr/>
          <p:nvPr userDrawn="1"/>
        </p:nvSpPr>
        <p:spPr>
          <a:xfrm>
            <a:off x="0" y="3355848"/>
            <a:ext cx="9144000" cy="3502152"/>
          </a:xfrm>
          <a:prstGeom prst="rect">
            <a:avLst/>
          </a:prstGeom>
          <a:solidFill>
            <a:schemeClr val="tx1"/>
          </a:solidFill>
          <a:ln>
            <a:solidFill>
              <a:srgbClr val="FFD8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8CD41A1-ED88-45E4-94CC-89D66980000C}"/>
              </a:ext>
            </a:extLst>
          </p:cNvPr>
          <p:cNvSpPr/>
          <p:nvPr userDrawn="1"/>
        </p:nvSpPr>
        <p:spPr>
          <a:xfrm>
            <a:off x="271463" y="247652"/>
            <a:ext cx="8601075" cy="6067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8B1FC95A-3290-4D5F-B9C2-0C6E8CAA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8" y="6410114"/>
            <a:ext cx="1862332" cy="447886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230D2240-C540-405B-A099-2D9EF9DBCCAE}"/>
              </a:ext>
            </a:extLst>
          </p:cNvPr>
          <p:cNvSpPr/>
          <p:nvPr userDrawn="1"/>
        </p:nvSpPr>
        <p:spPr>
          <a:xfrm>
            <a:off x="419576" y="376182"/>
            <a:ext cx="187696" cy="335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A2726E-6D1F-4B1C-A733-9E17D1CE0D03}"/>
              </a:ext>
            </a:extLst>
          </p:cNvPr>
          <p:cNvSpPr/>
          <p:nvPr userDrawn="1"/>
        </p:nvSpPr>
        <p:spPr>
          <a:xfrm>
            <a:off x="419576" y="699329"/>
            <a:ext cx="187696" cy="33522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89E00729-CDCB-40ED-AD32-BB850BBA40B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34" y="6477867"/>
            <a:ext cx="3822225" cy="38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04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346ED7D-73AC-4F02-B908-565E67E55607}"/>
              </a:ext>
            </a:extLst>
          </p:cNvPr>
          <p:cNvSpPr/>
          <p:nvPr userDrawn="1"/>
        </p:nvSpPr>
        <p:spPr>
          <a:xfrm>
            <a:off x="0" y="0"/>
            <a:ext cx="9144000" cy="35021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96BBA4-E701-447D-A177-6E02B513423A}"/>
              </a:ext>
            </a:extLst>
          </p:cNvPr>
          <p:cNvSpPr/>
          <p:nvPr userDrawn="1"/>
        </p:nvSpPr>
        <p:spPr>
          <a:xfrm>
            <a:off x="0" y="3355848"/>
            <a:ext cx="9144000" cy="3502152"/>
          </a:xfrm>
          <a:prstGeom prst="rect">
            <a:avLst/>
          </a:prstGeom>
          <a:solidFill>
            <a:schemeClr val="tx1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8CD41A1-ED88-45E4-94CC-89D66980000C}"/>
              </a:ext>
            </a:extLst>
          </p:cNvPr>
          <p:cNvSpPr/>
          <p:nvPr userDrawn="1"/>
        </p:nvSpPr>
        <p:spPr>
          <a:xfrm>
            <a:off x="271463" y="247652"/>
            <a:ext cx="8601075" cy="6067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8B1FC95A-3290-4D5F-B9C2-0C6E8CAA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8" y="6410114"/>
            <a:ext cx="1862332" cy="447886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97010C4B-551B-4778-93C5-1B576A99D1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34" y="6477867"/>
            <a:ext cx="3822225" cy="380134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CA85F01D-63BE-42A0-9131-02C258896547}"/>
              </a:ext>
            </a:extLst>
          </p:cNvPr>
          <p:cNvSpPr/>
          <p:nvPr userDrawn="1"/>
        </p:nvSpPr>
        <p:spPr>
          <a:xfrm>
            <a:off x="8524047" y="376182"/>
            <a:ext cx="187696" cy="335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92F5E8A-A755-4F1D-A6CD-FE92E636234B}"/>
              </a:ext>
            </a:extLst>
          </p:cNvPr>
          <p:cNvSpPr/>
          <p:nvPr userDrawn="1"/>
        </p:nvSpPr>
        <p:spPr>
          <a:xfrm>
            <a:off x="8524047" y="699329"/>
            <a:ext cx="187696" cy="33522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BCCDF753-0121-4876-A131-B46FAC47C840}"/>
              </a:ext>
            </a:extLst>
          </p:cNvPr>
          <p:cNvGrpSpPr/>
          <p:nvPr userDrawn="1"/>
        </p:nvGrpSpPr>
        <p:grpSpPr>
          <a:xfrm>
            <a:off x="419578" y="376181"/>
            <a:ext cx="1624381" cy="658800"/>
            <a:chOff x="3412038" y="376181"/>
            <a:chExt cx="1624381" cy="658800"/>
          </a:xfrm>
        </p:grpSpPr>
        <p:sp>
          <p:nvSpPr>
            <p:cNvPr id="14" name="橢圓 13">
              <a:extLst>
                <a:ext uri="{FF2B5EF4-FFF2-40B4-BE49-F238E27FC236}">
                  <a16:creationId xmlns:a16="http://schemas.microsoft.com/office/drawing/2014/main" id="{98FCAD8E-4BD9-4AA4-8432-0BD79E4B7DEA}"/>
                </a:ext>
              </a:extLst>
            </p:cNvPr>
            <p:cNvSpPr/>
            <p:nvPr/>
          </p:nvSpPr>
          <p:spPr>
            <a:xfrm>
              <a:off x="4377619" y="376181"/>
              <a:ext cx="658800" cy="658800"/>
            </a:xfrm>
            <a:prstGeom prst="ellipse">
              <a:avLst/>
            </a:prstGeom>
            <a:solidFill>
              <a:schemeClr val="tx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09064870-6818-44E1-A5C2-43A492590F08}"/>
                </a:ext>
              </a:extLst>
            </p:cNvPr>
            <p:cNvSpPr/>
            <p:nvPr/>
          </p:nvSpPr>
          <p:spPr>
            <a:xfrm>
              <a:off x="3412038" y="376181"/>
              <a:ext cx="1296915" cy="65836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zh-TW" altLang="en-US" sz="3200" b="1" dirty="0">
                  <a:solidFill>
                    <a:srgbClr val="FFD85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問題</a:t>
              </a:r>
              <a:endParaRPr kumimoji="1" lang="zh-CN" altLang="en-US" sz="3200" b="1" dirty="0">
                <a:solidFill>
                  <a:srgbClr val="FFD85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36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83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image" Target="../media/image5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" Target="slide12.xml"/><Relationship Id="rId7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17.png"/><Relationship Id="rId4" Type="http://schemas.openxmlformats.org/officeDocument/2006/relationships/image" Target="../media/image21.png"/><Relationship Id="rId9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6.png"/><Relationship Id="rId7" Type="http://schemas.openxmlformats.org/officeDocument/2006/relationships/image" Target="../media/image27.png"/><Relationship Id="rId12" Type="http://schemas.openxmlformats.org/officeDocument/2006/relationships/image" Target="../media/image1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11" Type="http://schemas.openxmlformats.org/officeDocument/2006/relationships/slide" Target="slide15.xml"/><Relationship Id="rId5" Type="http://schemas.openxmlformats.org/officeDocument/2006/relationships/image" Target="../media/image21.png"/><Relationship Id="rId10" Type="http://schemas.openxmlformats.org/officeDocument/2006/relationships/image" Target="../media/image20.png"/><Relationship Id="rId4" Type="http://schemas.openxmlformats.org/officeDocument/2006/relationships/slide" Target="slide13.xml"/><Relationship Id="rId9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slide" Target="slide16.xml"/><Relationship Id="rId3" Type="http://schemas.openxmlformats.org/officeDocument/2006/relationships/image" Target="../media/image29.png"/><Relationship Id="rId7" Type="http://schemas.openxmlformats.org/officeDocument/2006/relationships/image" Target="../media/image30.png"/><Relationship Id="rId12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11" Type="http://schemas.openxmlformats.org/officeDocument/2006/relationships/image" Target="../media/image33.png"/><Relationship Id="rId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slide" Target="slide14.xml"/><Relationship Id="rId9" Type="http://schemas.openxmlformats.org/officeDocument/2006/relationships/image" Target="../media/image32.png"/><Relationship Id="rId1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slide" Target="slide15.xml"/><Relationship Id="rId7" Type="http://schemas.openxmlformats.org/officeDocument/2006/relationships/image" Target="../media/image3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11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16.png"/><Relationship Id="rId4" Type="http://schemas.openxmlformats.org/officeDocument/2006/relationships/image" Target="../media/image21.png"/><Relationship Id="rId9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12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11" Type="http://schemas.openxmlformats.org/officeDocument/2006/relationships/image" Target="../media/image14.png"/><Relationship Id="rId5" Type="http://schemas.openxmlformats.org/officeDocument/2006/relationships/image" Target="../media/image17.png"/><Relationship Id="rId10" Type="http://schemas.openxmlformats.org/officeDocument/2006/relationships/image" Target="../media/image13.png"/><Relationship Id="rId4" Type="http://schemas.openxmlformats.org/officeDocument/2006/relationships/slide" Target="slide6.xml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slide" Target="slide7.xml"/><Relationship Id="rId3" Type="http://schemas.openxmlformats.org/officeDocument/2006/relationships/image" Target="../media/image19.png"/><Relationship Id="rId7" Type="http://schemas.openxmlformats.org/officeDocument/2006/relationships/image" Target="../media/image8.png"/><Relationship Id="rId12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5.png"/><Relationship Id="rId5" Type="http://schemas.openxmlformats.org/officeDocument/2006/relationships/image" Target="../media/image21.png"/><Relationship Id="rId10" Type="http://schemas.openxmlformats.org/officeDocument/2006/relationships/image" Target="../media/image14.png"/><Relationship Id="rId4" Type="http://schemas.openxmlformats.org/officeDocument/2006/relationships/slide" Target="slide5.xml"/><Relationship Id="rId9" Type="http://schemas.openxmlformats.org/officeDocument/2006/relationships/image" Target="../media/image13.png"/><Relationship Id="rId1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0.png"/><Relationship Id="rId3" Type="http://schemas.openxmlformats.org/officeDocument/2006/relationships/image" Target="../media/image19.png"/><Relationship Id="rId7" Type="http://schemas.openxmlformats.org/officeDocument/2006/relationships/image" Target="../media/image7.png"/><Relationship Id="rId12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11" Type="http://schemas.openxmlformats.org/officeDocument/2006/relationships/image" Target="../media/image14.png"/><Relationship Id="rId5" Type="http://schemas.openxmlformats.org/officeDocument/2006/relationships/slide" Target="slide6.xml"/><Relationship Id="rId10" Type="http://schemas.openxmlformats.org/officeDocument/2006/relationships/image" Target="../media/image13.png"/><Relationship Id="rId4" Type="http://schemas.openxmlformats.org/officeDocument/2006/relationships/image" Target="../media/image22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橢圓 25">
            <a:extLst>
              <a:ext uri="{FF2B5EF4-FFF2-40B4-BE49-F238E27FC236}">
                <a16:creationId xmlns:a16="http://schemas.microsoft.com/office/drawing/2014/main" id="{CC219BFF-BF35-4AC8-98C7-83483DAFDB8F}"/>
              </a:ext>
            </a:extLst>
          </p:cNvPr>
          <p:cNvSpPr/>
          <p:nvPr/>
        </p:nvSpPr>
        <p:spPr>
          <a:xfrm>
            <a:off x="7521678" y="3554664"/>
            <a:ext cx="504846" cy="399221"/>
          </a:xfrm>
          <a:prstGeom prst="ellipse">
            <a:avLst/>
          </a:prstGeom>
          <a:solidFill>
            <a:srgbClr val="FFD85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>
            <a:extLst>
              <a:ext uri="{FF2B5EF4-FFF2-40B4-BE49-F238E27FC236}">
                <a16:creationId xmlns:a16="http://schemas.microsoft.com/office/drawing/2014/main" id="{B0C354CC-F29C-41D8-B3AD-052822396E0F}"/>
              </a:ext>
            </a:extLst>
          </p:cNvPr>
          <p:cNvSpPr/>
          <p:nvPr/>
        </p:nvSpPr>
        <p:spPr>
          <a:xfrm>
            <a:off x="7521678" y="2973327"/>
            <a:ext cx="504846" cy="399221"/>
          </a:xfrm>
          <a:prstGeom prst="ellipse">
            <a:avLst/>
          </a:prstGeom>
          <a:solidFill>
            <a:srgbClr val="FFD85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id="{41B0DADB-416B-4B24-AC5A-D036E89AD66D}"/>
              </a:ext>
            </a:extLst>
          </p:cNvPr>
          <p:cNvSpPr txBox="1"/>
          <p:nvPr/>
        </p:nvSpPr>
        <p:spPr>
          <a:xfrm>
            <a:off x="808998" y="528572"/>
            <a:ext cx="186933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目   次</a:t>
            </a:r>
            <a:endParaRPr lang="zh-CN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1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CBB0E17-CC5F-4226-9C41-71B8581DE635}"/>
              </a:ext>
            </a:extLst>
          </p:cNvPr>
          <p:cNvSpPr/>
          <p:nvPr/>
        </p:nvSpPr>
        <p:spPr>
          <a:xfrm>
            <a:off x="962025" y="1156257"/>
            <a:ext cx="1343025" cy="802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5">
            <a:extLst>
              <a:ext uri="{FF2B5EF4-FFF2-40B4-BE49-F238E27FC236}">
                <a16:creationId xmlns:a16="http://schemas.microsoft.com/office/drawing/2014/main" id="{476B9591-423A-4C43-935A-6D431D8F2FE9}"/>
              </a:ext>
            </a:extLst>
          </p:cNvPr>
          <p:cNvSpPr txBox="1"/>
          <p:nvPr/>
        </p:nvSpPr>
        <p:spPr>
          <a:xfrm>
            <a:off x="2678337" y="646563"/>
            <a:ext cx="636088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第三章 </a:t>
            </a:r>
            <a:r>
              <a:rPr lang="zh-TW" altLang="en-US" sz="28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三角形的性質與尺規作圖 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7DE189F-D545-4515-979F-85DAFE34E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2026" y="1384504"/>
            <a:ext cx="2825442" cy="679042"/>
          </a:xfrm>
          <a:prstGeom prst="rect">
            <a:avLst/>
          </a:prstGeom>
        </p:spPr>
      </p:pic>
      <p:sp>
        <p:nvSpPr>
          <p:cNvPr id="19" name="文本框 15">
            <a:extLst>
              <a:ext uri="{FF2B5EF4-FFF2-40B4-BE49-F238E27FC236}">
                <a16:creationId xmlns:a16="http://schemas.microsoft.com/office/drawing/2014/main" id="{E6671685-70DA-4F84-879B-C253879246EB}"/>
              </a:ext>
            </a:extLst>
          </p:cNvPr>
          <p:cNvSpPr txBox="1"/>
          <p:nvPr/>
        </p:nvSpPr>
        <p:spPr>
          <a:xfrm>
            <a:off x="962025" y="2916819"/>
            <a:ext cx="5234731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2800" b="0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" name="文本框 15">
            <a:extLst>
              <a:ext uri="{FF2B5EF4-FFF2-40B4-BE49-F238E27FC236}">
                <a16:creationId xmlns:a16="http://schemas.microsoft.com/office/drawing/2014/main" id="{FA4E91FD-A562-4AD7-BCAB-C9C4E10DBAF1}"/>
              </a:ext>
            </a:extLst>
          </p:cNvPr>
          <p:cNvSpPr txBox="1"/>
          <p:nvPr/>
        </p:nvSpPr>
        <p:spPr>
          <a:xfrm>
            <a:off x="2812792" y="2916819"/>
            <a:ext cx="5234731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>
              <a:spcBef>
                <a:spcPts val="1200"/>
              </a:spcBef>
            </a:pP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01</a:t>
            </a:r>
          </a:p>
          <a:p>
            <a:pPr algn="r">
              <a:spcBef>
                <a:spcPts val="1200"/>
              </a:spcBef>
            </a:pP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07</a:t>
            </a:r>
          </a:p>
        </p:txBody>
      </p:sp>
      <p:sp>
        <p:nvSpPr>
          <p:cNvPr id="5" name="矩形 4">
            <a:hlinkClick r:id="rId4" action="ppaction://hlinksldjump"/>
            <a:extLst>
              <a:ext uri="{FF2B5EF4-FFF2-40B4-BE49-F238E27FC236}">
                <a16:creationId xmlns:a16="http://schemas.microsoft.com/office/drawing/2014/main" id="{8C99FEFA-5CCE-43AF-BD8B-8875283EC391}"/>
              </a:ext>
            </a:extLst>
          </p:cNvPr>
          <p:cNvSpPr/>
          <p:nvPr/>
        </p:nvSpPr>
        <p:spPr>
          <a:xfrm>
            <a:off x="171450" y="2955576"/>
            <a:ext cx="8801100" cy="464162"/>
          </a:xfrm>
          <a:prstGeom prst="rect">
            <a:avLst/>
          </a:prstGeom>
          <a:noFill/>
          <a:ln>
            <a:solidFill>
              <a:srgbClr val="79C3AC">
                <a:alpha val="1176"/>
              </a:srgbClr>
            </a:solidFill>
          </a:ln>
          <a:effectLst>
            <a:glow rad="25400">
              <a:schemeClr val="accent4">
                <a:lumMod val="60000"/>
                <a:lumOff val="40000"/>
                <a:alpha val="2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9DE1D461-92B0-42D9-B418-8F09F4B388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  <p:sp>
        <p:nvSpPr>
          <p:cNvPr id="29" name="矩形 28">
            <a:hlinkClick r:id="rId6" action="ppaction://hlinksldjump"/>
            <a:extLst>
              <a:ext uri="{FF2B5EF4-FFF2-40B4-BE49-F238E27FC236}">
                <a16:creationId xmlns:a16="http://schemas.microsoft.com/office/drawing/2014/main" id="{10D798DE-6970-4685-95D2-244AF4D01B41}"/>
              </a:ext>
            </a:extLst>
          </p:cNvPr>
          <p:cNvSpPr/>
          <p:nvPr/>
        </p:nvSpPr>
        <p:spPr>
          <a:xfrm>
            <a:off x="171450" y="3541365"/>
            <a:ext cx="8801100" cy="464162"/>
          </a:xfrm>
          <a:prstGeom prst="rect">
            <a:avLst/>
          </a:prstGeom>
          <a:noFill/>
          <a:ln>
            <a:solidFill>
              <a:srgbClr val="79C3AC">
                <a:alpha val="1176"/>
              </a:srgbClr>
            </a:solidFill>
          </a:ln>
          <a:effectLst>
            <a:glow rad="25400">
              <a:schemeClr val="accent4">
                <a:lumMod val="60000"/>
                <a:lumOff val="40000"/>
                <a:alpha val="2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444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4BAA83D8-BA35-4FB9-BDDE-B56FA5E2F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6100" y="1141770"/>
            <a:ext cx="3819524" cy="3754080"/>
          </a:xfrm>
          <a:prstGeom prst="rect">
            <a:avLst/>
          </a:prstGeom>
        </p:spPr>
      </p:pic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社會情境試題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1076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4CC0737D-B015-4C9A-A814-747D8E49B21D}"/>
                  </a:ext>
                </a:extLst>
              </p:cNvPr>
              <p:cNvSpPr txBox="1"/>
              <p:nvPr/>
            </p:nvSpPr>
            <p:spPr>
              <a:xfrm>
                <a:off x="557788" y="1160820"/>
                <a:ext cx="8284460" cy="4666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l"/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(1)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在紙面上畫出比例尺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800" b="0" u="none" strike="noStrike" baseline="0" dirty="0"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TW" sz="2800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TW" sz="2800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altLang="zh-TW" sz="28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的長方形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ABCD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26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連接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。</a:t>
                </a:r>
              </a:p>
              <a:p>
                <a:pPr algn="l"/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(2)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再用尺規作圖，找出 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algn="l"/>
                <a:r>
                  <a:rPr lang="zh-TW" altLang="en-US" sz="2800" b="0" u="none" strike="noStrike" baseline="0" dirty="0"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的中垂線，分別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altLang="zh-TW" sz="26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交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AD</m:t>
                        </m:r>
                      </m:e>
                    </m:acc>
                    <m:r>
                      <a:rPr lang="en-US" altLang="zh-TW" sz="2800" i="1" dirty="0" smtClean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</a:t>
                </a:r>
                <a:r>
                  <a:rPr lang="en-US" altLang="zh-TW" sz="28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BC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於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E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6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F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點，連接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</a:t>
                </a:r>
              </a:p>
              <a:p>
                <a:r>
                  <a:rPr lang="zh-TW" altLang="en-US" sz="26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得到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的交點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G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。</a:t>
                </a:r>
              </a:p>
              <a:p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(3)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測量出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AE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BF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的長度，並依 </a:t>
                </a:r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1000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倍的長度，</a:t>
                </a:r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6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在游泳池上標示出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E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點和 </a:t>
                </a:r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F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點。</a:t>
                </a:r>
                <a:endParaRPr lang="en-US" altLang="zh-TW" sz="2800" b="0" i="0" u="none" strike="noStrike" baseline="0" dirty="0">
                  <a:solidFill>
                    <a:srgbClr val="00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4CC0737D-B015-4C9A-A814-747D8E49B2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788" y="1160820"/>
                <a:ext cx="8284460" cy="4666662"/>
              </a:xfrm>
              <a:prstGeom prst="rect">
                <a:avLst/>
              </a:prstGeom>
              <a:blipFill>
                <a:blip r:embed="rId3"/>
                <a:stretch>
                  <a:fillRect l="-1545" t="-1305" b="-274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42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4BAA83D8-BA35-4FB9-BDDE-B56FA5E2F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6100" y="1141770"/>
            <a:ext cx="3819524" cy="3754080"/>
          </a:xfrm>
          <a:prstGeom prst="rect">
            <a:avLst/>
          </a:prstGeom>
        </p:spPr>
      </p:pic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社會情境試題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1076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557788" y="1160820"/>
            <a:ext cx="8284460" cy="495520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(4)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在游泳池上的水面上以 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點和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F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點為兩端點，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拉出一條串連而成的浮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筒標，那麼梯形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ABFE </a:t>
            </a:r>
          </a:p>
          <a:p>
            <a:pPr algn="l"/>
            <a:r>
              <a:rPr lang="en-US" altLang="zh-TW" sz="2600" i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和梯形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EFCD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分別為這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兩位救生員的責任範圍，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其面積相等。</a:t>
            </a:r>
            <a:endParaRPr lang="en-US" altLang="zh-TW" sz="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endParaRPr lang="zh-TW" altLang="en-US" sz="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根據上面的作法，當有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人需要救援時，兩位救生員區便可以在分秒必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爭的時候，就近救援，以防止不幸發生。</a:t>
            </a:r>
          </a:p>
          <a:p>
            <a:pPr algn="l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請根據示意圖和上面所述，回答下面的問題。</a:t>
            </a:r>
            <a:endParaRPr lang="en-US" altLang="zh-TW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38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>
            <a:extLst>
              <a:ext uri="{FF2B5EF4-FFF2-40B4-BE49-F238E27FC236}">
                <a16:creationId xmlns:a16="http://schemas.microsoft.com/office/drawing/2014/main" id="{8ADAC8D8-B25C-4C6C-A5EF-6892CB1D1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628" y="955163"/>
            <a:ext cx="3616996" cy="3555022"/>
          </a:xfrm>
          <a:prstGeom prst="rect">
            <a:avLst/>
          </a:prstGeom>
        </p:spPr>
      </p:pic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1" y="429141"/>
            <a:ext cx="427270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∠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EAG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會和下列哪一個角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相等？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 ∠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AEG </a:t>
            </a:r>
            <a:r>
              <a:rPr lang="zh-TW" altLang="en-US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 ∠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CFG 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 ∠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ACD </a:t>
            </a:r>
            <a:r>
              <a:rPr lang="zh-TW" altLang="en-US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 ∠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FCG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111138"/>
            <a:ext cx="612000" cy="349884"/>
          </a:xfrm>
          <a:prstGeom prst="rect">
            <a:avLst/>
          </a:prstGeom>
        </p:spPr>
      </p:pic>
      <p:sp>
        <p:nvSpPr>
          <p:cNvPr id="10" name="文本框 4">
            <a:extLst>
              <a:ext uri="{FF2B5EF4-FFF2-40B4-BE49-F238E27FC236}">
                <a16:creationId xmlns:a16="http://schemas.microsoft.com/office/drawing/2014/main" id="{8ED0ADAB-0D1B-42D1-B015-57323E82BEE3}"/>
              </a:ext>
            </a:extLst>
          </p:cNvPr>
          <p:cNvSpPr txBox="1"/>
          <p:nvPr/>
        </p:nvSpPr>
        <p:spPr>
          <a:xfrm>
            <a:off x="652673" y="3052902"/>
            <a:ext cx="256677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內錯角相等，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7" name="圖片 6">
            <a:hlinkClick r:id="rId4" action="ppaction://hlinksldjump"/>
            <a:extLst>
              <a:ext uri="{FF2B5EF4-FFF2-40B4-BE49-F238E27FC236}">
                <a16:creationId xmlns:a16="http://schemas.microsoft.com/office/drawing/2014/main" id="{B3E911D4-6A1E-4DA0-A479-9D4CCE7859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FF22A6A-33DD-457B-B50F-14D1A966BA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12" name="文本框 4">
            <a:extLst>
              <a:ext uri="{FF2B5EF4-FFF2-40B4-BE49-F238E27FC236}">
                <a16:creationId xmlns:a16="http://schemas.microsoft.com/office/drawing/2014/main" id="{412406B3-BEC3-42C9-9546-F3369DA60E16}"/>
              </a:ext>
            </a:extLst>
          </p:cNvPr>
          <p:cNvSpPr txBox="1"/>
          <p:nvPr/>
        </p:nvSpPr>
        <p:spPr>
          <a:xfrm>
            <a:off x="652673" y="3657030"/>
            <a:ext cx="391932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所以∠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EAG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＝∠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FCG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49E2D133-9227-4BAA-90C7-63E52369590F}"/>
              </a:ext>
            </a:extLst>
          </p:cNvPr>
          <p:cNvSpPr txBox="1"/>
          <p:nvPr/>
        </p:nvSpPr>
        <p:spPr>
          <a:xfrm>
            <a:off x="652673" y="4261157"/>
            <a:ext cx="189050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故選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E3B73C06-514C-4177-8549-A5D13858120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967" y="4489779"/>
            <a:ext cx="277369" cy="338329"/>
          </a:xfrm>
          <a:prstGeom prst="rect">
            <a:avLst/>
          </a:prstGeom>
        </p:spPr>
      </p:pic>
      <p:sp>
        <p:nvSpPr>
          <p:cNvPr id="2" name="局部圓 1">
            <a:extLst>
              <a:ext uri="{FF2B5EF4-FFF2-40B4-BE49-F238E27FC236}">
                <a16:creationId xmlns:a16="http://schemas.microsoft.com/office/drawing/2014/main" id="{891CE89E-9B2D-48FD-9A87-2BC09F5E1489}"/>
              </a:ext>
            </a:extLst>
          </p:cNvPr>
          <p:cNvSpPr/>
          <p:nvPr/>
        </p:nvSpPr>
        <p:spPr>
          <a:xfrm>
            <a:off x="5251863" y="1307184"/>
            <a:ext cx="711275" cy="680328"/>
          </a:xfrm>
          <a:prstGeom prst="pie">
            <a:avLst>
              <a:gd name="adj1" fmla="val 0"/>
              <a:gd name="adj2" fmla="val 2236995"/>
            </a:avLst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7" name="局部圓 16">
            <a:extLst>
              <a:ext uri="{FF2B5EF4-FFF2-40B4-BE49-F238E27FC236}">
                <a16:creationId xmlns:a16="http://schemas.microsoft.com/office/drawing/2014/main" id="{8AC1B549-E6BE-4A9C-99EA-EA21B9107000}"/>
              </a:ext>
            </a:extLst>
          </p:cNvPr>
          <p:cNvSpPr/>
          <p:nvPr/>
        </p:nvSpPr>
        <p:spPr>
          <a:xfrm>
            <a:off x="8056911" y="3443868"/>
            <a:ext cx="711275" cy="680328"/>
          </a:xfrm>
          <a:prstGeom prst="pie">
            <a:avLst>
              <a:gd name="adj1" fmla="val 10827261"/>
              <a:gd name="adj2" fmla="val 13019449"/>
            </a:avLst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0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  <p:bldP spid="12" grpId="1"/>
      <p:bldP spid="13" grpId="0"/>
      <p:bldP spid="13" grpId="1"/>
      <p:bldP spid="2" grpId="0" animBg="1"/>
      <p:bldP spid="2" grpId="1" animBg="1"/>
      <p:bldP spid="17" grpId="0" animBg="1"/>
      <p:bldP spid="1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圖片 28">
            <a:extLst>
              <a:ext uri="{FF2B5EF4-FFF2-40B4-BE49-F238E27FC236}">
                <a16:creationId xmlns:a16="http://schemas.microsoft.com/office/drawing/2014/main" id="{09E4FD93-C51C-4B0C-9CAB-149EF3456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628" y="955163"/>
            <a:ext cx="3616996" cy="3555022"/>
          </a:xfrm>
          <a:prstGeom prst="rect">
            <a:avLst/>
          </a:prstGeom>
        </p:spPr>
      </p:pic>
      <p:sp>
        <p:nvSpPr>
          <p:cNvPr id="6" name="橢圓 5">
            <a:extLst>
              <a:ext uri="{FF2B5EF4-FFF2-40B4-BE49-F238E27FC236}">
                <a16:creationId xmlns:a16="http://schemas.microsoft.com/office/drawing/2014/main" id="{09CEE09B-CD5B-4323-A28A-7BA4CDEE2C0B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7A73F3AD-3158-4A4B-B149-CB9E3484600B}"/>
              </a:ext>
            </a:extLst>
          </p:cNvPr>
          <p:cNvSpPr txBox="1"/>
          <p:nvPr/>
        </p:nvSpPr>
        <p:spPr>
          <a:xfrm>
            <a:off x="367288" y="1160820"/>
            <a:ext cx="8491486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可以用下列哪一個全等性質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來證明 </a:t>
            </a:r>
            <a:r>
              <a:rPr lang="zh-TW" altLang="en-US" sz="2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△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AGE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≌ </a:t>
            </a:r>
            <a:r>
              <a:rPr lang="en-US" altLang="zh-TW" sz="2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△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CGF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？</a:t>
            </a:r>
          </a:p>
          <a:p>
            <a:pPr algn="l"/>
            <a:r>
              <a:rPr lang="pt-BR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pt-BR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SAS     </a:t>
            </a:r>
            <a:r>
              <a:rPr lang="pt-BR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 </a:t>
            </a:r>
            <a:r>
              <a:rPr lang="pt-BR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ASA </a:t>
            </a:r>
          </a:p>
          <a:p>
            <a:pPr algn="l"/>
            <a:r>
              <a:rPr lang="pt-BR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pt-BR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SSS </a:t>
            </a:r>
            <a:r>
              <a:rPr lang="pt-BR" altLang="zh-TW" sz="26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pt-BR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pt-BR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RHS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hlinkClick r:id="rId3" action="ppaction://hlinksldjump"/>
            <a:extLst>
              <a:ext uri="{FF2B5EF4-FFF2-40B4-BE49-F238E27FC236}">
                <a16:creationId xmlns:a16="http://schemas.microsoft.com/office/drawing/2014/main" id="{608EC797-16E8-4A56-95B9-2636996FA7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5" name="圖片 4" descr="poButton">
            <a:extLst>
              <a:ext uri="{FF2B5EF4-FFF2-40B4-BE49-F238E27FC236}">
                <a16:creationId xmlns:a16="http://schemas.microsoft.com/office/drawing/2014/main" id="{8A2BC073-8932-414A-A616-49A67D1233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46" name="文本框 4">
            <a:extLst>
              <a:ext uri="{FF2B5EF4-FFF2-40B4-BE49-F238E27FC236}">
                <a16:creationId xmlns:a16="http://schemas.microsoft.com/office/drawing/2014/main" id="{745014B8-739D-44E2-BA36-28CCC0531386}"/>
              </a:ext>
            </a:extLst>
          </p:cNvPr>
          <p:cNvSpPr txBox="1"/>
          <p:nvPr/>
        </p:nvSpPr>
        <p:spPr>
          <a:xfrm>
            <a:off x="2061422" y="429141"/>
            <a:ext cx="412982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2" name="文本框 4">
            <a:extLst>
              <a:ext uri="{FF2B5EF4-FFF2-40B4-BE49-F238E27FC236}">
                <a16:creationId xmlns:a16="http://schemas.microsoft.com/office/drawing/2014/main" id="{2B516DE3-5D28-45D0-9AE5-6E9750921514}"/>
              </a:ext>
            </a:extLst>
          </p:cNvPr>
          <p:cNvSpPr txBox="1"/>
          <p:nvPr/>
        </p:nvSpPr>
        <p:spPr>
          <a:xfrm>
            <a:off x="620388" y="3034179"/>
            <a:ext cx="296101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∠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EAG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∠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FCG </a:t>
            </a:r>
          </a:p>
          <a:p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內錯角相等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2800" b="0" i="0" u="none" strike="noStrike" baseline="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本框 4">
            <a:extLst>
              <a:ext uri="{FF2B5EF4-FFF2-40B4-BE49-F238E27FC236}">
                <a16:creationId xmlns:a16="http://schemas.microsoft.com/office/drawing/2014/main" id="{76CACDC0-8FD7-4DB1-AF8C-FA30175F5475}"/>
              </a:ext>
            </a:extLst>
          </p:cNvPr>
          <p:cNvSpPr txBox="1"/>
          <p:nvPr/>
        </p:nvSpPr>
        <p:spPr>
          <a:xfrm>
            <a:off x="620388" y="4031744"/>
            <a:ext cx="404686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∠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AGE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∠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CGF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90°</a:t>
            </a:r>
            <a:endParaRPr lang="zh-TW" altLang="en-US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/>
              <p:nvPr/>
            </p:nvSpPr>
            <p:spPr>
              <a:xfrm>
                <a:off x="620389" y="4598422"/>
                <a:ext cx="21799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AG</m:t>
                        </m:r>
                      </m:e>
                    </m:acc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CG</m:t>
                        </m:r>
                      </m:e>
                    </m:acc>
                  </m:oMath>
                </a14:m>
                <a:endParaRPr lang="zh-TW" altLang="en-US" sz="28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9" y="4598422"/>
                <a:ext cx="2179962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本框 4">
            <a:extLst>
              <a:ext uri="{FF2B5EF4-FFF2-40B4-BE49-F238E27FC236}">
                <a16:creationId xmlns:a16="http://schemas.microsoft.com/office/drawing/2014/main" id="{B5E8689C-C6E8-46F0-8AF8-9E56196D481D}"/>
              </a:ext>
            </a:extLst>
          </p:cNvPr>
          <p:cNvSpPr txBox="1"/>
          <p:nvPr/>
        </p:nvSpPr>
        <p:spPr>
          <a:xfrm>
            <a:off x="620388" y="5165099"/>
            <a:ext cx="1902265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故選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</a:t>
            </a:r>
            <a:endParaRPr lang="zh-TW" altLang="en-US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37E17DAB-760A-4ED4-B64B-08855C4046D6}"/>
              </a:ext>
            </a:extLst>
          </p:cNvPr>
          <p:cNvGrpSpPr/>
          <p:nvPr/>
        </p:nvGrpSpPr>
        <p:grpSpPr>
          <a:xfrm>
            <a:off x="5258365" y="1311133"/>
            <a:ext cx="3508425" cy="2809011"/>
            <a:chOff x="5258365" y="1311133"/>
            <a:chExt cx="3508425" cy="2809011"/>
          </a:xfrm>
        </p:grpSpPr>
        <p:sp>
          <p:nvSpPr>
            <p:cNvPr id="17" name="局部圓 16">
              <a:extLst>
                <a:ext uri="{FF2B5EF4-FFF2-40B4-BE49-F238E27FC236}">
                  <a16:creationId xmlns:a16="http://schemas.microsoft.com/office/drawing/2014/main" id="{B708512B-AC67-4631-A23B-5ADA3ABB427A}"/>
                </a:ext>
              </a:extLst>
            </p:cNvPr>
            <p:cNvSpPr/>
            <p:nvPr/>
          </p:nvSpPr>
          <p:spPr>
            <a:xfrm>
              <a:off x="5258365" y="1311133"/>
              <a:ext cx="711275" cy="680328"/>
            </a:xfrm>
            <a:prstGeom prst="pie">
              <a:avLst>
                <a:gd name="adj1" fmla="val 0"/>
                <a:gd name="adj2" fmla="val 2236995"/>
              </a:avLst>
            </a:prstGeom>
            <a:solidFill>
              <a:srgbClr val="FFD8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局部圓 17">
              <a:extLst>
                <a:ext uri="{FF2B5EF4-FFF2-40B4-BE49-F238E27FC236}">
                  <a16:creationId xmlns:a16="http://schemas.microsoft.com/office/drawing/2014/main" id="{943ECE56-5073-4AE2-988B-9B511EDFCFBA}"/>
                </a:ext>
              </a:extLst>
            </p:cNvPr>
            <p:cNvSpPr/>
            <p:nvPr/>
          </p:nvSpPr>
          <p:spPr>
            <a:xfrm>
              <a:off x="8055515" y="3439816"/>
              <a:ext cx="711275" cy="680328"/>
            </a:xfrm>
            <a:prstGeom prst="pie">
              <a:avLst>
                <a:gd name="adj1" fmla="val 10767169"/>
                <a:gd name="adj2" fmla="val 13019449"/>
              </a:avLst>
            </a:prstGeom>
            <a:solidFill>
              <a:srgbClr val="FFD8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群組 7">
            <a:extLst>
              <a:ext uri="{FF2B5EF4-FFF2-40B4-BE49-F238E27FC236}">
                <a16:creationId xmlns:a16="http://schemas.microsoft.com/office/drawing/2014/main" id="{177D8E78-9EA6-4A80-BFB5-41E34A960916}"/>
              </a:ext>
            </a:extLst>
          </p:cNvPr>
          <p:cNvGrpSpPr/>
          <p:nvPr/>
        </p:nvGrpSpPr>
        <p:grpSpPr>
          <a:xfrm>
            <a:off x="6924413" y="2837516"/>
            <a:ext cx="243605" cy="152400"/>
            <a:chOff x="6817399" y="3119099"/>
            <a:chExt cx="243605" cy="152400"/>
          </a:xfrm>
        </p:grpSpPr>
        <p:cxnSp>
          <p:nvCxnSpPr>
            <p:cNvPr id="3" name="直線接點 2">
              <a:extLst>
                <a:ext uri="{FF2B5EF4-FFF2-40B4-BE49-F238E27FC236}">
                  <a16:creationId xmlns:a16="http://schemas.microsoft.com/office/drawing/2014/main" id="{2D715C48-436F-400A-B666-25D64CC2FE5C}"/>
                </a:ext>
              </a:extLst>
            </p:cNvPr>
            <p:cNvCxnSpPr/>
            <p:nvPr/>
          </p:nvCxnSpPr>
          <p:spPr>
            <a:xfrm>
              <a:off x="6817399" y="3164995"/>
              <a:ext cx="151812" cy="102385"/>
            </a:xfrm>
            <a:prstGeom prst="line">
              <a:avLst/>
            </a:prstGeom>
            <a:ln w="28575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2A50589F-A2F9-48EA-AD46-91EA7B93AA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55677" y="3119099"/>
              <a:ext cx="105327" cy="152400"/>
            </a:xfrm>
            <a:prstGeom prst="line">
              <a:avLst/>
            </a:prstGeom>
            <a:ln w="28575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群組 9">
            <a:extLst>
              <a:ext uri="{FF2B5EF4-FFF2-40B4-BE49-F238E27FC236}">
                <a16:creationId xmlns:a16="http://schemas.microsoft.com/office/drawing/2014/main" id="{3E7E5B9B-A1CB-4A70-BC53-41A85A3BE617}"/>
              </a:ext>
            </a:extLst>
          </p:cNvPr>
          <p:cNvGrpSpPr/>
          <p:nvPr/>
        </p:nvGrpSpPr>
        <p:grpSpPr>
          <a:xfrm>
            <a:off x="6234469" y="2081562"/>
            <a:ext cx="1599249" cy="1297667"/>
            <a:chOff x="6121347" y="2355807"/>
            <a:chExt cx="1599249" cy="1297667"/>
          </a:xfrm>
        </p:grpSpPr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F04428C8-E475-40CE-B74D-C149D273B6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1347" y="2355807"/>
              <a:ext cx="159461" cy="22369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10808EF3-32CE-4012-9684-B6757F9D7F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01077" y="2419944"/>
              <a:ext cx="159461" cy="22369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>
              <a:extLst>
                <a:ext uri="{FF2B5EF4-FFF2-40B4-BE49-F238E27FC236}">
                  <a16:creationId xmlns:a16="http://schemas.microsoft.com/office/drawing/2014/main" id="{438B8897-A6FF-4405-B8F5-C0CA8E8D3C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81405" y="3365639"/>
              <a:ext cx="159461" cy="22369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C1B3DE6D-FE86-477A-9160-E0E235F537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61135" y="3429776"/>
              <a:ext cx="159461" cy="22369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1" name="圖片 30">
            <a:extLst>
              <a:ext uri="{FF2B5EF4-FFF2-40B4-BE49-F238E27FC236}">
                <a16:creationId xmlns:a16="http://schemas.microsoft.com/office/drawing/2014/main" id="{B1881224-05DA-4C76-AA4E-A6EB464AD2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680" y="5349990"/>
            <a:ext cx="277369" cy="338329"/>
          </a:xfrm>
          <a:prstGeom prst="rect">
            <a:avLst/>
          </a:prstGeom>
        </p:spPr>
      </p:pic>
      <p:pic>
        <p:nvPicPr>
          <p:cNvPr id="32" name="圖片 31">
            <a:extLst>
              <a:ext uri="{FF2B5EF4-FFF2-40B4-BE49-F238E27FC236}">
                <a16:creationId xmlns:a16="http://schemas.microsoft.com/office/drawing/2014/main" id="{3A641454-AAB6-4AAE-A895-423CC327B1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111138"/>
            <a:ext cx="612000" cy="349884"/>
          </a:xfrm>
          <a:prstGeom prst="rect">
            <a:avLst/>
          </a:prstGeom>
        </p:spPr>
      </p:pic>
      <p:pic>
        <p:nvPicPr>
          <p:cNvPr id="30" name="圖片 29">
            <a:hlinkClick r:id="rId9" action="ppaction://hlinksldjump"/>
            <a:extLst>
              <a:ext uri="{FF2B5EF4-FFF2-40B4-BE49-F238E27FC236}">
                <a16:creationId xmlns:a16="http://schemas.microsoft.com/office/drawing/2014/main" id="{367BC26D-BA63-4880-B2E8-FC354B9D9A4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9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2" grpId="0"/>
      <p:bldP spid="12" grpId="1"/>
      <p:bldP spid="14" grpId="0"/>
      <p:bldP spid="14" grpId="1"/>
      <p:bldP spid="15" grpId="0"/>
      <p:bldP spid="1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圖片 39">
            <a:extLst>
              <a:ext uri="{FF2B5EF4-FFF2-40B4-BE49-F238E27FC236}">
                <a16:creationId xmlns:a16="http://schemas.microsoft.com/office/drawing/2014/main" id="{82A1D747-7467-43E8-AD8A-9A3F9E557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628" y="955163"/>
            <a:ext cx="3616996" cy="3555022"/>
          </a:xfrm>
          <a:prstGeom prst="rect">
            <a:avLst/>
          </a:prstGeom>
        </p:spPr>
      </p:pic>
      <p:sp>
        <p:nvSpPr>
          <p:cNvPr id="6" name="橢圓 5">
            <a:extLst>
              <a:ext uri="{FF2B5EF4-FFF2-40B4-BE49-F238E27FC236}">
                <a16:creationId xmlns:a16="http://schemas.microsoft.com/office/drawing/2014/main" id="{09CEE09B-CD5B-4323-A28A-7BA4CDEE2C0B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4">
                <a:extLst>
                  <a:ext uri="{FF2B5EF4-FFF2-40B4-BE49-F238E27FC236}">
                    <a16:creationId xmlns:a16="http://schemas.microsoft.com/office/drawing/2014/main" id="{7A73F3AD-3158-4A4B-B149-CB9E3484600B}"/>
                  </a:ext>
                </a:extLst>
              </p:cNvPr>
              <p:cNvSpPr txBox="1"/>
              <p:nvPr/>
            </p:nvSpPr>
            <p:spPr>
              <a:xfrm>
                <a:off x="367288" y="1160820"/>
                <a:ext cx="8491486" cy="2256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l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b="0" i="1" u="none" strike="noStrike" baseline="0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AE</m:t>
                        </m:r>
                      </m:e>
                    </m:acc>
                  </m:oMath>
                </a14:m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與哪些線段等長？</a:t>
                </a:r>
              </a:p>
              <a:p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(A)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AF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CF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CE</m:t>
                        </m:r>
                      </m:e>
                    </m:acc>
                  </m:oMath>
                </a14:m>
                <a:r>
                  <a:rPr lang="en-US" altLang="zh-TW" sz="2800" b="0" i="1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(B)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AB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AF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CE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altLang="zh-TW" sz="2800" b="0" i="1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(C)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AF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CF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CD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altLang="zh-TW" sz="2800" b="0" i="0" u="none" strike="noStrike" baseline="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(D)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AG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CG</m:t>
                        </m:r>
                      </m:e>
                    </m:acc>
                  </m:oMath>
                </a14:m>
                <a:r>
                  <a:rPr lang="zh-TW" altLang="en-US" sz="2800" b="0" i="0" u="none" strike="noStrike" baseline="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CE</m:t>
                        </m:r>
                      </m:e>
                    </m:acc>
                    <m:r>
                      <a:rPr lang="en-US" altLang="zh-TW" sz="2800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文本框 4">
                <a:extLst>
                  <a:ext uri="{FF2B5EF4-FFF2-40B4-BE49-F238E27FC236}">
                    <a16:creationId xmlns:a16="http://schemas.microsoft.com/office/drawing/2014/main" id="{7A73F3AD-3158-4A4B-B149-CB9E348460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88" y="1160820"/>
                <a:ext cx="8491486" cy="2256708"/>
              </a:xfrm>
              <a:prstGeom prst="rect">
                <a:avLst/>
              </a:prstGeom>
              <a:blipFill>
                <a:blip r:embed="rId3"/>
                <a:stretch>
                  <a:fillRect l="-1436" t="-2426" b="-64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hlinkClick r:id="rId4" action="ppaction://hlinksldjump"/>
            <a:extLst>
              <a:ext uri="{FF2B5EF4-FFF2-40B4-BE49-F238E27FC236}">
                <a16:creationId xmlns:a16="http://schemas.microsoft.com/office/drawing/2014/main" id="{608EC797-16E8-4A56-95B9-2636996FA7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5" name="圖片 4" descr="poButton">
            <a:extLst>
              <a:ext uri="{FF2B5EF4-FFF2-40B4-BE49-F238E27FC236}">
                <a16:creationId xmlns:a16="http://schemas.microsoft.com/office/drawing/2014/main" id="{8A2BC073-8932-414A-A616-49A67D1233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46" name="文本框 4">
            <a:extLst>
              <a:ext uri="{FF2B5EF4-FFF2-40B4-BE49-F238E27FC236}">
                <a16:creationId xmlns:a16="http://schemas.microsoft.com/office/drawing/2014/main" id="{745014B8-739D-44E2-BA36-28CCC0531386}"/>
              </a:ext>
            </a:extLst>
          </p:cNvPr>
          <p:cNvSpPr txBox="1"/>
          <p:nvPr/>
        </p:nvSpPr>
        <p:spPr>
          <a:xfrm>
            <a:off x="2061422" y="429141"/>
            <a:ext cx="412982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4">
                <a:extLst>
                  <a:ext uri="{FF2B5EF4-FFF2-40B4-BE49-F238E27FC236}">
                    <a16:creationId xmlns:a16="http://schemas.microsoft.com/office/drawing/2014/main" id="{2B516DE3-5D28-45D0-9AE5-6E9750921514}"/>
                  </a:ext>
                </a:extLst>
              </p:cNvPr>
              <p:cNvSpPr txBox="1"/>
              <p:nvPr/>
            </p:nvSpPr>
            <p:spPr>
              <a:xfrm>
                <a:off x="620388" y="3511214"/>
                <a:ext cx="4275462" cy="525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  <m:r>
                      <a:rPr lang="en-US" altLang="zh-TW" sz="2800" i="1" dirty="0">
                        <a:solidFill>
                          <a:srgbClr val="2F5597"/>
                        </a:solidFill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和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  <m:r>
                      <a:rPr lang="en-US" altLang="zh-TW" sz="2800" i="1" dirty="0">
                        <a:solidFill>
                          <a:srgbClr val="2F5597"/>
                        </a:solidFill>
                        <a:latin typeface="Cambria Math" panose="020405030504060302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互相垂直平分，</a:t>
                </a:r>
                <a:endParaRPr lang="zh-TW" altLang="en-US" sz="28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文本框 4">
                <a:extLst>
                  <a:ext uri="{FF2B5EF4-FFF2-40B4-BE49-F238E27FC236}">
                    <a16:creationId xmlns:a16="http://schemas.microsoft.com/office/drawing/2014/main" id="{2B516DE3-5D28-45D0-9AE5-6E9750921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3511214"/>
                <a:ext cx="4275462" cy="525208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/>
              <p:nvPr/>
            </p:nvSpPr>
            <p:spPr>
              <a:xfrm>
                <a:off x="620388" y="4100946"/>
                <a:ext cx="4405712" cy="525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所以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AE</m:t>
                        </m:r>
                      </m:e>
                    </m:acc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AF</m:t>
                        </m:r>
                      </m:e>
                    </m:acc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CF</m:t>
                        </m:r>
                      </m:e>
                    </m:acc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8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8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CE</m:t>
                        </m:r>
                      </m:e>
                    </m:acc>
                  </m:oMath>
                </a14:m>
                <a:r>
                  <a:rPr lang="zh-TW" altLang="en-US" sz="28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。</a:t>
                </a:r>
              </a:p>
            </p:txBody>
          </p:sp>
        </mc:Choice>
        <mc:Fallback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4100946"/>
                <a:ext cx="4405712" cy="525208"/>
              </a:xfrm>
              <a:prstGeom prst="rect">
                <a:avLst/>
              </a:prstGeom>
              <a:blipFill>
                <a:blip r:embed="rId8"/>
                <a:stretch>
                  <a:fillRect l="-2909" t="-11628" b="-325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本框 4">
            <a:extLst>
              <a:ext uri="{FF2B5EF4-FFF2-40B4-BE49-F238E27FC236}">
                <a16:creationId xmlns:a16="http://schemas.microsoft.com/office/drawing/2014/main" id="{E0B8355A-F102-417E-AAFB-8FA7B9DC8743}"/>
              </a:ext>
            </a:extLst>
          </p:cNvPr>
          <p:cNvSpPr txBox="1"/>
          <p:nvPr/>
        </p:nvSpPr>
        <p:spPr>
          <a:xfrm>
            <a:off x="620388" y="4690678"/>
            <a:ext cx="395161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四邊形 </a:t>
            </a:r>
            <a:r>
              <a:rPr lang="en-US" altLang="zh-TW" sz="28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AFCE 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為菱形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32" name="圖片 31">
            <a:extLst>
              <a:ext uri="{FF2B5EF4-FFF2-40B4-BE49-F238E27FC236}">
                <a16:creationId xmlns:a16="http://schemas.microsoft.com/office/drawing/2014/main" id="{3A641454-AAB6-4AAE-A895-423CC327B18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588173"/>
            <a:ext cx="612000" cy="349884"/>
          </a:xfrm>
          <a:prstGeom prst="rect">
            <a:avLst/>
          </a:prstGeom>
        </p:spPr>
      </p:pic>
      <p:sp>
        <p:nvSpPr>
          <p:cNvPr id="33" name="文本框 4">
            <a:extLst>
              <a:ext uri="{FF2B5EF4-FFF2-40B4-BE49-F238E27FC236}">
                <a16:creationId xmlns:a16="http://schemas.microsoft.com/office/drawing/2014/main" id="{8D908B92-C360-4B8A-BAAC-94FE3A84E457}"/>
              </a:ext>
            </a:extLst>
          </p:cNvPr>
          <p:cNvSpPr txBox="1"/>
          <p:nvPr/>
        </p:nvSpPr>
        <p:spPr>
          <a:xfrm>
            <a:off x="620388" y="5278423"/>
            <a:ext cx="190373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答：</a:t>
            </a:r>
            <a:r>
              <a:rPr lang="en-US" altLang="zh-TW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zh-TW" altLang="en-US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34" name="圖片 33">
            <a:extLst>
              <a:ext uri="{FF2B5EF4-FFF2-40B4-BE49-F238E27FC236}">
                <a16:creationId xmlns:a16="http://schemas.microsoft.com/office/drawing/2014/main" id="{CE6A4CED-7C38-4EC7-9C1C-2B65D019C9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410" y="5464232"/>
            <a:ext cx="277369" cy="338329"/>
          </a:xfrm>
          <a:prstGeom prst="rect">
            <a:avLst/>
          </a:prstGeom>
        </p:spPr>
      </p:pic>
      <p:grpSp>
        <p:nvGrpSpPr>
          <p:cNvPr id="36" name="群組 35">
            <a:extLst>
              <a:ext uri="{FF2B5EF4-FFF2-40B4-BE49-F238E27FC236}">
                <a16:creationId xmlns:a16="http://schemas.microsoft.com/office/drawing/2014/main" id="{345815CD-09A8-4980-B6CF-ED863836DE59}"/>
              </a:ext>
            </a:extLst>
          </p:cNvPr>
          <p:cNvGrpSpPr/>
          <p:nvPr/>
        </p:nvGrpSpPr>
        <p:grpSpPr>
          <a:xfrm>
            <a:off x="5553075" y="1609725"/>
            <a:ext cx="2905125" cy="2190750"/>
            <a:chOff x="5372100" y="1828800"/>
            <a:chExt cx="2905125" cy="2190750"/>
          </a:xfrm>
        </p:grpSpPr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id="{1D927570-1C53-4404-A184-296ED4B7ABD4}"/>
                </a:ext>
              </a:extLst>
            </p:cNvPr>
            <p:cNvCxnSpPr>
              <a:cxnSpLocks/>
            </p:cNvCxnSpPr>
            <p:nvPr/>
          </p:nvCxnSpPr>
          <p:spPr>
            <a:xfrm>
              <a:off x="5372100" y="1838325"/>
              <a:ext cx="647700" cy="2181225"/>
            </a:xfrm>
            <a:prstGeom prst="line">
              <a:avLst/>
            </a:prstGeom>
            <a:ln w="38100">
              <a:solidFill>
                <a:srgbClr val="FFD85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>
              <a:extLst>
                <a:ext uri="{FF2B5EF4-FFF2-40B4-BE49-F238E27FC236}">
                  <a16:creationId xmlns:a16="http://schemas.microsoft.com/office/drawing/2014/main" id="{C3475E5E-2A0F-484C-B7AB-1F28FA37FF0B}"/>
                </a:ext>
              </a:extLst>
            </p:cNvPr>
            <p:cNvCxnSpPr>
              <a:cxnSpLocks/>
            </p:cNvCxnSpPr>
            <p:nvPr/>
          </p:nvCxnSpPr>
          <p:spPr>
            <a:xfrm>
              <a:off x="7667625" y="1828800"/>
              <a:ext cx="609600" cy="2190750"/>
            </a:xfrm>
            <a:prstGeom prst="line">
              <a:avLst/>
            </a:prstGeom>
            <a:ln w="38100">
              <a:solidFill>
                <a:srgbClr val="FFD85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" name="圖片 42">
            <a:hlinkClick r:id="rId11" action="ppaction://hlinksldjump"/>
            <a:extLst>
              <a:ext uri="{FF2B5EF4-FFF2-40B4-BE49-F238E27FC236}">
                <a16:creationId xmlns:a16="http://schemas.microsoft.com/office/drawing/2014/main" id="{1BE8A632-E2DF-4F33-8985-B3AE09D1525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2" grpId="0"/>
      <p:bldP spid="12" grpId="1"/>
      <p:bldP spid="14" grpId="0"/>
      <p:bldP spid="14" grpId="1"/>
      <p:bldP spid="33" grpId="0"/>
      <p:bldP spid="3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>
            <a:extLst>
              <a:ext uri="{FF2B5EF4-FFF2-40B4-BE49-F238E27FC236}">
                <a16:creationId xmlns:a16="http://schemas.microsoft.com/office/drawing/2014/main" id="{2B9AF0EB-C418-4B53-ACB0-2CCDA1F06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628" y="955163"/>
            <a:ext cx="3616996" cy="3555022"/>
          </a:xfrm>
          <a:prstGeom prst="rect">
            <a:avLst/>
          </a:prstGeom>
        </p:spPr>
      </p:pic>
      <p:sp>
        <p:nvSpPr>
          <p:cNvPr id="6" name="橢圓 5">
            <a:extLst>
              <a:ext uri="{FF2B5EF4-FFF2-40B4-BE49-F238E27FC236}">
                <a16:creationId xmlns:a16="http://schemas.microsoft.com/office/drawing/2014/main" id="{09CEE09B-CD5B-4323-A28A-7BA4CDEE2C0B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4">
                <a:extLst>
                  <a:ext uri="{FF2B5EF4-FFF2-40B4-BE49-F238E27FC236}">
                    <a16:creationId xmlns:a16="http://schemas.microsoft.com/office/drawing/2014/main" id="{7A73F3AD-3158-4A4B-B149-CB9E3484600B}"/>
                  </a:ext>
                </a:extLst>
              </p:cNvPr>
              <p:cNvSpPr txBox="1"/>
              <p:nvPr/>
            </p:nvSpPr>
            <p:spPr>
              <a:xfrm>
                <a:off x="281563" y="1160820"/>
                <a:ext cx="8491486" cy="209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請簡單說明以下兩個問題的理由。</a:t>
                </a:r>
              </a:p>
              <a:p>
                <a:r>
                  <a:rPr lang="en-US" altLang="zh-TW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(1) </a:t>
                </a:r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若甲的責任範圍有位泳客丙</a:t>
                </a:r>
                <a:endParaRPr lang="en-US" altLang="zh-TW" sz="26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</a:t>
                </a:r>
                <a:r>
                  <a:rPr lang="zh-TW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</a:t>
                </a:r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溺水時，除了剛好在浮筒標</a:t>
                </a:r>
                <a:endParaRPr lang="en-US" altLang="zh-TW" sz="26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</a:t>
                </a:r>
                <a:r>
                  <a:rPr lang="zh-TW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</a:t>
                </a:r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線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，否則甲救生員一定比</a:t>
                </a:r>
                <a:endParaRPr lang="en-US" altLang="zh-TW" sz="26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r>
                  <a:rPr lang="en-US" altLang="zh-TW" sz="26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    </a:t>
                </a:r>
                <a:r>
                  <a:rPr lang="zh-TW" alt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乙救生員更接近丙？</a:t>
                </a:r>
                <a:endParaRPr lang="zh-CN" altLang="en-US" sz="2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文本框 4">
                <a:extLst>
                  <a:ext uri="{FF2B5EF4-FFF2-40B4-BE49-F238E27FC236}">
                    <a16:creationId xmlns:a16="http://schemas.microsoft.com/office/drawing/2014/main" id="{7A73F3AD-3158-4A4B-B149-CB9E348460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3" y="1160820"/>
                <a:ext cx="8491486" cy="2092881"/>
              </a:xfrm>
              <a:prstGeom prst="rect">
                <a:avLst/>
              </a:prstGeom>
              <a:blipFill>
                <a:blip r:embed="rId3"/>
                <a:stretch>
                  <a:fillRect l="-1292" t="-2616" b="-639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hlinkClick r:id="rId4" action="ppaction://hlinksldjump"/>
            <a:extLst>
              <a:ext uri="{FF2B5EF4-FFF2-40B4-BE49-F238E27FC236}">
                <a16:creationId xmlns:a16="http://schemas.microsoft.com/office/drawing/2014/main" id="{608EC797-16E8-4A56-95B9-2636996FA7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5" name="圖片 4" descr="poButton">
            <a:extLst>
              <a:ext uri="{FF2B5EF4-FFF2-40B4-BE49-F238E27FC236}">
                <a16:creationId xmlns:a16="http://schemas.microsoft.com/office/drawing/2014/main" id="{8A2BC073-8932-414A-A616-49A67D1233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46" name="文本框 4">
            <a:extLst>
              <a:ext uri="{FF2B5EF4-FFF2-40B4-BE49-F238E27FC236}">
                <a16:creationId xmlns:a16="http://schemas.microsoft.com/office/drawing/2014/main" id="{745014B8-739D-44E2-BA36-28CCC0531386}"/>
              </a:ext>
            </a:extLst>
          </p:cNvPr>
          <p:cNvSpPr txBox="1"/>
          <p:nvPr/>
        </p:nvSpPr>
        <p:spPr>
          <a:xfrm>
            <a:off x="2061422" y="429141"/>
            <a:ext cx="412982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4">
                <a:extLst>
                  <a:ext uri="{FF2B5EF4-FFF2-40B4-BE49-F238E27FC236}">
                    <a16:creationId xmlns:a16="http://schemas.microsoft.com/office/drawing/2014/main" id="{2B516DE3-5D28-45D0-9AE5-6E9750921514}"/>
                  </a:ext>
                </a:extLst>
              </p:cNvPr>
              <p:cNvSpPr txBox="1"/>
              <p:nvPr/>
            </p:nvSpPr>
            <p:spPr>
              <a:xfrm>
                <a:off x="553712" y="3273323"/>
                <a:ext cx="4658812" cy="494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因為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</m:oMath>
                </a14:m>
                <a:r>
                  <a:rPr lang="en-US" altLang="zh-TW" sz="26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是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b="0" i="1" dirty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en-US" altLang="zh-TW" sz="26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的垂直平分線，</a:t>
                </a:r>
                <a:endParaRPr lang="zh-TW" altLang="en-US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文本框 4">
                <a:extLst>
                  <a:ext uri="{FF2B5EF4-FFF2-40B4-BE49-F238E27FC236}">
                    <a16:creationId xmlns:a16="http://schemas.microsoft.com/office/drawing/2014/main" id="{2B516DE3-5D28-45D0-9AE5-6E9750921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12" y="3273323"/>
                <a:ext cx="4658812" cy="494302"/>
              </a:xfrm>
              <a:prstGeom prst="rect">
                <a:avLst/>
              </a:prstGeom>
              <a:blipFill>
                <a:blip r:embed="rId7"/>
                <a:stretch>
                  <a:fillRect l="-2356" t="-9877" r="-1832" b="-308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/>
              <p:nvPr/>
            </p:nvSpPr>
            <p:spPr>
              <a:xfrm>
                <a:off x="553712" y="3790575"/>
                <a:ext cx="569468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所以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</m:oMath>
                </a14:m>
                <a:r>
                  <a:rPr lang="en-US" altLang="zh-TW" sz="26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上的任一點到 </a:t>
                </a:r>
                <a:r>
                  <a:rPr lang="en-US" altLang="zh-TW" sz="26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、</a:t>
                </a:r>
                <a:r>
                  <a:rPr lang="en-US" altLang="zh-TW" sz="26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C 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等距，</a:t>
                </a:r>
              </a:p>
            </p:txBody>
          </p:sp>
        </mc:Choice>
        <mc:Fallback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12" y="3790575"/>
                <a:ext cx="5694687" cy="492443"/>
              </a:xfrm>
              <a:prstGeom prst="rect">
                <a:avLst/>
              </a:prstGeom>
              <a:blipFill>
                <a:blip r:embed="rId8"/>
                <a:stretch>
                  <a:fillRect l="-1927" t="-11111" b="-296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/>
              <p:nvPr/>
            </p:nvSpPr>
            <p:spPr>
              <a:xfrm>
                <a:off x="553712" y="4305968"/>
                <a:ext cx="639001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所以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</m:oMath>
                </a14:m>
                <a:r>
                  <a:rPr lang="en-US" altLang="zh-TW" sz="26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靠近 </a:t>
                </a:r>
                <a:r>
                  <a:rPr lang="en-US" altLang="zh-TW" sz="26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 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 </a:t>
                </a:r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 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甲救生員 </a:t>
                </a:r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) 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的那一側，</a:t>
                </a:r>
                <a:endParaRPr lang="zh-TW" altLang="en-US" sz="26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12" y="4305968"/>
                <a:ext cx="6390013" cy="492443"/>
              </a:xfrm>
              <a:prstGeom prst="rect">
                <a:avLst/>
              </a:prstGeom>
              <a:blipFill>
                <a:blip r:embed="rId9"/>
                <a:stretch>
                  <a:fillRect l="-1718" t="-11111" b="-308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圖片 31">
            <a:extLst>
              <a:ext uri="{FF2B5EF4-FFF2-40B4-BE49-F238E27FC236}">
                <a16:creationId xmlns:a16="http://schemas.microsoft.com/office/drawing/2014/main" id="{3A641454-AAB6-4AAE-A895-423CC327B18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331250"/>
            <a:ext cx="612000" cy="34988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4">
                <a:extLst>
                  <a:ext uri="{FF2B5EF4-FFF2-40B4-BE49-F238E27FC236}">
                    <a16:creationId xmlns:a16="http://schemas.microsoft.com/office/drawing/2014/main" id="{8D908B92-C360-4B8A-BAAC-94FE3A84E457}"/>
                  </a:ext>
                </a:extLst>
              </p:cNvPr>
              <p:cNvSpPr txBox="1"/>
              <p:nvPr/>
            </p:nvSpPr>
            <p:spPr>
              <a:xfrm>
                <a:off x="553713" y="5336754"/>
                <a:ext cx="569468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EF</m:t>
                        </m:r>
                      </m:e>
                    </m:acc>
                  </m:oMath>
                </a14:m>
                <a:r>
                  <a:rPr lang="en-US" altLang="zh-TW" sz="26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靠近 </a:t>
                </a:r>
                <a:r>
                  <a:rPr lang="en-US" altLang="zh-TW" sz="2600" b="0" i="1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C 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點 </a:t>
                </a:r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(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乙救生員 </a:t>
                </a:r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)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 的那一側，</a:t>
                </a:r>
                <a:endParaRPr lang="zh-TW" altLang="en-US" sz="26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3" name="文本框 4">
                <a:extLst>
                  <a:ext uri="{FF2B5EF4-FFF2-40B4-BE49-F238E27FC236}">
                    <a16:creationId xmlns:a16="http://schemas.microsoft.com/office/drawing/2014/main" id="{8D908B92-C360-4B8A-BAAC-94FE3A84E4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13" y="5336754"/>
                <a:ext cx="5694686" cy="492443"/>
              </a:xfrm>
              <a:prstGeom prst="rect">
                <a:avLst/>
              </a:prstGeom>
              <a:blipFill>
                <a:blip r:embed="rId11"/>
                <a:stretch>
                  <a:fillRect t="-11111" b="-308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文本框 4">
            <a:extLst>
              <a:ext uri="{FF2B5EF4-FFF2-40B4-BE49-F238E27FC236}">
                <a16:creationId xmlns:a16="http://schemas.microsoft.com/office/drawing/2014/main" id="{4822FD34-8A5A-4150-9C3B-8FB5F3FB1E0D}"/>
              </a:ext>
            </a:extLst>
          </p:cNvPr>
          <p:cNvSpPr txBox="1"/>
          <p:nvPr/>
        </p:nvSpPr>
        <p:spPr>
          <a:xfrm>
            <a:off x="553713" y="4821361"/>
            <a:ext cx="4465962" cy="4924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距離 </a:t>
            </a:r>
            <a:r>
              <a:rPr lang="en-US" altLang="zh-TW" sz="26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 </a:t>
            </a:r>
            <a:r>
              <a:rPr lang="en-US" altLang="zh-TW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</a:t>
            </a:r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甲救生員 </a:t>
            </a:r>
            <a:r>
              <a:rPr lang="en-US" altLang="zh-TW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較近；</a:t>
            </a:r>
          </a:p>
        </p:txBody>
      </p:sp>
      <p:sp>
        <p:nvSpPr>
          <p:cNvPr id="20" name="文本框 4">
            <a:extLst>
              <a:ext uri="{FF2B5EF4-FFF2-40B4-BE49-F238E27FC236}">
                <a16:creationId xmlns:a16="http://schemas.microsoft.com/office/drawing/2014/main" id="{282B4ACE-23A6-4FB3-B59D-1B556C842F84}"/>
              </a:ext>
            </a:extLst>
          </p:cNvPr>
          <p:cNvSpPr txBox="1"/>
          <p:nvPr/>
        </p:nvSpPr>
        <p:spPr>
          <a:xfrm>
            <a:off x="553714" y="5852147"/>
            <a:ext cx="4608240" cy="4924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距離 </a:t>
            </a:r>
            <a:r>
              <a:rPr lang="en-US" altLang="zh-TW" sz="2600" i="1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 </a:t>
            </a:r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點 </a:t>
            </a:r>
            <a:r>
              <a:rPr lang="en-US" altLang="zh-TW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乙救生員 </a:t>
            </a:r>
            <a:r>
              <a:rPr lang="en-US" altLang="zh-TW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較近。</a:t>
            </a:r>
          </a:p>
        </p:txBody>
      </p:sp>
      <p:pic>
        <p:nvPicPr>
          <p:cNvPr id="21" name="圖片 20">
            <a:extLst>
              <a:ext uri="{FF2B5EF4-FFF2-40B4-BE49-F238E27FC236}">
                <a16:creationId xmlns:a16="http://schemas.microsoft.com/office/drawing/2014/main" id="{686053D5-EC3D-4DC7-900B-6B758F3EE8B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59" y="5929203"/>
            <a:ext cx="277369" cy="338329"/>
          </a:xfrm>
          <a:prstGeom prst="rect">
            <a:avLst/>
          </a:prstGeom>
        </p:spPr>
      </p:pic>
      <p:pic>
        <p:nvPicPr>
          <p:cNvPr id="23" name="圖片 22">
            <a:hlinkClick r:id="rId13" action="ppaction://hlinksldjump"/>
            <a:extLst>
              <a:ext uri="{FF2B5EF4-FFF2-40B4-BE49-F238E27FC236}">
                <a16:creationId xmlns:a16="http://schemas.microsoft.com/office/drawing/2014/main" id="{A36172CF-DDF8-4B6E-A07F-51A0DCBE848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4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2" grpId="0"/>
      <p:bldP spid="12" grpId="1"/>
      <p:bldP spid="14" grpId="0"/>
      <p:bldP spid="14" grpId="1"/>
      <p:bldP spid="33" grpId="0"/>
      <p:bldP spid="33" grpId="1"/>
      <p:bldP spid="19" grpId="0"/>
      <p:bldP spid="19" grpId="1"/>
      <p:bldP spid="20" grpId="0"/>
      <p:bldP spid="20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>
            <a:extLst>
              <a:ext uri="{FF2B5EF4-FFF2-40B4-BE49-F238E27FC236}">
                <a16:creationId xmlns:a16="http://schemas.microsoft.com/office/drawing/2014/main" id="{2B9AF0EB-C418-4B53-ACB0-2CCDA1F06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628" y="955163"/>
            <a:ext cx="3616996" cy="3555022"/>
          </a:xfrm>
          <a:prstGeom prst="rect">
            <a:avLst/>
          </a:prstGeom>
        </p:spPr>
      </p:pic>
      <p:sp>
        <p:nvSpPr>
          <p:cNvPr id="6" name="橢圓 5">
            <a:extLst>
              <a:ext uri="{FF2B5EF4-FFF2-40B4-BE49-F238E27FC236}">
                <a16:creationId xmlns:a16="http://schemas.microsoft.com/office/drawing/2014/main" id="{09CEE09B-CD5B-4323-A28A-7BA4CDEE2C0B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7A73F3AD-3158-4A4B-B149-CB9E3484600B}"/>
              </a:ext>
            </a:extLst>
          </p:cNvPr>
          <p:cNvSpPr txBox="1"/>
          <p:nvPr/>
        </p:nvSpPr>
        <p:spPr>
          <a:xfrm>
            <a:off x="281563" y="1160820"/>
            <a:ext cx="8491486" cy="129266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請簡單說明以下兩個問題的理由。</a:t>
            </a:r>
          </a:p>
          <a:p>
            <a:r>
              <a:rPr lang="en-US" altLang="zh-TW" sz="26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(2)</a:t>
            </a:r>
            <a:r>
              <a:rPr lang="zh-TW" altLang="en-US" sz="26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6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為何梯形 </a:t>
            </a:r>
            <a:r>
              <a:rPr lang="en-US" altLang="zh-TW" sz="26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ABFE </a:t>
            </a:r>
            <a:r>
              <a:rPr lang="zh-TW" altLang="en-US" sz="26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和梯形 </a:t>
            </a:r>
            <a:r>
              <a:rPr lang="en-US" altLang="zh-TW" sz="26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EFCD </a:t>
            </a:r>
          </a:p>
          <a:p>
            <a:r>
              <a:rPr lang="en-US" altLang="zh-TW" sz="2400" i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26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的面積相等？</a:t>
            </a:r>
            <a:endParaRPr lang="zh-CN" altLang="en-US" sz="26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hlinkClick r:id="rId3" action="ppaction://hlinksldjump"/>
            <a:extLst>
              <a:ext uri="{FF2B5EF4-FFF2-40B4-BE49-F238E27FC236}">
                <a16:creationId xmlns:a16="http://schemas.microsoft.com/office/drawing/2014/main" id="{608EC797-16E8-4A56-95B9-2636996FA7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5" name="圖片 4" descr="poButton">
            <a:extLst>
              <a:ext uri="{FF2B5EF4-FFF2-40B4-BE49-F238E27FC236}">
                <a16:creationId xmlns:a16="http://schemas.microsoft.com/office/drawing/2014/main" id="{8A2BC073-8932-414A-A616-49A67D1233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46" name="文本框 4">
            <a:extLst>
              <a:ext uri="{FF2B5EF4-FFF2-40B4-BE49-F238E27FC236}">
                <a16:creationId xmlns:a16="http://schemas.microsoft.com/office/drawing/2014/main" id="{745014B8-739D-44E2-BA36-28CCC0531386}"/>
              </a:ext>
            </a:extLst>
          </p:cNvPr>
          <p:cNvSpPr txBox="1"/>
          <p:nvPr/>
        </p:nvSpPr>
        <p:spPr>
          <a:xfrm>
            <a:off x="2061422" y="429141"/>
            <a:ext cx="412982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58" name="圖片 57">
            <a:extLst>
              <a:ext uri="{FF2B5EF4-FFF2-40B4-BE49-F238E27FC236}">
                <a16:creationId xmlns:a16="http://schemas.microsoft.com/office/drawing/2014/main" id="{68D1566F-700E-4169-A1A0-07EC704DBA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4">
                <a:extLst>
                  <a:ext uri="{FF2B5EF4-FFF2-40B4-BE49-F238E27FC236}">
                    <a16:creationId xmlns:a16="http://schemas.microsoft.com/office/drawing/2014/main" id="{2B516DE3-5D28-45D0-9AE5-6E9750921514}"/>
                  </a:ext>
                </a:extLst>
              </p:cNvPr>
              <p:cNvSpPr txBox="1"/>
              <p:nvPr/>
            </p:nvSpPr>
            <p:spPr>
              <a:xfrm>
                <a:off x="601337" y="2453482"/>
                <a:ext cx="4658812" cy="494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因為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AD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BC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AE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CF</m:t>
                        </m:r>
                      </m:e>
                    </m:acc>
                  </m:oMath>
                </a14:m>
                <a:endParaRPr lang="zh-TW" altLang="en-US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文本框 4">
                <a:extLst>
                  <a:ext uri="{FF2B5EF4-FFF2-40B4-BE49-F238E27FC236}">
                    <a16:creationId xmlns:a16="http://schemas.microsoft.com/office/drawing/2014/main" id="{2B516DE3-5D28-45D0-9AE5-6E9750921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37" y="2453482"/>
                <a:ext cx="4658812" cy="494302"/>
              </a:xfrm>
              <a:prstGeom prst="rect">
                <a:avLst/>
              </a:prstGeom>
              <a:blipFill>
                <a:blip r:embed="rId7"/>
                <a:stretch>
                  <a:fillRect l="-2356" t="-9756" b="-3048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/>
              <p:nvPr/>
            </p:nvSpPr>
            <p:spPr>
              <a:xfrm>
                <a:off x="601337" y="3065894"/>
                <a:ext cx="4504063" cy="494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所以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AD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新細明體" panose="02020500000000000000" pitchFamily="18" charset="-12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－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AE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BC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新細明體" panose="02020500000000000000" pitchFamily="18" charset="-12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－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CF</m:t>
                        </m:r>
                      </m:e>
                    </m:acc>
                  </m:oMath>
                </a14:m>
                <a:endParaRPr lang="zh-TW" altLang="en-US" sz="26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37" y="3065894"/>
                <a:ext cx="4504063" cy="494302"/>
              </a:xfrm>
              <a:prstGeom prst="rect">
                <a:avLst/>
              </a:prstGeom>
              <a:blipFill>
                <a:blip r:embed="rId8"/>
                <a:stretch>
                  <a:fillRect l="-2436" t="-9877" b="-308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/>
              <p:nvPr/>
            </p:nvSpPr>
            <p:spPr>
              <a:xfrm>
                <a:off x="601337" y="3678306"/>
                <a:ext cx="252286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即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BF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DE</m:t>
                        </m:r>
                      </m:e>
                    </m:acc>
                  </m:oMath>
                </a14:m>
                <a:endParaRPr lang="zh-TW" altLang="en-US" sz="260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37" y="3678306"/>
                <a:ext cx="2522863" cy="492443"/>
              </a:xfrm>
              <a:prstGeom prst="rect">
                <a:avLst/>
              </a:prstGeom>
              <a:blipFill>
                <a:blip r:embed="rId9"/>
                <a:stretch>
                  <a:fillRect l="-4348" t="-11111" b="-308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圖片 31">
            <a:extLst>
              <a:ext uri="{FF2B5EF4-FFF2-40B4-BE49-F238E27FC236}">
                <a16:creationId xmlns:a16="http://schemas.microsoft.com/office/drawing/2014/main" id="{3A641454-AAB6-4AAE-A895-423CC327B18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2492468"/>
            <a:ext cx="612000" cy="349884"/>
          </a:xfrm>
          <a:prstGeom prst="rect">
            <a:avLst/>
          </a:prstGeom>
        </p:spPr>
      </p:pic>
      <p:sp>
        <p:nvSpPr>
          <p:cNvPr id="33" name="文本框 4">
            <a:extLst>
              <a:ext uri="{FF2B5EF4-FFF2-40B4-BE49-F238E27FC236}">
                <a16:creationId xmlns:a16="http://schemas.microsoft.com/office/drawing/2014/main" id="{8D908B92-C360-4B8A-BAAC-94FE3A84E457}"/>
              </a:ext>
            </a:extLst>
          </p:cNvPr>
          <p:cNvSpPr txBox="1"/>
          <p:nvPr/>
        </p:nvSpPr>
        <p:spPr>
          <a:xfrm>
            <a:off x="601338" y="4899154"/>
            <a:ext cx="3494412" cy="4924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又兩梯形的高一樣</a:t>
            </a:r>
          </a:p>
        </p:txBody>
      </p:sp>
      <p:sp>
        <p:nvSpPr>
          <p:cNvPr id="19" name="文本框 4">
            <a:extLst>
              <a:ext uri="{FF2B5EF4-FFF2-40B4-BE49-F238E27FC236}">
                <a16:creationId xmlns:a16="http://schemas.microsoft.com/office/drawing/2014/main" id="{4822FD34-8A5A-4150-9C3B-8FB5F3FB1E0D}"/>
              </a:ext>
            </a:extLst>
          </p:cNvPr>
          <p:cNvSpPr txBox="1"/>
          <p:nvPr/>
        </p:nvSpPr>
        <p:spPr>
          <a:xfrm>
            <a:off x="601338" y="4288730"/>
            <a:ext cx="7352038" cy="4924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故梯形 </a:t>
            </a:r>
            <a:r>
              <a:rPr lang="en-US" altLang="zh-TW" sz="26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ABFE </a:t>
            </a:r>
            <a:r>
              <a:rPr lang="zh-TW" altLang="en-US" sz="26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和梯形 </a:t>
            </a:r>
            <a:r>
              <a:rPr lang="en-US" altLang="zh-TW" sz="26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EFCD </a:t>
            </a:r>
            <a:r>
              <a:rPr lang="zh-TW" altLang="en-US" sz="26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的上下底的和相同</a:t>
            </a:r>
            <a:endParaRPr lang="zh-TW" altLang="en-US" sz="26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" name="文本框 4">
            <a:extLst>
              <a:ext uri="{FF2B5EF4-FFF2-40B4-BE49-F238E27FC236}">
                <a16:creationId xmlns:a16="http://schemas.microsoft.com/office/drawing/2014/main" id="{282B4ACE-23A6-4FB3-B59D-1B556C842F84}"/>
              </a:ext>
            </a:extLst>
          </p:cNvPr>
          <p:cNvSpPr txBox="1"/>
          <p:nvPr/>
        </p:nvSpPr>
        <p:spPr>
          <a:xfrm>
            <a:off x="601339" y="5509580"/>
            <a:ext cx="6821424" cy="49244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則梯形 </a:t>
            </a:r>
            <a:r>
              <a:rPr lang="en-US" altLang="zh-TW" sz="26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ABFE </a:t>
            </a:r>
            <a:r>
              <a:rPr lang="zh-TW" altLang="en-US" sz="26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的面積＝梯形 </a:t>
            </a:r>
            <a:r>
              <a:rPr lang="en-US" altLang="zh-TW" sz="2600" b="0" i="1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EFCD </a:t>
            </a:r>
            <a:r>
              <a:rPr lang="zh-TW" altLang="en-US" sz="26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的面積</a:t>
            </a:r>
            <a:endParaRPr lang="zh-TW" altLang="en-US" sz="26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EE8D6075-74FA-4C91-938D-D5E02F6D24E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757" y="5755801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8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2" grpId="0"/>
      <p:bldP spid="12" grpId="1"/>
      <p:bldP spid="14" grpId="0"/>
      <p:bldP spid="14" grpId="1"/>
      <p:bldP spid="33" grpId="0"/>
      <p:bldP spid="33" grpId="1"/>
      <p:bldP spid="19" grpId="0"/>
      <p:bldP spid="19" grpId="1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DE688C8-E3CA-45BA-98BC-64C034640BC6}"/>
              </a:ext>
            </a:extLst>
          </p:cNvPr>
          <p:cNvSpPr/>
          <p:nvPr/>
        </p:nvSpPr>
        <p:spPr>
          <a:xfrm>
            <a:off x="0" y="726264"/>
            <a:ext cx="4676776" cy="88270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框 15">
            <a:extLst>
              <a:ext uri="{FF2B5EF4-FFF2-40B4-BE49-F238E27FC236}">
                <a16:creationId xmlns:a16="http://schemas.microsoft.com/office/drawing/2014/main" id="{34CADCDB-E2E3-4F7D-82EF-A460CAB1A006}"/>
              </a:ext>
            </a:extLst>
          </p:cNvPr>
          <p:cNvSpPr txBox="1"/>
          <p:nvPr/>
        </p:nvSpPr>
        <p:spPr>
          <a:xfrm>
            <a:off x="2495309" y="2788723"/>
            <a:ext cx="6304741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60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6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F7DD9009-AC1C-4F22-AF10-E6EB4DA1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573" y="1142057"/>
            <a:ext cx="1934337" cy="466909"/>
          </a:xfrm>
          <a:prstGeom prst="rect">
            <a:avLst/>
          </a:prstGeom>
          <a:effectLst>
            <a:outerShdw blurRad="50800" dist="38100" dir="18900000" algn="bl" rotWithShape="0">
              <a:schemeClr val="accent4">
                <a:lumMod val="20000"/>
                <a:lumOff val="80000"/>
              </a:schemeClr>
            </a:outerShdw>
          </a:effectLst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635AE82D-36D8-440D-98BC-C503CC582AB2}"/>
              </a:ext>
            </a:extLst>
          </p:cNvPr>
          <p:cNvGrpSpPr/>
          <p:nvPr/>
        </p:nvGrpSpPr>
        <p:grpSpPr>
          <a:xfrm>
            <a:off x="876381" y="3026581"/>
            <a:ext cx="500458" cy="2526494"/>
            <a:chOff x="609681" y="1807381"/>
            <a:chExt cx="500458" cy="252649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B217A6F9-2C54-4903-BD6F-1F1D575FA286}"/>
                </a:ext>
              </a:extLst>
            </p:cNvPr>
            <p:cNvSpPr/>
            <p:nvPr/>
          </p:nvSpPr>
          <p:spPr>
            <a:xfrm>
              <a:off x="621793" y="1807381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文本框 14">
              <a:extLst>
                <a:ext uri="{FF2B5EF4-FFF2-40B4-BE49-F238E27FC236}">
                  <a16:creationId xmlns:a16="http://schemas.microsoft.com/office/drawing/2014/main" id="{8C4F78B6-58BF-4ECA-B98B-B3675C3701E5}"/>
                </a:ext>
              </a:extLst>
            </p:cNvPr>
            <p:cNvSpPr txBox="1"/>
            <p:nvPr/>
          </p:nvSpPr>
          <p:spPr>
            <a:xfrm>
              <a:off x="609681" y="2388075"/>
              <a:ext cx="500458" cy="19458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lang="zh-TW" altLang="en-US" spc="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個人情境試題</a:t>
              </a:r>
              <a:endParaRPr lang="en-US" altLang="zh-CN" spc="4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endParaRPr>
            </a:p>
          </p:txBody>
        </p:sp>
      </p:grp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0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52F0291-A5B4-4F95-B855-8B183BF95ED9}"/>
              </a:ext>
            </a:extLst>
          </p:cNvPr>
          <p:cNvSpPr txBox="1"/>
          <p:nvPr/>
        </p:nvSpPr>
        <p:spPr>
          <a:xfrm>
            <a:off x="2495310" y="3731416"/>
            <a:ext cx="5029440" cy="35157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14000"/>
              </a:lnSpc>
            </a:pPr>
            <a:r>
              <a:rPr lang="zh-TW" altLang="en-US" sz="1600" i="0" u="none" strike="noStrike" baseline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第四冊第</a:t>
            </a:r>
            <a:r>
              <a:rPr lang="en-US" altLang="zh-TW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章三角形的性質與尺規作圖 </a:t>
            </a:r>
            <a:endParaRPr lang="en-US" altLang="zh-CN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94F4453C-FF0E-4CDF-8B76-36D3BB607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8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>
            <a:extLst>
              <a:ext uri="{FF2B5EF4-FFF2-40B4-BE49-F238E27FC236}">
                <a16:creationId xmlns:a16="http://schemas.microsoft.com/office/drawing/2014/main" id="{8B4BF78C-5B47-4827-98CB-9FD6CB1FB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73" y="2545815"/>
            <a:ext cx="2295448" cy="1778246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2182A039-E289-499A-8E7A-1E817AD788B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65705" y="2060797"/>
            <a:ext cx="1778246" cy="2493031"/>
          </a:xfrm>
          <a:prstGeom prst="rect">
            <a:avLst/>
          </a:prstGeom>
        </p:spPr>
      </p:pic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個人情境試題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27931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607273" y="1160820"/>
            <a:ext cx="8136678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李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老師事先作好好幾組的三角形圖卡，並且用雙面膠輕輕黏上撲克牌，遮蓋住三角形圖卡的一角，然後擺放於桌上，下圖為其中的一組。</a:t>
            </a:r>
            <a:endParaRPr lang="zh-TW" alt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102B2349-0198-459A-959F-BBFC53F703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1571" y="2533941"/>
            <a:ext cx="2312881" cy="1778245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1D98C60F-FD84-4AEC-B62A-851A3A5269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9819" y="4420718"/>
            <a:ext cx="2266391" cy="1842169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CD28F42D-BD0F-4DA1-BCC2-FB9EF476F05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71638" y="4516603"/>
            <a:ext cx="3033477" cy="1650398"/>
          </a:xfrm>
          <a:prstGeom prst="rect">
            <a:avLst/>
          </a:prstGeom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965822B3-D6B8-4EE5-AAA5-B827847D0887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64726" y="4516603"/>
            <a:ext cx="1958395" cy="174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7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個人情境試題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27931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607273" y="1160820"/>
            <a:ext cx="8136678" cy="224676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李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老師接著將同學分組後，每組或每人手上分四張空白卡，寫上組別或自己的名字後，開始根據問題進行搶牌遊戲，將寫有組別或名字的卡片放在對應於問題的答案上。請你也根據上面的圖卡，並依照下面的問題，進行模擬搶答吧！</a:t>
            </a:r>
            <a:endParaRPr lang="zh-TW" alt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684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>
            <a:extLst>
              <a:ext uri="{FF2B5EF4-FFF2-40B4-BE49-F238E27FC236}">
                <a16:creationId xmlns:a16="http://schemas.microsoft.com/office/drawing/2014/main" id="{2D576523-C7BB-47BE-91C9-4DA9F0CCE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6897" y="1206927"/>
            <a:ext cx="1782451" cy="1380836"/>
          </a:xfrm>
          <a:prstGeom prst="rect">
            <a:avLst/>
          </a:prstGeom>
        </p:spPr>
      </p:pic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2" y="429141"/>
            <a:ext cx="272058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哪幾個三角形是鈍角三角形？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甲、乙、戊   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甲、戊 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丙、戊           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戊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2687592"/>
            <a:ext cx="612000" cy="349884"/>
          </a:xfrm>
          <a:prstGeom prst="rect">
            <a:avLst/>
          </a:prstGeom>
        </p:spPr>
      </p:pic>
      <p:pic>
        <p:nvPicPr>
          <p:cNvPr id="7" name="圖片 6">
            <a:hlinkClick r:id="rId4" action="ppaction://hlinksldjump"/>
            <a:extLst>
              <a:ext uri="{FF2B5EF4-FFF2-40B4-BE49-F238E27FC236}">
                <a16:creationId xmlns:a16="http://schemas.microsoft.com/office/drawing/2014/main" id="{B3E911D4-6A1E-4DA0-A479-9D4CCE7859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FF22A6A-33DD-457B-B50F-14D1A966BA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27" name="文本框 4">
            <a:extLst>
              <a:ext uri="{FF2B5EF4-FFF2-40B4-BE49-F238E27FC236}">
                <a16:creationId xmlns:a16="http://schemas.microsoft.com/office/drawing/2014/main" id="{B0BF07A5-3950-455C-B4F8-E61114EDE916}"/>
              </a:ext>
            </a:extLst>
          </p:cNvPr>
          <p:cNvSpPr txBox="1"/>
          <p:nvPr/>
        </p:nvSpPr>
        <p:spPr>
          <a:xfrm>
            <a:off x="652672" y="2600924"/>
            <a:ext cx="362824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甲：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110° </a:t>
            </a:r>
          </a:p>
        </p:txBody>
      </p:sp>
      <p:sp>
        <p:nvSpPr>
          <p:cNvPr id="24" name="文本框 4">
            <a:extLst>
              <a:ext uri="{FF2B5EF4-FFF2-40B4-BE49-F238E27FC236}">
                <a16:creationId xmlns:a16="http://schemas.microsoft.com/office/drawing/2014/main" id="{D33742DD-6874-4543-9A56-997CDB26DC5E}"/>
              </a:ext>
            </a:extLst>
          </p:cNvPr>
          <p:cNvSpPr txBox="1"/>
          <p:nvPr/>
        </p:nvSpPr>
        <p:spPr>
          <a:xfrm>
            <a:off x="652672" y="3633010"/>
            <a:ext cx="350975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丙：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50°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70°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D6B512C4-F6E5-4EA3-9D68-B9A43A3DCE43}"/>
              </a:ext>
            </a:extLst>
          </p:cNvPr>
          <p:cNvSpPr txBox="1"/>
          <p:nvPr/>
        </p:nvSpPr>
        <p:spPr>
          <a:xfrm>
            <a:off x="652673" y="4665096"/>
            <a:ext cx="390561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戊：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40°</a:t>
            </a:r>
          </a:p>
        </p:txBody>
      </p:sp>
      <p:sp>
        <p:nvSpPr>
          <p:cNvPr id="15" name="文本框 4">
            <a:extLst>
              <a:ext uri="{FF2B5EF4-FFF2-40B4-BE49-F238E27FC236}">
                <a16:creationId xmlns:a16="http://schemas.microsoft.com/office/drawing/2014/main" id="{A8084A3B-FF5C-44D8-B8BD-5563DC6A3E95}"/>
              </a:ext>
            </a:extLst>
          </p:cNvPr>
          <p:cNvSpPr txBox="1"/>
          <p:nvPr/>
        </p:nvSpPr>
        <p:spPr>
          <a:xfrm>
            <a:off x="652672" y="5697180"/>
            <a:ext cx="165237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故選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370C12BF-1F18-48A4-9068-D827711B8D9B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01811" y="2734108"/>
            <a:ext cx="1380836" cy="1935878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CB753380-8F52-4AB9-9D5C-BA4ED9C228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86153" y="1202892"/>
            <a:ext cx="1795988" cy="1380835"/>
          </a:xfrm>
          <a:prstGeom prst="rect">
            <a:avLst/>
          </a:prstGeom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CC208A40-FC6D-4A90-961F-43AF4E0A67F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36897" y="3124728"/>
            <a:ext cx="1759888" cy="1430473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8E159B3E-0BAD-47C6-8C73-3566DDAE4CC8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60155" y="4872351"/>
            <a:ext cx="2355543" cy="1281560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CA22AC7B-06E0-408D-BA82-F376B0DCA1B1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0121" y="4859761"/>
            <a:ext cx="1520724" cy="1353760"/>
          </a:xfrm>
          <a:prstGeom prst="rect">
            <a:avLst/>
          </a:prstGeom>
        </p:spPr>
      </p:pic>
      <p:sp>
        <p:nvSpPr>
          <p:cNvPr id="23" name="文本框 4">
            <a:extLst>
              <a:ext uri="{FF2B5EF4-FFF2-40B4-BE49-F238E27FC236}">
                <a16:creationId xmlns:a16="http://schemas.microsoft.com/office/drawing/2014/main" id="{00765DAC-C9BE-4B06-BA64-A0F5D599E0F1}"/>
              </a:ext>
            </a:extLst>
          </p:cNvPr>
          <p:cNvSpPr txBox="1"/>
          <p:nvPr/>
        </p:nvSpPr>
        <p:spPr>
          <a:xfrm>
            <a:off x="652672" y="3116967"/>
            <a:ext cx="350975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乙：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50°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90° </a:t>
            </a:r>
          </a:p>
        </p:txBody>
      </p:sp>
      <p:sp>
        <p:nvSpPr>
          <p:cNvPr id="25" name="文本框 4">
            <a:extLst>
              <a:ext uri="{FF2B5EF4-FFF2-40B4-BE49-F238E27FC236}">
                <a16:creationId xmlns:a16="http://schemas.microsoft.com/office/drawing/2014/main" id="{2B68C475-BC87-443C-9877-C8FD00B1AAE7}"/>
              </a:ext>
            </a:extLst>
          </p:cNvPr>
          <p:cNvSpPr txBox="1"/>
          <p:nvPr/>
        </p:nvSpPr>
        <p:spPr>
          <a:xfrm>
            <a:off x="652673" y="4149053"/>
            <a:ext cx="333830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丁：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50°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70°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60° 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6" name="文本框 4">
            <a:extLst>
              <a:ext uri="{FF2B5EF4-FFF2-40B4-BE49-F238E27FC236}">
                <a16:creationId xmlns:a16="http://schemas.microsoft.com/office/drawing/2014/main" id="{535EA6B8-AB54-4B56-96DF-5FB681536F0B}"/>
              </a:ext>
            </a:extLst>
          </p:cNvPr>
          <p:cNvSpPr txBox="1"/>
          <p:nvPr/>
        </p:nvSpPr>
        <p:spPr>
          <a:xfrm>
            <a:off x="652672" y="5181139"/>
            <a:ext cx="333830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己：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70°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70°</a:t>
            </a:r>
          </a:p>
        </p:txBody>
      </p:sp>
      <p:pic>
        <p:nvPicPr>
          <p:cNvPr id="28" name="圖片 27">
            <a:extLst>
              <a:ext uri="{FF2B5EF4-FFF2-40B4-BE49-F238E27FC236}">
                <a16:creationId xmlns:a16="http://schemas.microsoft.com/office/drawing/2014/main" id="{911C9499-A25F-49AC-BB34-5ABD440058C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422" y="5882071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60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4" grpId="0"/>
      <p:bldP spid="24" grpId="1"/>
      <p:bldP spid="13" grpId="0"/>
      <p:bldP spid="13" grpId="1"/>
      <p:bldP spid="15" grpId="0"/>
      <p:bldP spid="15" grpId="1"/>
      <p:bldP spid="23" grpId="0"/>
      <p:bldP spid="23" grpId="1"/>
      <p:bldP spid="25" grpId="0"/>
      <p:bldP spid="25" grpId="1"/>
      <p:bldP spid="26" grpId="0"/>
      <p:bldP spid="2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2" y="429141"/>
            <a:ext cx="272058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哪兩個三角形是等腰三角形？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丙、丁   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丙、戊 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丁、戊   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戊、己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2757401"/>
            <a:ext cx="612000" cy="349884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27" name="文本框 4">
            <a:extLst>
              <a:ext uri="{FF2B5EF4-FFF2-40B4-BE49-F238E27FC236}">
                <a16:creationId xmlns:a16="http://schemas.microsoft.com/office/drawing/2014/main" id="{B0BF07A5-3950-455C-B4F8-E61114EDE916}"/>
              </a:ext>
            </a:extLst>
          </p:cNvPr>
          <p:cNvSpPr txBox="1"/>
          <p:nvPr/>
        </p:nvSpPr>
        <p:spPr>
          <a:xfrm>
            <a:off x="652672" y="2670733"/>
            <a:ext cx="126185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20" name="圖片 19">
            <a:hlinkClick r:id="rId4" action="ppaction://hlinksldjump"/>
            <a:extLst>
              <a:ext uri="{FF2B5EF4-FFF2-40B4-BE49-F238E27FC236}">
                <a16:creationId xmlns:a16="http://schemas.microsoft.com/office/drawing/2014/main" id="{32BD565B-5A4A-4879-92DB-F4C0B8D344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FF76B94A-6887-4682-A1A2-423603868B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897" y="1206927"/>
            <a:ext cx="1782451" cy="1380836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7BAACB39-3D2A-4824-9006-8C0166CB930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01811" y="2734108"/>
            <a:ext cx="1380836" cy="1935878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BBF75EFC-B633-4601-AD9A-D94DE3AED5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6153" y="1202892"/>
            <a:ext cx="1795988" cy="1380835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A27CB13F-B65A-451C-AFC6-F062B910AE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36897" y="3124728"/>
            <a:ext cx="1759888" cy="1430473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559F74AA-C53A-4CC9-8AEA-C9B50CB0DBB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60155" y="4872351"/>
            <a:ext cx="2355543" cy="128156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144CAA4D-4392-4900-AD8C-BDEC7534C590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0121" y="4859761"/>
            <a:ext cx="1520724" cy="1353760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E4704650-2BEF-4CB2-B13E-501EF09A408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156" y="2856385"/>
            <a:ext cx="277369" cy="338329"/>
          </a:xfrm>
          <a:prstGeom prst="rect">
            <a:avLst/>
          </a:prstGeom>
        </p:spPr>
      </p:pic>
      <p:pic>
        <p:nvPicPr>
          <p:cNvPr id="28" name="圖片 27">
            <a:hlinkClick r:id="rId13" action="ppaction://hlinksldjump"/>
            <a:extLst>
              <a:ext uri="{FF2B5EF4-FFF2-40B4-BE49-F238E27FC236}">
                <a16:creationId xmlns:a16="http://schemas.microsoft.com/office/drawing/2014/main" id="{E18B75D3-28CA-40BC-BB46-30D76F06780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7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7" grpId="0"/>
      <p:bldP spid="2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2" y="429141"/>
            <a:ext cx="272058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暗藏玄機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哪兩個三角形可能是全等三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角形？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丙、丁   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乙、丙 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丙、己   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乙、己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3216066"/>
            <a:ext cx="612000" cy="349884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27" name="文本框 4">
            <a:extLst>
              <a:ext uri="{FF2B5EF4-FFF2-40B4-BE49-F238E27FC236}">
                <a16:creationId xmlns:a16="http://schemas.microsoft.com/office/drawing/2014/main" id="{B0BF07A5-3950-455C-B4F8-E61114EDE916}"/>
              </a:ext>
            </a:extLst>
          </p:cNvPr>
          <p:cNvSpPr txBox="1"/>
          <p:nvPr/>
        </p:nvSpPr>
        <p:spPr>
          <a:xfrm>
            <a:off x="652672" y="3129398"/>
            <a:ext cx="412933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丙和丁的三個角度全等，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3ED35CFD-15F7-453F-B59C-B7FF6FE8F8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20" name="圖片 19">
            <a:hlinkClick r:id="rId5" action="ppaction://hlinksldjump"/>
            <a:extLst>
              <a:ext uri="{FF2B5EF4-FFF2-40B4-BE49-F238E27FC236}">
                <a16:creationId xmlns:a16="http://schemas.microsoft.com/office/drawing/2014/main" id="{32BD565B-5A4A-4879-92DB-F4C0B8D344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FF76B94A-6887-4682-A1A2-423603868B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97" y="1206927"/>
            <a:ext cx="1782451" cy="1380836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7BAACB39-3D2A-4824-9006-8C0166CB9307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01811" y="2734108"/>
            <a:ext cx="1380836" cy="1935878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BBF75EFC-B633-4601-AD9A-D94DE3AED5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86153" y="1202892"/>
            <a:ext cx="1795988" cy="1380835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A27CB13F-B65A-451C-AFC6-F062B910AE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36897" y="3124728"/>
            <a:ext cx="1759888" cy="1430473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559F74AA-C53A-4CC9-8AEA-C9B50CB0DBB6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60155" y="4872351"/>
            <a:ext cx="2355543" cy="128156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144CAA4D-4392-4900-AD8C-BDEC7534C590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0121" y="4859761"/>
            <a:ext cx="1520724" cy="1353760"/>
          </a:xfrm>
          <a:prstGeom prst="rect">
            <a:avLst/>
          </a:prstGeom>
        </p:spPr>
      </p:pic>
      <p:sp>
        <p:nvSpPr>
          <p:cNvPr id="21" name="文本框 4">
            <a:extLst>
              <a:ext uri="{FF2B5EF4-FFF2-40B4-BE49-F238E27FC236}">
                <a16:creationId xmlns:a16="http://schemas.microsoft.com/office/drawing/2014/main" id="{3B92585D-B5D1-4198-B05B-6CBBEB9478E6}"/>
              </a:ext>
            </a:extLst>
          </p:cNvPr>
          <p:cNvSpPr txBox="1"/>
          <p:nvPr/>
        </p:nvSpPr>
        <p:spPr>
          <a:xfrm>
            <a:off x="652672" y="3702999"/>
            <a:ext cx="412933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有可能是全等三角形。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2" name="文本框 4">
            <a:extLst>
              <a:ext uri="{FF2B5EF4-FFF2-40B4-BE49-F238E27FC236}">
                <a16:creationId xmlns:a16="http://schemas.microsoft.com/office/drawing/2014/main" id="{90997788-E830-4518-A90D-9A48B01D4D98}"/>
              </a:ext>
            </a:extLst>
          </p:cNvPr>
          <p:cNvSpPr txBox="1"/>
          <p:nvPr/>
        </p:nvSpPr>
        <p:spPr>
          <a:xfrm>
            <a:off x="652672" y="4276600"/>
            <a:ext cx="187145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答：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800" b="0" i="0" u="none" strike="noStrike" baseline="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24" name="圖片 23">
            <a:extLst>
              <a:ext uri="{FF2B5EF4-FFF2-40B4-BE49-F238E27FC236}">
                <a16:creationId xmlns:a16="http://schemas.microsoft.com/office/drawing/2014/main" id="{79FEB663-A31E-4186-B818-376ED2325AB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584" y="4526960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7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1" grpId="0"/>
      <p:bldP spid="21" grpId="1"/>
      <p:bldP spid="22" grpId="0"/>
      <p:bldP spid="2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DE688C8-E3CA-45BA-98BC-64C034640BC6}"/>
              </a:ext>
            </a:extLst>
          </p:cNvPr>
          <p:cNvSpPr/>
          <p:nvPr/>
        </p:nvSpPr>
        <p:spPr>
          <a:xfrm>
            <a:off x="0" y="726264"/>
            <a:ext cx="4676776" cy="88270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框 15">
            <a:extLst>
              <a:ext uri="{FF2B5EF4-FFF2-40B4-BE49-F238E27FC236}">
                <a16:creationId xmlns:a16="http://schemas.microsoft.com/office/drawing/2014/main" id="{34CADCDB-E2E3-4F7D-82EF-A460CAB1A006}"/>
              </a:ext>
            </a:extLst>
          </p:cNvPr>
          <p:cNvSpPr txBox="1"/>
          <p:nvPr/>
        </p:nvSpPr>
        <p:spPr>
          <a:xfrm>
            <a:off x="1971675" y="2788723"/>
            <a:ext cx="7077075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60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6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F7DD9009-AC1C-4F22-AF10-E6EB4DA1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573" y="1142057"/>
            <a:ext cx="1934337" cy="466909"/>
          </a:xfrm>
          <a:prstGeom prst="rect">
            <a:avLst/>
          </a:prstGeom>
          <a:effectLst>
            <a:outerShdw blurRad="50800" dist="38100" dir="18900000" algn="bl" rotWithShape="0">
              <a:schemeClr val="accent4">
                <a:lumMod val="20000"/>
                <a:lumOff val="80000"/>
              </a:schemeClr>
            </a:outerShdw>
          </a:effectLst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635AE82D-36D8-440D-98BC-C503CC582AB2}"/>
              </a:ext>
            </a:extLst>
          </p:cNvPr>
          <p:cNvGrpSpPr/>
          <p:nvPr/>
        </p:nvGrpSpPr>
        <p:grpSpPr>
          <a:xfrm>
            <a:off x="876381" y="3026581"/>
            <a:ext cx="500458" cy="2526494"/>
            <a:chOff x="609681" y="1807381"/>
            <a:chExt cx="500458" cy="252649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B217A6F9-2C54-4903-BD6F-1F1D575FA286}"/>
                </a:ext>
              </a:extLst>
            </p:cNvPr>
            <p:cNvSpPr/>
            <p:nvPr/>
          </p:nvSpPr>
          <p:spPr>
            <a:xfrm>
              <a:off x="621793" y="1807381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文本框 14">
              <a:extLst>
                <a:ext uri="{FF2B5EF4-FFF2-40B4-BE49-F238E27FC236}">
                  <a16:creationId xmlns:a16="http://schemas.microsoft.com/office/drawing/2014/main" id="{8C4F78B6-58BF-4ECA-B98B-B3675C3701E5}"/>
                </a:ext>
              </a:extLst>
            </p:cNvPr>
            <p:cNvSpPr txBox="1"/>
            <p:nvPr/>
          </p:nvSpPr>
          <p:spPr>
            <a:xfrm>
              <a:off x="609681" y="2388075"/>
              <a:ext cx="500458" cy="19458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lang="zh-TW" altLang="en-US" spc="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社會情境試題</a:t>
              </a:r>
              <a:endParaRPr lang="en-US" altLang="zh-CN" spc="4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endParaRPr>
            </a:p>
          </p:txBody>
        </p:sp>
      </p:grp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0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52F0291-A5B4-4F95-B855-8B183BF95ED9}"/>
              </a:ext>
            </a:extLst>
          </p:cNvPr>
          <p:cNvSpPr txBox="1"/>
          <p:nvPr/>
        </p:nvSpPr>
        <p:spPr>
          <a:xfrm>
            <a:off x="2002821" y="3731416"/>
            <a:ext cx="4448415" cy="34996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14000"/>
              </a:lnSpc>
            </a:pPr>
            <a:r>
              <a:rPr lang="zh-TW" altLang="en-US" sz="1600" i="0" u="none" strike="noStrike" baseline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第四冊第</a:t>
            </a:r>
            <a:r>
              <a:rPr lang="en-US" altLang="zh-TW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章三角形的性質與尺規作圖 </a:t>
            </a:r>
            <a:endParaRPr lang="en-US" altLang="zh-CN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94F4453C-FF0E-4CDF-8B76-36D3BB607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512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社會情境試題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41076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分秒必爭，捨遠求近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557788" y="1160820"/>
            <a:ext cx="8284460" cy="39703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許多家長都會讓孩子在很小的時候便開始學游泳，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南一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游泳訓練班強調安全與衛生，除了每天檢驗水中生菌數是否超標外，更在長方形游泳池對角線的兩個頂點，安排了兩位救生員可以隨時監看。游泳池的負責人</a:t>
            </a:r>
            <a:r>
              <a:rPr lang="zh-TW" altLang="en-US" sz="2800" b="0" i="0" u="sng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李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先生是數學系畢業，他利用尺規作圖和相關數學概念，將游泳池區分成兩個區塊。使得救生員可以就近救援。他先測量出游泳池的長和寬，得到長和寬分別為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公尺和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公尺然後依下列步驟作圖。</a:t>
            </a:r>
            <a:endParaRPr lang="en-US" altLang="zh-TW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5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2045</TotalTime>
  <Words>1136</Words>
  <Application>Microsoft Office PowerPoint</Application>
  <PresentationFormat>如螢幕大小 (4:3)</PresentationFormat>
  <Paragraphs>129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3" baseType="lpstr">
      <vt:lpstr>微軟正黑體</vt:lpstr>
      <vt:lpstr>新細明體</vt:lpstr>
      <vt:lpstr>Arial</vt:lpstr>
      <vt:lpstr>Calibri</vt:lpstr>
      <vt:lpstr>Cambria Math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tpmedia58</dc:creator>
  <cp:lastModifiedBy>教育科技部</cp:lastModifiedBy>
  <cp:revision>230</cp:revision>
  <dcterms:created xsi:type="dcterms:W3CDTF">2020-10-27T04:04:19Z</dcterms:created>
  <dcterms:modified xsi:type="dcterms:W3CDTF">2021-04-06T10:00:23Z</dcterms:modified>
</cp:coreProperties>
</file>