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60" r:id="rId1"/>
  </p:sldMasterIdLst>
  <p:notesMasterIdLst>
    <p:notesMasterId r:id="rId11"/>
  </p:notesMasterIdLst>
  <p:sldIdLst>
    <p:sldId id="264" r:id="rId2"/>
    <p:sldId id="279" r:id="rId3"/>
    <p:sldId id="280" r:id="rId4"/>
    <p:sldId id="281" r:id="rId5"/>
    <p:sldId id="283" r:id="rId6"/>
    <p:sldId id="284" r:id="rId7"/>
    <p:sldId id="309" r:id="rId8"/>
    <p:sldId id="286" r:id="rId9"/>
    <p:sldId id="299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597"/>
    <a:srgbClr val="F7F7F7"/>
    <a:srgbClr val="888889"/>
    <a:srgbClr val="FF3399"/>
    <a:srgbClr val="E4007F"/>
    <a:srgbClr val="FFD854"/>
    <a:srgbClr val="A6A6A6"/>
    <a:srgbClr val="000000"/>
    <a:srgbClr val="C5C5C5"/>
    <a:srgbClr val="FAD9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693" autoAdjust="0"/>
    <p:restoredTop sz="94660"/>
  </p:normalViewPr>
  <p:slideViewPr>
    <p:cSldViewPr snapToGrid="0">
      <p:cViewPr varScale="1">
        <p:scale>
          <a:sx n="67" d="100"/>
          <a:sy n="67" d="100"/>
        </p:scale>
        <p:origin x="260" y="5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6355E0-9ABF-461B-A912-E88F1DF999A9}" type="datetimeFigureOut">
              <a:rPr lang="zh-TW" altLang="en-US" smtClean="0"/>
              <a:t>2021/4/7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1C112-6F64-486F-9D6B-CCFEE4E353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4415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517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E346ED7D-73AC-4F02-B908-565E67E55607}"/>
              </a:ext>
            </a:extLst>
          </p:cNvPr>
          <p:cNvSpPr/>
          <p:nvPr userDrawn="1"/>
        </p:nvSpPr>
        <p:spPr>
          <a:xfrm>
            <a:off x="0" y="0"/>
            <a:ext cx="9144000" cy="3502152"/>
          </a:xfrm>
          <a:prstGeom prst="rect">
            <a:avLst/>
          </a:prstGeom>
          <a:solidFill>
            <a:srgbClr val="FFD8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80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5A96BBA4-E701-447D-A177-6E02B513423A}"/>
              </a:ext>
            </a:extLst>
          </p:cNvPr>
          <p:cNvSpPr/>
          <p:nvPr userDrawn="1"/>
        </p:nvSpPr>
        <p:spPr>
          <a:xfrm>
            <a:off x="0" y="3355848"/>
            <a:ext cx="9144000" cy="3502152"/>
          </a:xfrm>
          <a:prstGeom prst="rect">
            <a:avLst/>
          </a:prstGeom>
          <a:solidFill>
            <a:schemeClr val="tx1"/>
          </a:solidFill>
          <a:ln>
            <a:solidFill>
              <a:srgbClr val="FFD8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800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D8CD41A1-ED88-45E4-94CC-89D66980000C}"/>
              </a:ext>
            </a:extLst>
          </p:cNvPr>
          <p:cNvSpPr/>
          <p:nvPr userDrawn="1"/>
        </p:nvSpPr>
        <p:spPr>
          <a:xfrm>
            <a:off x="271463" y="247652"/>
            <a:ext cx="8601075" cy="60674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800"/>
          </a:p>
        </p:txBody>
      </p:sp>
      <p:pic>
        <p:nvPicPr>
          <p:cNvPr id="10" name="圖片 9">
            <a:extLst>
              <a:ext uri="{FF2B5EF4-FFF2-40B4-BE49-F238E27FC236}">
                <a16:creationId xmlns:a16="http://schemas.microsoft.com/office/drawing/2014/main" id="{8B1FC95A-3290-4D5F-B9C2-0C6E8CAA53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268" y="6410114"/>
            <a:ext cx="1862332" cy="447886"/>
          </a:xfrm>
          <a:prstGeom prst="rect">
            <a:avLst/>
          </a:prstGeom>
        </p:spPr>
      </p:pic>
      <p:sp>
        <p:nvSpPr>
          <p:cNvPr id="19" name="矩形 18">
            <a:extLst>
              <a:ext uri="{FF2B5EF4-FFF2-40B4-BE49-F238E27FC236}">
                <a16:creationId xmlns:a16="http://schemas.microsoft.com/office/drawing/2014/main" id="{230D2240-C540-405B-A099-2D9EF9DBCCAE}"/>
              </a:ext>
            </a:extLst>
          </p:cNvPr>
          <p:cNvSpPr/>
          <p:nvPr userDrawn="1"/>
        </p:nvSpPr>
        <p:spPr>
          <a:xfrm>
            <a:off x="419576" y="376182"/>
            <a:ext cx="187696" cy="3352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E9A2726E-6D1F-4B1C-A733-9E17D1CE0D03}"/>
              </a:ext>
            </a:extLst>
          </p:cNvPr>
          <p:cNvSpPr/>
          <p:nvPr userDrawn="1"/>
        </p:nvSpPr>
        <p:spPr>
          <a:xfrm>
            <a:off x="419576" y="699329"/>
            <a:ext cx="187696" cy="335220"/>
          </a:xfrm>
          <a:prstGeom prst="rect">
            <a:avLst/>
          </a:prstGeom>
          <a:solidFill>
            <a:srgbClr val="FFD8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pic>
        <p:nvPicPr>
          <p:cNvPr id="15" name="圖片 14">
            <a:extLst>
              <a:ext uri="{FF2B5EF4-FFF2-40B4-BE49-F238E27FC236}">
                <a16:creationId xmlns:a16="http://schemas.microsoft.com/office/drawing/2014/main" id="{89E00729-CDCB-40ED-AD32-BB850BBA40B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5134" y="6477867"/>
            <a:ext cx="3822225" cy="380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4043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E346ED7D-73AC-4F02-B908-565E67E55607}"/>
              </a:ext>
            </a:extLst>
          </p:cNvPr>
          <p:cNvSpPr/>
          <p:nvPr userDrawn="1"/>
        </p:nvSpPr>
        <p:spPr>
          <a:xfrm>
            <a:off x="0" y="0"/>
            <a:ext cx="9144000" cy="35021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800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5A96BBA4-E701-447D-A177-6E02B513423A}"/>
              </a:ext>
            </a:extLst>
          </p:cNvPr>
          <p:cNvSpPr/>
          <p:nvPr userDrawn="1"/>
        </p:nvSpPr>
        <p:spPr>
          <a:xfrm>
            <a:off x="0" y="3355848"/>
            <a:ext cx="9144000" cy="3502152"/>
          </a:xfrm>
          <a:prstGeom prst="rect">
            <a:avLst/>
          </a:prstGeom>
          <a:solidFill>
            <a:schemeClr val="tx1"/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800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D8CD41A1-ED88-45E4-94CC-89D66980000C}"/>
              </a:ext>
            </a:extLst>
          </p:cNvPr>
          <p:cNvSpPr/>
          <p:nvPr userDrawn="1"/>
        </p:nvSpPr>
        <p:spPr>
          <a:xfrm>
            <a:off x="271463" y="247652"/>
            <a:ext cx="8601075" cy="60674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800" dirty="0"/>
          </a:p>
        </p:txBody>
      </p:sp>
      <p:pic>
        <p:nvPicPr>
          <p:cNvPr id="10" name="圖片 9">
            <a:extLst>
              <a:ext uri="{FF2B5EF4-FFF2-40B4-BE49-F238E27FC236}">
                <a16:creationId xmlns:a16="http://schemas.microsoft.com/office/drawing/2014/main" id="{8B1FC95A-3290-4D5F-B9C2-0C6E8CAA53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268" y="6410114"/>
            <a:ext cx="1862332" cy="447886"/>
          </a:xfrm>
          <a:prstGeom prst="rect">
            <a:avLst/>
          </a:prstGeom>
        </p:spPr>
      </p:pic>
      <p:pic>
        <p:nvPicPr>
          <p:cNvPr id="22" name="圖片 21">
            <a:extLst>
              <a:ext uri="{FF2B5EF4-FFF2-40B4-BE49-F238E27FC236}">
                <a16:creationId xmlns:a16="http://schemas.microsoft.com/office/drawing/2014/main" id="{97010C4B-551B-4778-93C5-1B576A99D1F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5134" y="6477867"/>
            <a:ext cx="3822225" cy="380134"/>
          </a:xfrm>
          <a:prstGeom prst="rect">
            <a:avLst/>
          </a:prstGeom>
        </p:spPr>
      </p:pic>
      <p:sp>
        <p:nvSpPr>
          <p:cNvPr id="9" name="矩形 8">
            <a:extLst>
              <a:ext uri="{FF2B5EF4-FFF2-40B4-BE49-F238E27FC236}">
                <a16:creationId xmlns:a16="http://schemas.microsoft.com/office/drawing/2014/main" id="{CA85F01D-63BE-42A0-9131-02C258896547}"/>
              </a:ext>
            </a:extLst>
          </p:cNvPr>
          <p:cNvSpPr/>
          <p:nvPr userDrawn="1"/>
        </p:nvSpPr>
        <p:spPr>
          <a:xfrm>
            <a:off x="8524047" y="376182"/>
            <a:ext cx="187696" cy="3352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592F5E8A-A755-4F1D-A6CD-FE92E636234B}"/>
              </a:ext>
            </a:extLst>
          </p:cNvPr>
          <p:cNvSpPr/>
          <p:nvPr userDrawn="1"/>
        </p:nvSpPr>
        <p:spPr>
          <a:xfrm>
            <a:off x="8524047" y="699329"/>
            <a:ext cx="187696" cy="335220"/>
          </a:xfrm>
          <a:prstGeom prst="rect">
            <a:avLst/>
          </a:prstGeom>
          <a:solidFill>
            <a:srgbClr val="FFD8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grpSp>
        <p:nvGrpSpPr>
          <p:cNvPr id="13" name="群組 12">
            <a:extLst>
              <a:ext uri="{FF2B5EF4-FFF2-40B4-BE49-F238E27FC236}">
                <a16:creationId xmlns:a16="http://schemas.microsoft.com/office/drawing/2014/main" id="{BCCDF753-0121-4876-A131-B46FAC47C840}"/>
              </a:ext>
            </a:extLst>
          </p:cNvPr>
          <p:cNvGrpSpPr/>
          <p:nvPr userDrawn="1"/>
        </p:nvGrpSpPr>
        <p:grpSpPr>
          <a:xfrm>
            <a:off x="419578" y="376181"/>
            <a:ext cx="1624381" cy="658800"/>
            <a:chOff x="3412038" y="376181"/>
            <a:chExt cx="1624381" cy="658800"/>
          </a:xfrm>
        </p:grpSpPr>
        <p:sp>
          <p:nvSpPr>
            <p:cNvPr id="14" name="橢圓 13">
              <a:extLst>
                <a:ext uri="{FF2B5EF4-FFF2-40B4-BE49-F238E27FC236}">
                  <a16:creationId xmlns:a16="http://schemas.microsoft.com/office/drawing/2014/main" id="{98FCAD8E-4BD9-4AA4-8432-0BD79E4B7DEA}"/>
                </a:ext>
              </a:extLst>
            </p:cNvPr>
            <p:cNvSpPr/>
            <p:nvPr/>
          </p:nvSpPr>
          <p:spPr>
            <a:xfrm>
              <a:off x="4377619" y="376181"/>
              <a:ext cx="658800" cy="658800"/>
            </a:xfrm>
            <a:prstGeom prst="ellipse">
              <a:avLst/>
            </a:prstGeom>
            <a:solidFill>
              <a:schemeClr val="tx1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id="{09064870-6818-44E1-A5C2-43A492590F08}"/>
                </a:ext>
              </a:extLst>
            </p:cNvPr>
            <p:cNvSpPr/>
            <p:nvPr/>
          </p:nvSpPr>
          <p:spPr>
            <a:xfrm>
              <a:off x="3412038" y="376181"/>
              <a:ext cx="1296915" cy="658367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zh-TW" altLang="en-US" sz="3200" b="1" dirty="0">
                  <a:solidFill>
                    <a:srgbClr val="FFD854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問題</a:t>
              </a:r>
              <a:endParaRPr kumimoji="1" lang="zh-CN" altLang="en-US" sz="3200" b="1" dirty="0">
                <a:solidFill>
                  <a:srgbClr val="FFD85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93364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5837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5" Type="http://schemas.openxmlformats.org/officeDocument/2006/relationships/image" Target="../media/image5.png"/><Relationship Id="rId4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2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7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21.png"/><Relationship Id="rId7" Type="http://schemas.openxmlformats.org/officeDocument/2006/relationships/image" Target="../media/image18.png"/><Relationship Id="rId2" Type="http://schemas.openxmlformats.org/officeDocument/2006/relationships/slide" Target="slide9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30.png"/><Relationship Id="rId3" Type="http://schemas.openxmlformats.org/officeDocument/2006/relationships/image" Target="../media/image23.png"/><Relationship Id="rId7" Type="http://schemas.openxmlformats.org/officeDocument/2006/relationships/image" Target="../media/image25.png"/><Relationship Id="rId12" Type="http://schemas.openxmlformats.org/officeDocument/2006/relationships/image" Target="../media/image29.png"/><Relationship Id="rId2" Type="http://schemas.openxmlformats.org/officeDocument/2006/relationships/slide" Target="slide8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4.png"/><Relationship Id="rId11" Type="http://schemas.openxmlformats.org/officeDocument/2006/relationships/image" Target="../media/image28.png"/><Relationship Id="rId5" Type="http://schemas.openxmlformats.org/officeDocument/2006/relationships/image" Target="../media/image15.png"/><Relationship Id="rId10" Type="http://schemas.openxmlformats.org/officeDocument/2006/relationships/image" Target="../media/image27.png"/><Relationship Id="rId4" Type="http://schemas.openxmlformats.org/officeDocument/2006/relationships/image" Target="../media/image13.png"/><Relationship Id="rId9" Type="http://schemas.openxmlformats.org/officeDocument/2006/relationships/image" Target="../media/image26.png"/><Relationship Id="rId1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橢圓 25">
            <a:extLst>
              <a:ext uri="{FF2B5EF4-FFF2-40B4-BE49-F238E27FC236}">
                <a16:creationId xmlns:a16="http://schemas.microsoft.com/office/drawing/2014/main" id="{CC219BFF-BF35-4AC8-98C7-83483DAFDB8F}"/>
              </a:ext>
            </a:extLst>
          </p:cNvPr>
          <p:cNvSpPr/>
          <p:nvPr/>
        </p:nvSpPr>
        <p:spPr>
          <a:xfrm>
            <a:off x="7521678" y="3554664"/>
            <a:ext cx="504846" cy="399221"/>
          </a:xfrm>
          <a:prstGeom prst="ellipse">
            <a:avLst/>
          </a:prstGeom>
          <a:solidFill>
            <a:srgbClr val="FFD85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橢圓 27">
            <a:extLst>
              <a:ext uri="{FF2B5EF4-FFF2-40B4-BE49-F238E27FC236}">
                <a16:creationId xmlns:a16="http://schemas.microsoft.com/office/drawing/2014/main" id="{B0C354CC-F29C-41D8-B3AD-052822396E0F}"/>
              </a:ext>
            </a:extLst>
          </p:cNvPr>
          <p:cNvSpPr/>
          <p:nvPr/>
        </p:nvSpPr>
        <p:spPr>
          <a:xfrm>
            <a:off x="7521678" y="2973327"/>
            <a:ext cx="504846" cy="399221"/>
          </a:xfrm>
          <a:prstGeom prst="ellipse">
            <a:avLst/>
          </a:prstGeom>
          <a:solidFill>
            <a:srgbClr val="FFD854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本框 15">
            <a:extLst>
              <a:ext uri="{FF2B5EF4-FFF2-40B4-BE49-F238E27FC236}">
                <a16:creationId xmlns:a16="http://schemas.microsoft.com/office/drawing/2014/main" id="{41B0DADB-416B-4B24-AC5A-D036E89AD66D}"/>
              </a:ext>
            </a:extLst>
          </p:cNvPr>
          <p:cNvSpPr txBox="1"/>
          <p:nvPr/>
        </p:nvSpPr>
        <p:spPr>
          <a:xfrm>
            <a:off x="808998" y="528572"/>
            <a:ext cx="1869337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YaHei" charset="-122"/>
              </a:rPr>
              <a:t>目   次</a:t>
            </a:r>
            <a:endParaRPr lang="zh-CN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  <a:cs typeface="Microsoft YaHei" charset="-122"/>
            </a:endParaRPr>
          </a:p>
        </p:txBody>
      </p:sp>
      <p:pic>
        <p:nvPicPr>
          <p:cNvPr id="22" name="圖片 21">
            <a:extLst>
              <a:ext uri="{FF2B5EF4-FFF2-40B4-BE49-F238E27FC236}">
                <a16:creationId xmlns:a16="http://schemas.microsoft.com/office/drawing/2014/main" id="{901F9937-ADEB-4D2B-B384-DA92D5B0A0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02014"/>
            <a:ext cx="9144000" cy="1236936"/>
          </a:xfrm>
          <a:prstGeom prst="rect">
            <a:avLst/>
          </a:prstGeom>
        </p:spPr>
      </p:pic>
      <p:sp>
        <p:nvSpPr>
          <p:cNvPr id="31" name="矩形 30">
            <a:extLst>
              <a:ext uri="{FF2B5EF4-FFF2-40B4-BE49-F238E27FC236}">
                <a16:creationId xmlns:a16="http://schemas.microsoft.com/office/drawing/2014/main" id="{7D69CFA6-3F87-47F5-A120-77F70FFF83F0}"/>
              </a:ext>
            </a:extLst>
          </p:cNvPr>
          <p:cNvSpPr/>
          <p:nvPr/>
        </p:nvSpPr>
        <p:spPr>
          <a:xfrm>
            <a:off x="1" y="0"/>
            <a:ext cx="9143998" cy="6866868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ECBB0E17-CC5F-4226-9C41-71B8581DE635}"/>
              </a:ext>
            </a:extLst>
          </p:cNvPr>
          <p:cNvSpPr/>
          <p:nvPr/>
        </p:nvSpPr>
        <p:spPr>
          <a:xfrm>
            <a:off x="962025" y="1156257"/>
            <a:ext cx="1343025" cy="8020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文本框 15">
            <a:extLst>
              <a:ext uri="{FF2B5EF4-FFF2-40B4-BE49-F238E27FC236}">
                <a16:creationId xmlns:a16="http://schemas.microsoft.com/office/drawing/2014/main" id="{476B9591-423A-4C43-935A-6D431D8F2FE9}"/>
              </a:ext>
            </a:extLst>
          </p:cNvPr>
          <p:cNvSpPr txBox="1"/>
          <p:nvPr/>
        </p:nvSpPr>
        <p:spPr>
          <a:xfrm>
            <a:off x="2678337" y="646563"/>
            <a:ext cx="6360888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en-US" altLang="zh-TW" sz="28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第四章 </a:t>
            </a:r>
            <a:r>
              <a:rPr lang="zh-TW" altLang="en-US" sz="2800" b="1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平行與四邊形 </a:t>
            </a:r>
            <a:r>
              <a:rPr lang="en-US" altLang="zh-TW" sz="2800" b="1" dirty="0"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endParaRPr lang="zh-CN" altLang="en-US" sz="2800" b="1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17DE189F-D545-4515-979F-85DAFE34E0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62026" y="1384504"/>
            <a:ext cx="2825442" cy="679042"/>
          </a:xfrm>
          <a:prstGeom prst="rect">
            <a:avLst/>
          </a:prstGeom>
        </p:spPr>
      </p:pic>
      <p:sp>
        <p:nvSpPr>
          <p:cNvPr id="19" name="文本框 15">
            <a:extLst>
              <a:ext uri="{FF2B5EF4-FFF2-40B4-BE49-F238E27FC236}">
                <a16:creationId xmlns:a16="http://schemas.microsoft.com/office/drawing/2014/main" id="{E6671685-70DA-4F84-879B-C253879246EB}"/>
              </a:ext>
            </a:extLst>
          </p:cNvPr>
          <p:cNvSpPr txBox="1"/>
          <p:nvPr/>
        </p:nvSpPr>
        <p:spPr>
          <a:xfrm>
            <a:off x="962025" y="2916819"/>
            <a:ext cx="5234731" cy="110799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spcBef>
                <a:spcPts val="1200"/>
              </a:spcBef>
            </a:pPr>
            <a:r>
              <a:rPr lang="zh-TW" altLang="en-US" sz="2800" b="0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木工匠師</a:t>
            </a:r>
            <a:endParaRPr lang="en-US" altLang="zh-TW" sz="2800" b="0" i="0" u="none" strike="noStrike" baseline="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spcBef>
                <a:spcPts val="1200"/>
              </a:spcBef>
            </a:pPr>
            <a:r>
              <a:rPr lang="zh-TW" altLang="en-US" sz="2800" b="0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幾何變身</a:t>
            </a:r>
            <a:endParaRPr lang="en-US" altLang="zh-TW" sz="2800" b="0" i="0" u="none" strike="noStrike" baseline="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20" name="文本框 15">
            <a:extLst>
              <a:ext uri="{FF2B5EF4-FFF2-40B4-BE49-F238E27FC236}">
                <a16:creationId xmlns:a16="http://schemas.microsoft.com/office/drawing/2014/main" id="{FA4E91FD-A562-4AD7-BCAB-C9C4E10DBAF1}"/>
              </a:ext>
            </a:extLst>
          </p:cNvPr>
          <p:cNvSpPr txBox="1"/>
          <p:nvPr/>
        </p:nvSpPr>
        <p:spPr>
          <a:xfrm>
            <a:off x="2812792" y="2916819"/>
            <a:ext cx="5234731" cy="110799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r">
              <a:spcBef>
                <a:spcPts val="1200"/>
              </a:spcBef>
            </a:pPr>
            <a:r>
              <a:rPr lang="en-US" altLang="zh-TW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01</a:t>
            </a:r>
          </a:p>
          <a:p>
            <a:pPr algn="r">
              <a:spcBef>
                <a:spcPts val="1200"/>
              </a:spcBef>
            </a:pPr>
            <a:r>
              <a:rPr lang="en-US" altLang="zh-TW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04</a:t>
            </a:r>
          </a:p>
        </p:txBody>
      </p:sp>
      <p:sp>
        <p:nvSpPr>
          <p:cNvPr id="5" name="矩形 4">
            <a:hlinkClick r:id="rId4" action="ppaction://hlinksldjump"/>
            <a:extLst>
              <a:ext uri="{FF2B5EF4-FFF2-40B4-BE49-F238E27FC236}">
                <a16:creationId xmlns:a16="http://schemas.microsoft.com/office/drawing/2014/main" id="{8C99FEFA-5CCE-43AF-BD8B-8875283EC391}"/>
              </a:ext>
            </a:extLst>
          </p:cNvPr>
          <p:cNvSpPr/>
          <p:nvPr/>
        </p:nvSpPr>
        <p:spPr>
          <a:xfrm>
            <a:off x="171450" y="2942626"/>
            <a:ext cx="8801100" cy="464162"/>
          </a:xfrm>
          <a:prstGeom prst="rect">
            <a:avLst/>
          </a:prstGeom>
          <a:noFill/>
          <a:ln>
            <a:solidFill>
              <a:srgbClr val="79C3AC">
                <a:alpha val="1176"/>
              </a:srgbClr>
            </a:solidFill>
          </a:ln>
          <a:effectLst>
            <a:glow rad="25400">
              <a:schemeClr val="accent4">
                <a:lumMod val="60000"/>
                <a:lumOff val="40000"/>
                <a:alpha val="2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8" name="圖片 17">
            <a:extLst>
              <a:ext uri="{FF2B5EF4-FFF2-40B4-BE49-F238E27FC236}">
                <a16:creationId xmlns:a16="http://schemas.microsoft.com/office/drawing/2014/main" id="{9DE1D461-92B0-42D9-B418-8F09F4B3883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68" y="5629932"/>
            <a:ext cx="9133866" cy="1236935"/>
          </a:xfrm>
          <a:prstGeom prst="rect">
            <a:avLst/>
          </a:prstGeom>
        </p:spPr>
      </p:pic>
      <p:sp>
        <p:nvSpPr>
          <p:cNvPr id="29" name="矩形 28">
            <a:hlinkClick r:id="rId6" action="ppaction://hlinksldjump"/>
            <a:extLst>
              <a:ext uri="{FF2B5EF4-FFF2-40B4-BE49-F238E27FC236}">
                <a16:creationId xmlns:a16="http://schemas.microsoft.com/office/drawing/2014/main" id="{10D798DE-6970-4685-95D2-244AF4D01B41}"/>
              </a:ext>
            </a:extLst>
          </p:cNvPr>
          <p:cNvSpPr/>
          <p:nvPr/>
        </p:nvSpPr>
        <p:spPr>
          <a:xfrm>
            <a:off x="171450" y="3528415"/>
            <a:ext cx="8801100" cy="464162"/>
          </a:xfrm>
          <a:prstGeom prst="rect">
            <a:avLst/>
          </a:prstGeom>
          <a:noFill/>
          <a:ln>
            <a:solidFill>
              <a:srgbClr val="79C3AC">
                <a:alpha val="1176"/>
              </a:srgbClr>
            </a:solidFill>
          </a:ln>
          <a:effectLst>
            <a:glow rad="25400">
              <a:schemeClr val="accent4">
                <a:lumMod val="60000"/>
                <a:lumOff val="40000"/>
                <a:alpha val="2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2444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矩形 25">
            <a:extLst>
              <a:ext uri="{FF2B5EF4-FFF2-40B4-BE49-F238E27FC236}">
                <a16:creationId xmlns:a16="http://schemas.microsoft.com/office/drawing/2014/main" id="{9DE688C8-E3CA-45BA-98BC-64C034640BC6}"/>
              </a:ext>
            </a:extLst>
          </p:cNvPr>
          <p:cNvSpPr/>
          <p:nvPr/>
        </p:nvSpPr>
        <p:spPr>
          <a:xfrm>
            <a:off x="0" y="726264"/>
            <a:ext cx="4676776" cy="882700"/>
          </a:xfrm>
          <a:prstGeom prst="rect">
            <a:avLst/>
          </a:prstGeom>
          <a:solidFill>
            <a:srgbClr val="FFD8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0" name="文本框 15">
            <a:extLst>
              <a:ext uri="{FF2B5EF4-FFF2-40B4-BE49-F238E27FC236}">
                <a16:creationId xmlns:a16="http://schemas.microsoft.com/office/drawing/2014/main" id="{34CADCDB-E2E3-4F7D-82EF-A460CAB1A006}"/>
              </a:ext>
            </a:extLst>
          </p:cNvPr>
          <p:cNvSpPr txBox="1"/>
          <p:nvPr/>
        </p:nvSpPr>
        <p:spPr>
          <a:xfrm>
            <a:off x="2495309" y="2788723"/>
            <a:ext cx="6304741" cy="101566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spcBef>
                <a:spcPts val="1200"/>
              </a:spcBef>
            </a:pPr>
            <a:r>
              <a:rPr lang="zh-TW" altLang="en-US" sz="6000" b="1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木工匠師</a:t>
            </a:r>
            <a:endParaRPr lang="en-US" altLang="zh-TW" sz="6000" b="1" i="0" u="none" strike="noStrike" baseline="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4" name="圖片 13">
            <a:extLst>
              <a:ext uri="{FF2B5EF4-FFF2-40B4-BE49-F238E27FC236}">
                <a16:creationId xmlns:a16="http://schemas.microsoft.com/office/drawing/2014/main" id="{F7DD9009-AC1C-4F22-AF10-E6EB4DA1DD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7573" y="1142057"/>
            <a:ext cx="1934337" cy="466909"/>
          </a:xfrm>
          <a:prstGeom prst="rect">
            <a:avLst/>
          </a:prstGeom>
          <a:effectLst>
            <a:outerShdw blurRad="50800" dist="38100" dir="18900000" algn="bl" rotWithShape="0">
              <a:schemeClr val="accent4">
                <a:lumMod val="20000"/>
                <a:lumOff val="80000"/>
              </a:schemeClr>
            </a:outerShdw>
          </a:effectLst>
        </p:spPr>
      </p:pic>
      <p:grpSp>
        <p:nvGrpSpPr>
          <p:cNvPr id="18" name="群組 17">
            <a:extLst>
              <a:ext uri="{FF2B5EF4-FFF2-40B4-BE49-F238E27FC236}">
                <a16:creationId xmlns:a16="http://schemas.microsoft.com/office/drawing/2014/main" id="{635AE82D-36D8-440D-98BC-C503CC582AB2}"/>
              </a:ext>
            </a:extLst>
          </p:cNvPr>
          <p:cNvGrpSpPr/>
          <p:nvPr/>
        </p:nvGrpSpPr>
        <p:grpSpPr>
          <a:xfrm>
            <a:off x="876381" y="3026581"/>
            <a:ext cx="500458" cy="2526494"/>
            <a:chOff x="609681" y="1807381"/>
            <a:chExt cx="500458" cy="2526494"/>
          </a:xfrm>
        </p:grpSpPr>
        <p:sp>
          <p:nvSpPr>
            <p:cNvPr id="7" name="矩形 6">
              <a:extLst>
                <a:ext uri="{FF2B5EF4-FFF2-40B4-BE49-F238E27FC236}">
                  <a16:creationId xmlns:a16="http://schemas.microsoft.com/office/drawing/2014/main" id="{B217A6F9-2C54-4903-BD6F-1F1D575FA286}"/>
                </a:ext>
              </a:extLst>
            </p:cNvPr>
            <p:cNvSpPr/>
            <p:nvPr/>
          </p:nvSpPr>
          <p:spPr>
            <a:xfrm>
              <a:off x="621793" y="1807381"/>
              <a:ext cx="457200" cy="457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17" name="文本框 14">
              <a:extLst>
                <a:ext uri="{FF2B5EF4-FFF2-40B4-BE49-F238E27FC236}">
                  <a16:creationId xmlns:a16="http://schemas.microsoft.com/office/drawing/2014/main" id="{8C4F78B6-58BF-4ECA-B98B-B3675C3701E5}"/>
                </a:ext>
              </a:extLst>
            </p:cNvPr>
            <p:cNvSpPr txBox="1"/>
            <p:nvPr/>
          </p:nvSpPr>
          <p:spPr>
            <a:xfrm>
              <a:off x="609681" y="2388075"/>
              <a:ext cx="500458" cy="1945800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>
                <a:lnSpc>
                  <a:spcPct val="114000"/>
                </a:lnSpc>
              </a:pPr>
              <a:r>
                <a:rPr lang="zh-TW" altLang="en-US" spc="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職業情境試題</a:t>
              </a:r>
              <a:endParaRPr lang="en-US" altLang="zh-CN" spc="400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YaHei" charset="-122"/>
              </a:endParaRPr>
            </a:p>
          </p:txBody>
        </p:sp>
      </p:grpSp>
      <p:pic>
        <p:nvPicPr>
          <p:cNvPr id="22" name="圖片 21">
            <a:extLst>
              <a:ext uri="{FF2B5EF4-FFF2-40B4-BE49-F238E27FC236}">
                <a16:creationId xmlns:a16="http://schemas.microsoft.com/office/drawing/2014/main" id="{901F9937-ADEB-4D2B-B384-DA92D5B0A0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02014"/>
            <a:ext cx="9144000" cy="1236936"/>
          </a:xfrm>
          <a:prstGeom prst="rect">
            <a:avLst/>
          </a:prstGeom>
        </p:spPr>
      </p:pic>
      <p:sp>
        <p:nvSpPr>
          <p:cNvPr id="31" name="矩形 30">
            <a:extLst>
              <a:ext uri="{FF2B5EF4-FFF2-40B4-BE49-F238E27FC236}">
                <a16:creationId xmlns:a16="http://schemas.microsoft.com/office/drawing/2014/main" id="{7D69CFA6-3F87-47F5-A120-77F70FFF83F0}"/>
              </a:ext>
            </a:extLst>
          </p:cNvPr>
          <p:cNvSpPr/>
          <p:nvPr/>
        </p:nvSpPr>
        <p:spPr>
          <a:xfrm>
            <a:off x="0" y="0"/>
            <a:ext cx="9143998" cy="6866868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F52F0291-A5B4-4F95-B855-8B183BF95ED9}"/>
              </a:ext>
            </a:extLst>
          </p:cNvPr>
          <p:cNvSpPr txBox="1"/>
          <p:nvPr/>
        </p:nvSpPr>
        <p:spPr>
          <a:xfrm>
            <a:off x="2495310" y="3731416"/>
            <a:ext cx="5029440" cy="35157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lnSpc>
                <a:spcPct val="114000"/>
              </a:lnSpc>
            </a:pPr>
            <a:r>
              <a:rPr lang="zh-TW" altLang="en-US" sz="1600" i="0" u="none" strike="noStrike" baseline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配合</a:t>
            </a:r>
            <a:r>
              <a:rPr lang="zh-TW" altLang="en-US" sz="1600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第四冊第</a:t>
            </a:r>
            <a:r>
              <a:rPr lang="en-US" altLang="zh-TW" sz="1600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</a:t>
            </a:r>
            <a:r>
              <a:rPr lang="zh-TW" altLang="en-US" sz="1600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章平行與四邊形 </a:t>
            </a:r>
            <a:endParaRPr lang="en-US" altLang="zh-CN" sz="1600" dirty="0">
              <a:latin typeface="微軟正黑體" panose="020B0604030504040204" pitchFamily="34" charset="-120"/>
              <a:ea typeface="微軟正黑體" panose="020B0604030504040204" pitchFamily="34" charset="-120"/>
              <a:cs typeface="Microsoft YaHei" charset="-122"/>
            </a:endParaRPr>
          </a:p>
        </p:txBody>
      </p:sp>
      <p:pic>
        <p:nvPicPr>
          <p:cNvPr id="20" name="圖片 19">
            <a:extLst>
              <a:ext uri="{FF2B5EF4-FFF2-40B4-BE49-F238E27FC236}">
                <a16:creationId xmlns:a16="http://schemas.microsoft.com/office/drawing/2014/main" id="{94F4453C-FF0E-4CDF-8B76-36D3BB6076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68" y="5629932"/>
            <a:ext cx="9133866" cy="123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189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3">
            <a:extLst>
              <a:ext uri="{FF2B5EF4-FFF2-40B4-BE49-F238E27FC236}">
                <a16:creationId xmlns:a16="http://schemas.microsoft.com/office/drawing/2014/main" id="{35C76BE1-B7D0-4D28-9761-5848CF98B924}"/>
              </a:ext>
            </a:extLst>
          </p:cNvPr>
          <p:cNvSpPr txBox="1"/>
          <p:nvPr/>
        </p:nvSpPr>
        <p:spPr>
          <a:xfrm>
            <a:off x="607274" y="820346"/>
            <a:ext cx="3913985" cy="27699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YaHei" charset="-122"/>
              </a:rPr>
              <a:t>職業情境試題</a:t>
            </a:r>
            <a:endParaRPr lang="en-US" altLang="zh-CN" sz="1200" dirty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Microsoft YaHei" charset="-122"/>
            </a:endParaRPr>
          </a:p>
        </p:txBody>
      </p:sp>
      <p:sp>
        <p:nvSpPr>
          <p:cNvPr id="4" name="文本框 4">
            <a:extLst>
              <a:ext uri="{FF2B5EF4-FFF2-40B4-BE49-F238E27FC236}">
                <a16:creationId xmlns:a16="http://schemas.microsoft.com/office/drawing/2014/main" id="{A084734C-BD6A-4DED-B18B-E20FCFCC428C}"/>
              </a:ext>
            </a:extLst>
          </p:cNvPr>
          <p:cNvSpPr txBox="1"/>
          <p:nvPr/>
        </p:nvSpPr>
        <p:spPr>
          <a:xfrm>
            <a:off x="607273" y="333891"/>
            <a:ext cx="2793152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spcBef>
                <a:spcPts val="1200"/>
              </a:spcBef>
            </a:pPr>
            <a:r>
              <a:rPr lang="zh-TW" altLang="en-US" sz="3200" b="1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木工匠師</a:t>
            </a:r>
            <a:endParaRPr lang="en-US" altLang="zh-TW" sz="3200" b="1" i="0" u="none" strike="noStrike" baseline="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CC0737D-B015-4C9A-A814-747D8E49B21D}"/>
              </a:ext>
            </a:extLst>
          </p:cNvPr>
          <p:cNvSpPr txBox="1"/>
          <p:nvPr/>
        </p:nvSpPr>
        <p:spPr>
          <a:xfrm>
            <a:off x="607273" y="1160820"/>
            <a:ext cx="8136678" cy="526297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木工匠師傅為了檢驗木板是否為長方形，常常利用兩根 </a:t>
            </a:r>
            <a:r>
              <a:rPr lang="en-US" altLang="zh-TW" sz="2800" b="0" i="1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L 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型鐵尺的一邊緊靠著木板底下的邊緣 </a:t>
            </a:r>
            <a:r>
              <a:rPr lang="en-US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 如下圖</a:t>
            </a:r>
            <a:r>
              <a:rPr lang="zh-TW" altLang="en-US" sz="2800" b="0" i="0" dirty="0">
                <a:solidFill>
                  <a:srgbClr val="444444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①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的部位所示 </a:t>
            </a:r>
            <a:r>
              <a:rPr lang="en-US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，再看木板的另一邊緣，對應在鐵尺上的刻度是否</a:t>
            </a:r>
            <a:endParaRPr lang="en-US" altLang="zh-TW" sz="2800" b="0" i="0" u="none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相等 </a:t>
            </a:r>
            <a:r>
              <a:rPr lang="en-US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 如下圖</a:t>
            </a:r>
            <a:r>
              <a:rPr lang="zh-TW" altLang="en-US" sz="2800" b="0" i="0" dirty="0">
                <a:solidFill>
                  <a:srgbClr val="444444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②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的</a:t>
            </a:r>
            <a:endParaRPr lang="en-US" altLang="zh-TW" sz="2800" b="0" i="0" u="none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部位所示 </a:t>
            </a:r>
            <a:r>
              <a:rPr lang="en-US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，如下</a:t>
            </a:r>
            <a:endParaRPr lang="en-US" altLang="zh-TW" sz="2800" b="0" i="0" u="none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圖方式進行檢驗木</a:t>
            </a:r>
            <a:endParaRPr lang="en-US" altLang="zh-TW" sz="2800" b="0" i="0" u="none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板上下兩端是否為</a:t>
            </a:r>
            <a:endParaRPr lang="en-US" altLang="zh-TW" sz="2800" b="0" i="0" u="none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平行。</a:t>
            </a:r>
            <a:endParaRPr lang="en-US" altLang="zh-TW" sz="2800" b="0" i="0" u="none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請根據示意圖和上</a:t>
            </a:r>
            <a:endParaRPr lang="en-US" altLang="zh-TW" sz="2800" b="0" i="0" u="none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面所述，回答下面</a:t>
            </a:r>
            <a:endParaRPr lang="en-US" altLang="zh-TW" sz="2800" b="0" i="0" u="none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的問題。</a:t>
            </a:r>
            <a:endParaRPr lang="zh-TW" altLang="en-US" sz="2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252366C6-DC54-44D1-8A7A-ECF1EEFFF8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57185" y="6243827"/>
            <a:ext cx="947930" cy="612649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B29A5EF9-1593-4074-B630-217895F377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26064" y="6153911"/>
            <a:ext cx="996698" cy="704089"/>
          </a:xfrm>
          <a:prstGeom prst="rect">
            <a:avLst/>
          </a:prstGeom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4A33735A-EC8F-4A01-9B0E-CE7D861A7E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49361" y="6225539"/>
            <a:ext cx="694332" cy="630936"/>
          </a:xfrm>
          <a:prstGeom prst="rect">
            <a:avLst/>
          </a:prstGeom>
        </p:spPr>
      </p:pic>
      <p:pic>
        <p:nvPicPr>
          <p:cNvPr id="10" name="圖片 9">
            <a:extLst>
              <a:ext uri="{FF2B5EF4-FFF2-40B4-BE49-F238E27FC236}">
                <a16:creationId xmlns:a16="http://schemas.microsoft.com/office/drawing/2014/main" id="{75BDC00E-0A37-4DB2-8136-65E03D9156B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39913" y="2552699"/>
            <a:ext cx="4908788" cy="3544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277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4">
            <a:extLst>
              <a:ext uri="{FF2B5EF4-FFF2-40B4-BE49-F238E27FC236}">
                <a16:creationId xmlns:a16="http://schemas.microsoft.com/office/drawing/2014/main" id="{C303EE3D-1C13-4514-AB0A-92E805837D50}"/>
              </a:ext>
            </a:extLst>
          </p:cNvPr>
          <p:cNvSpPr txBox="1"/>
          <p:nvPr/>
        </p:nvSpPr>
        <p:spPr>
          <a:xfrm>
            <a:off x="2061422" y="429141"/>
            <a:ext cx="2720584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spcBef>
                <a:spcPts val="1200"/>
              </a:spcBef>
            </a:pPr>
            <a:r>
              <a:rPr lang="zh-TW" altLang="en-US" sz="3200" b="1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木工匠師</a:t>
            </a:r>
            <a:endParaRPr lang="en-US" altLang="zh-TW" sz="3200" b="1" i="0" u="none" strike="noStrike" baseline="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文本框 4">
            <a:extLst>
              <a:ext uri="{FF2B5EF4-FFF2-40B4-BE49-F238E27FC236}">
                <a16:creationId xmlns:a16="http://schemas.microsoft.com/office/drawing/2014/main" id="{827A5785-A4FC-4F1E-9A61-4BD85A57C2B6}"/>
              </a:ext>
            </a:extLst>
          </p:cNvPr>
          <p:cNvSpPr txBox="1"/>
          <p:nvPr/>
        </p:nvSpPr>
        <p:spPr>
          <a:xfrm>
            <a:off x="367288" y="1160820"/>
            <a:ext cx="8491486" cy="267765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請問木工匠師傅是利用以下哪個性質判定該木板是否為長方形？</a:t>
            </a:r>
          </a:p>
          <a:p>
            <a:pPr algn="l"/>
            <a:r>
              <a:rPr lang="en-US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(A) 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木板的兩組對邊分別平行且等長。</a:t>
            </a:r>
          </a:p>
          <a:p>
            <a:pPr algn="l"/>
            <a:r>
              <a:rPr lang="en-US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(B) 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木板的一組對邊平行，且有兩個角是 </a:t>
            </a:r>
            <a:r>
              <a:rPr lang="en-US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90°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。</a:t>
            </a:r>
          </a:p>
          <a:p>
            <a:pPr algn="l"/>
            <a:r>
              <a:rPr lang="en-US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(C) 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木板的兩組對邊分別平行且等長，四個角都是 </a:t>
            </a:r>
            <a:r>
              <a:rPr lang="en-US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90°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。</a:t>
            </a:r>
          </a:p>
          <a:p>
            <a:pPr algn="l"/>
            <a:r>
              <a:rPr lang="en-US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(D) 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木板的兩條對角線是互相平分的四邊形。</a:t>
            </a:r>
            <a:endParaRPr lang="zh-CN" altLang="en-US" sz="28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5" name="橢圓 4">
            <a:extLst>
              <a:ext uri="{FF2B5EF4-FFF2-40B4-BE49-F238E27FC236}">
                <a16:creationId xmlns:a16="http://schemas.microsoft.com/office/drawing/2014/main" id="{D517A5C1-C40A-4469-AFEE-7EDBA2B3E768}"/>
              </a:ext>
            </a:extLst>
          </p:cNvPr>
          <p:cNvSpPr/>
          <p:nvPr/>
        </p:nvSpPr>
        <p:spPr>
          <a:xfrm>
            <a:off x="1447438" y="438636"/>
            <a:ext cx="534242" cy="533891"/>
          </a:xfrm>
          <a:prstGeom prst="ellipse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zh-TW" alt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F9887351-0297-4B89-AD08-8803102478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" y="4061580"/>
            <a:ext cx="612000" cy="349884"/>
          </a:xfrm>
          <a:prstGeom prst="rect">
            <a:avLst/>
          </a:prstGeom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6FF22A6A-33DD-457B-B50F-14D1A966BA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26064" y="6153911"/>
            <a:ext cx="996698" cy="704089"/>
          </a:xfrm>
          <a:prstGeom prst="rect">
            <a:avLst/>
          </a:prstGeom>
        </p:spPr>
      </p:pic>
      <p:pic>
        <p:nvPicPr>
          <p:cNvPr id="9" name="圖片 8" descr="poButton">
            <a:extLst>
              <a:ext uri="{FF2B5EF4-FFF2-40B4-BE49-F238E27FC236}">
                <a16:creationId xmlns:a16="http://schemas.microsoft.com/office/drawing/2014/main" id="{504D2D33-02A6-48A7-B9B5-8B0584CC6EC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49201" y="6224015"/>
            <a:ext cx="694653" cy="633985"/>
          </a:xfrm>
          <a:prstGeom prst="rect">
            <a:avLst/>
          </a:prstGeom>
        </p:spPr>
      </p:pic>
      <p:sp>
        <p:nvSpPr>
          <p:cNvPr id="27" name="文本框 4">
            <a:extLst>
              <a:ext uri="{FF2B5EF4-FFF2-40B4-BE49-F238E27FC236}">
                <a16:creationId xmlns:a16="http://schemas.microsoft.com/office/drawing/2014/main" id="{B0BF07A5-3950-455C-B4F8-E61114EDE916}"/>
              </a:ext>
            </a:extLst>
          </p:cNvPr>
          <p:cNvSpPr txBox="1"/>
          <p:nvPr/>
        </p:nvSpPr>
        <p:spPr>
          <a:xfrm>
            <a:off x="652672" y="3985380"/>
            <a:ext cx="7034003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長方形的基本判別性質：四個角都是 </a:t>
            </a:r>
            <a:r>
              <a:rPr lang="en-US" altLang="zh-TW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90°</a:t>
            </a:r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，</a:t>
            </a:r>
            <a:endParaRPr lang="fr-FR" altLang="zh-TW" sz="2800" dirty="0">
              <a:solidFill>
                <a:srgbClr val="2F5597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24" name="文本框 4">
            <a:extLst>
              <a:ext uri="{FF2B5EF4-FFF2-40B4-BE49-F238E27FC236}">
                <a16:creationId xmlns:a16="http://schemas.microsoft.com/office/drawing/2014/main" id="{D33742DD-6874-4543-9A56-997CDB26DC5E}"/>
              </a:ext>
            </a:extLst>
          </p:cNvPr>
          <p:cNvSpPr txBox="1"/>
          <p:nvPr/>
        </p:nvSpPr>
        <p:spPr>
          <a:xfrm>
            <a:off x="652673" y="4579304"/>
            <a:ext cx="2038763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故選</a:t>
            </a:r>
            <a:r>
              <a:rPr lang="en-US" altLang="zh-TW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(C)</a:t>
            </a:r>
            <a:r>
              <a:rPr lang="zh-TW" altLang="en-US" sz="28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。</a:t>
            </a:r>
            <a:endParaRPr lang="en-US" altLang="zh-TW" sz="2800" dirty="0">
              <a:solidFill>
                <a:srgbClr val="2F5597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pic>
        <p:nvPicPr>
          <p:cNvPr id="13" name="圖片 12">
            <a:extLst>
              <a:ext uri="{FF2B5EF4-FFF2-40B4-BE49-F238E27FC236}">
                <a16:creationId xmlns:a16="http://schemas.microsoft.com/office/drawing/2014/main" id="{8E295970-E65C-4CAA-97A4-844680AE60B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7402" y="4823762"/>
            <a:ext cx="277369" cy="338329"/>
          </a:xfrm>
          <a:prstGeom prst="rect">
            <a:avLst/>
          </a:prstGeom>
        </p:spPr>
      </p:pic>
      <p:pic>
        <p:nvPicPr>
          <p:cNvPr id="15" name="圖片 14">
            <a:extLst>
              <a:ext uri="{FF2B5EF4-FFF2-40B4-BE49-F238E27FC236}">
                <a16:creationId xmlns:a16="http://schemas.microsoft.com/office/drawing/2014/main" id="{21C4DEEF-987D-449D-BB13-8954DFC349A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57185" y="6243827"/>
            <a:ext cx="947930" cy="612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609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27" grpId="0"/>
      <p:bldP spid="27" grpId="1"/>
      <p:bldP spid="24" grpId="0"/>
      <p:bldP spid="24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矩形 25">
            <a:extLst>
              <a:ext uri="{FF2B5EF4-FFF2-40B4-BE49-F238E27FC236}">
                <a16:creationId xmlns:a16="http://schemas.microsoft.com/office/drawing/2014/main" id="{9DE688C8-E3CA-45BA-98BC-64C034640BC6}"/>
              </a:ext>
            </a:extLst>
          </p:cNvPr>
          <p:cNvSpPr/>
          <p:nvPr/>
        </p:nvSpPr>
        <p:spPr>
          <a:xfrm>
            <a:off x="0" y="726264"/>
            <a:ext cx="4676776" cy="882700"/>
          </a:xfrm>
          <a:prstGeom prst="rect">
            <a:avLst/>
          </a:prstGeom>
          <a:solidFill>
            <a:srgbClr val="FFD8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0" name="文本框 15">
            <a:extLst>
              <a:ext uri="{FF2B5EF4-FFF2-40B4-BE49-F238E27FC236}">
                <a16:creationId xmlns:a16="http://schemas.microsoft.com/office/drawing/2014/main" id="{34CADCDB-E2E3-4F7D-82EF-A460CAB1A006}"/>
              </a:ext>
            </a:extLst>
          </p:cNvPr>
          <p:cNvSpPr txBox="1"/>
          <p:nvPr/>
        </p:nvSpPr>
        <p:spPr>
          <a:xfrm>
            <a:off x="2495309" y="2788723"/>
            <a:ext cx="6304741" cy="101566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spcBef>
                <a:spcPts val="1200"/>
              </a:spcBef>
            </a:pPr>
            <a:r>
              <a:rPr lang="zh-TW" altLang="en-US" sz="6000" b="1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幾何變身</a:t>
            </a:r>
            <a:endParaRPr lang="en-US" altLang="zh-TW" sz="6000" b="1" i="0" u="none" strike="noStrike" baseline="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pic>
        <p:nvPicPr>
          <p:cNvPr id="14" name="圖片 13">
            <a:extLst>
              <a:ext uri="{FF2B5EF4-FFF2-40B4-BE49-F238E27FC236}">
                <a16:creationId xmlns:a16="http://schemas.microsoft.com/office/drawing/2014/main" id="{F7DD9009-AC1C-4F22-AF10-E6EB4DA1DD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7573" y="1142057"/>
            <a:ext cx="1934337" cy="466909"/>
          </a:xfrm>
          <a:prstGeom prst="rect">
            <a:avLst/>
          </a:prstGeom>
          <a:effectLst>
            <a:outerShdw blurRad="50800" dist="38100" dir="18900000" algn="bl" rotWithShape="0">
              <a:schemeClr val="accent4">
                <a:lumMod val="20000"/>
                <a:lumOff val="80000"/>
              </a:schemeClr>
            </a:outerShdw>
          </a:effectLst>
        </p:spPr>
      </p:pic>
      <p:grpSp>
        <p:nvGrpSpPr>
          <p:cNvPr id="18" name="群組 17">
            <a:extLst>
              <a:ext uri="{FF2B5EF4-FFF2-40B4-BE49-F238E27FC236}">
                <a16:creationId xmlns:a16="http://schemas.microsoft.com/office/drawing/2014/main" id="{635AE82D-36D8-440D-98BC-C503CC582AB2}"/>
              </a:ext>
            </a:extLst>
          </p:cNvPr>
          <p:cNvGrpSpPr/>
          <p:nvPr/>
        </p:nvGrpSpPr>
        <p:grpSpPr>
          <a:xfrm>
            <a:off x="876381" y="3026581"/>
            <a:ext cx="500458" cy="2526494"/>
            <a:chOff x="609681" y="1807381"/>
            <a:chExt cx="500458" cy="2526494"/>
          </a:xfrm>
        </p:grpSpPr>
        <p:sp>
          <p:nvSpPr>
            <p:cNvPr id="7" name="矩形 6">
              <a:extLst>
                <a:ext uri="{FF2B5EF4-FFF2-40B4-BE49-F238E27FC236}">
                  <a16:creationId xmlns:a16="http://schemas.microsoft.com/office/drawing/2014/main" id="{B217A6F9-2C54-4903-BD6F-1F1D575FA286}"/>
                </a:ext>
              </a:extLst>
            </p:cNvPr>
            <p:cNvSpPr/>
            <p:nvPr/>
          </p:nvSpPr>
          <p:spPr>
            <a:xfrm>
              <a:off x="621793" y="1807381"/>
              <a:ext cx="457200" cy="457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17" name="文本框 14">
              <a:extLst>
                <a:ext uri="{FF2B5EF4-FFF2-40B4-BE49-F238E27FC236}">
                  <a16:creationId xmlns:a16="http://schemas.microsoft.com/office/drawing/2014/main" id="{8C4F78B6-58BF-4ECA-B98B-B3675C3701E5}"/>
                </a:ext>
              </a:extLst>
            </p:cNvPr>
            <p:cNvSpPr txBox="1"/>
            <p:nvPr/>
          </p:nvSpPr>
          <p:spPr>
            <a:xfrm>
              <a:off x="609681" y="2388075"/>
              <a:ext cx="500458" cy="1945800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  <a:scene3d>
                <a:camera prst="orthographicFront"/>
                <a:lightRig rig="threePt" dir="t"/>
              </a:scene3d>
              <a:sp3d contourW="12700"/>
            </a:bodyPr>
            <a:lstStyle/>
            <a:p>
              <a:pPr>
                <a:lnSpc>
                  <a:spcPct val="114000"/>
                </a:lnSpc>
              </a:pPr>
              <a:r>
                <a:rPr lang="zh-TW" altLang="en-US" spc="400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社會情境試題</a:t>
              </a:r>
              <a:endParaRPr lang="en-US" altLang="zh-CN" spc="400" dirty="0">
                <a:latin typeface="微軟正黑體" panose="020B0604030504040204" pitchFamily="34" charset="-120"/>
                <a:ea typeface="微軟正黑體" panose="020B0604030504040204" pitchFamily="34" charset="-120"/>
                <a:cs typeface="Microsoft YaHei" charset="-122"/>
              </a:endParaRPr>
            </a:p>
          </p:txBody>
        </p:sp>
      </p:grpSp>
      <p:pic>
        <p:nvPicPr>
          <p:cNvPr id="22" name="圖片 21">
            <a:extLst>
              <a:ext uri="{FF2B5EF4-FFF2-40B4-BE49-F238E27FC236}">
                <a16:creationId xmlns:a16="http://schemas.microsoft.com/office/drawing/2014/main" id="{901F9937-ADEB-4D2B-B384-DA92D5B0A0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02014"/>
            <a:ext cx="9144000" cy="1236936"/>
          </a:xfrm>
          <a:prstGeom prst="rect">
            <a:avLst/>
          </a:prstGeom>
        </p:spPr>
      </p:pic>
      <p:sp>
        <p:nvSpPr>
          <p:cNvPr id="31" name="矩形 30">
            <a:extLst>
              <a:ext uri="{FF2B5EF4-FFF2-40B4-BE49-F238E27FC236}">
                <a16:creationId xmlns:a16="http://schemas.microsoft.com/office/drawing/2014/main" id="{7D69CFA6-3F87-47F5-A120-77F70FFF83F0}"/>
              </a:ext>
            </a:extLst>
          </p:cNvPr>
          <p:cNvSpPr/>
          <p:nvPr/>
        </p:nvSpPr>
        <p:spPr>
          <a:xfrm>
            <a:off x="0" y="0"/>
            <a:ext cx="9143998" cy="6866868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F52F0291-A5B4-4F95-B855-8B183BF95ED9}"/>
              </a:ext>
            </a:extLst>
          </p:cNvPr>
          <p:cNvSpPr txBox="1"/>
          <p:nvPr/>
        </p:nvSpPr>
        <p:spPr>
          <a:xfrm>
            <a:off x="2495310" y="3731416"/>
            <a:ext cx="4448415" cy="34996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lnSpc>
                <a:spcPct val="114000"/>
              </a:lnSpc>
            </a:pPr>
            <a:r>
              <a:rPr lang="zh-TW" altLang="en-US" sz="1600" i="0" u="none" strike="noStrike" baseline="0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配合</a:t>
            </a:r>
            <a:r>
              <a:rPr lang="zh-TW" altLang="en-US" sz="1600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第四冊第</a:t>
            </a:r>
            <a:r>
              <a:rPr lang="en-US" altLang="zh-TW" sz="1600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</a:t>
            </a:r>
            <a:r>
              <a:rPr lang="zh-TW" altLang="en-US" sz="1600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章平行與四邊形 </a:t>
            </a:r>
            <a:endParaRPr lang="en-US" altLang="zh-CN" sz="1600" dirty="0">
              <a:latin typeface="微軟正黑體" panose="020B0604030504040204" pitchFamily="34" charset="-120"/>
              <a:ea typeface="微軟正黑體" panose="020B0604030504040204" pitchFamily="34" charset="-120"/>
              <a:cs typeface="Microsoft YaHei" charset="-122"/>
            </a:endParaRPr>
          </a:p>
        </p:txBody>
      </p:sp>
      <p:pic>
        <p:nvPicPr>
          <p:cNvPr id="20" name="圖片 19">
            <a:extLst>
              <a:ext uri="{FF2B5EF4-FFF2-40B4-BE49-F238E27FC236}">
                <a16:creationId xmlns:a16="http://schemas.microsoft.com/office/drawing/2014/main" id="{94F4453C-FF0E-4CDF-8B76-36D3BB6076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68" y="5629932"/>
            <a:ext cx="9133866" cy="123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5122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3">
            <a:extLst>
              <a:ext uri="{FF2B5EF4-FFF2-40B4-BE49-F238E27FC236}">
                <a16:creationId xmlns:a16="http://schemas.microsoft.com/office/drawing/2014/main" id="{35C76BE1-B7D0-4D28-9761-5848CF98B924}"/>
              </a:ext>
            </a:extLst>
          </p:cNvPr>
          <p:cNvSpPr txBox="1"/>
          <p:nvPr/>
        </p:nvSpPr>
        <p:spPr>
          <a:xfrm>
            <a:off x="607274" y="820346"/>
            <a:ext cx="3913985" cy="27699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YaHei" charset="-122"/>
              </a:rPr>
              <a:t>社會情境試題</a:t>
            </a:r>
            <a:endParaRPr lang="en-US" altLang="zh-CN" sz="1200" dirty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Microsoft YaHei" charset="-122"/>
            </a:endParaRPr>
          </a:p>
        </p:txBody>
      </p:sp>
      <p:sp>
        <p:nvSpPr>
          <p:cNvPr id="4" name="文本框 4">
            <a:extLst>
              <a:ext uri="{FF2B5EF4-FFF2-40B4-BE49-F238E27FC236}">
                <a16:creationId xmlns:a16="http://schemas.microsoft.com/office/drawing/2014/main" id="{A084734C-BD6A-4DED-B18B-E20FCFCC428C}"/>
              </a:ext>
            </a:extLst>
          </p:cNvPr>
          <p:cNvSpPr txBox="1"/>
          <p:nvPr/>
        </p:nvSpPr>
        <p:spPr>
          <a:xfrm>
            <a:off x="607273" y="333891"/>
            <a:ext cx="3288452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spcBef>
                <a:spcPts val="1200"/>
              </a:spcBef>
            </a:pPr>
            <a:r>
              <a:rPr lang="zh-TW" altLang="en-US" sz="3200" b="1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幾何變身</a:t>
            </a:r>
            <a:endParaRPr lang="en-US" altLang="zh-TW" sz="3200" b="1" i="0" u="none" strike="noStrike" baseline="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CC0737D-B015-4C9A-A814-747D8E49B21D}"/>
              </a:ext>
            </a:extLst>
          </p:cNvPr>
          <p:cNvSpPr txBox="1"/>
          <p:nvPr/>
        </p:nvSpPr>
        <p:spPr>
          <a:xfrm>
            <a:off x="557788" y="1160820"/>
            <a:ext cx="8284460" cy="440120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　　生活中存在著許多</a:t>
            </a:r>
            <a:endParaRPr lang="en-US" altLang="zh-TW" sz="2800" b="0" i="0" u="none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和菱形有關的物品，例</a:t>
            </a:r>
            <a:endParaRPr lang="en-US" altLang="zh-TW" sz="2800" b="0" i="0" u="none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如拉閘門或是伸縮衣架，</a:t>
            </a:r>
            <a:endParaRPr lang="en-US" altLang="zh-TW" sz="2800" b="0" i="0" u="none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在拉開和縮短之間，存</a:t>
            </a:r>
            <a:endParaRPr lang="en-US" altLang="zh-TW" sz="2800" b="0" i="0" u="none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在著菱形圖案變化的美</a:t>
            </a:r>
            <a:endParaRPr lang="en-US" altLang="zh-TW" sz="2800" b="0" i="0" u="none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妙，不變的是邊長和圖</a:t>
            </a:r>
            <a:endParaRPr lang="en-US" altLang="zh-TW" sz="2800" b="0" i="0" u="none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形仍然是菱形，但</a:t>
            </a:r>
            <a:endParaRPr lang="en-US" altLang="zh-TW" sz="2800" b="0" i="0" u="none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整個菱形對角線長</a:t>
            </a:r>
            <a:endParaRPr lang="en-US" altLang="zh-TW" sz="2800" b="0" i="0" u="none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和四個角的角度卻</a:t>
            </a:r>
            <a:endParaRPr lang="en-US" altLang="zh-TW" sz="2800" b="0" i="0" u="none" strike="noStrike" baseline="0" dirty="0"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不同了。</a:t>
            </a:r>
            <a:endParaRPr lang="en-US" altLang="zh-TW" sz="2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4A33735A-EC8F-4A01-9B0E-CE7D861A7E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49361" y="6225539"/>
            <a:ext cx="694332" cy="630936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B29A5EF9-1593-4074-B630-217895F377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26064" y="6153911"/>
            <a:ext cx="996698" cy="704089"/>
          </a:xfrm>
          <a:prstGeom prst="rect">
            <a:avLst/>
          </a:prstGeom>
        </p:spPr>
      </p:pic>
      <p:pic>
        <p:nvPicPr>
          <p:cNvPr id="6" name="圖片 5">
            <a:extLst>
              <a:ext uri="{FF2B5EF4-FFF2-40B4-BE49-F238E27FC236}">
                <a16:creationId xmlns:a16="http://schemas.microsoft.com/office/drawing/2014/main" id="{252366C6-DC54-44D1-8A7A-ECF1EEFFF89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57185" y="6243827"/>
            <a:ext cx="947930" cy="612649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A0661526-261A-439F-B372-2BEEDE8E7F6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82321" y="1160820"/>
            <a:ext cx="4203916" cy="2140060"/>
          </a:xfrm>
          <a:prstGeom prst="rect">
            <a:avLst/>
          </a:prstGeom>
        </p:spPr>
      </p:pic>
      <p:pic>
        <p:nvPicPr>
          <p:cNvPr id="12" name="圖片 11">
            <a:extLst>
              <a:ext uri="{FF2B5EF4-FFF2-40B4-BE49-F238E27FC236}">
                <a16:creationId xmlns:a16="http://schemas.microsoft.com/office/drawing/2014/main" id="{E15C01A3-AE9A-44C1-B6D2-C35C31B5F87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5400000">
            <a:off x="6307337" y="3405231"/>
            <a:ext cx="400071" cy="406421"/>
          </a:xfrm>
          <a:prstGeom prst="rect">
            <a:avLst/>
          </a:prstGeom>
        </p:spPr>
      </p:pic>
      <p:pic>
        <p:nvPicPr>
          <p:cNvPr id="14" name="圖片 13">
            <a:extLst>
              <a:ext uri="{FF2B5EF4-FFF2-40B4-BE49-F238E27FC236}">
                <a16:creationId xmlns:a16="http://schemas.microsoft.com/office/drawing/2014/main" id="{1AB08C6C-338A-4747-BDB1-1FFBAD3F828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15929" y="3892411"/>
            <a:ext cx="5226319" cy="2140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7543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3">
            <a:extLst>
              <a:ext uri="{FF2B5EF4-FFF2-40B4-BE49-F238E27FC236}">
                <a16:creationId xmlns:a16="http://schemas.microsoft.com/office/drawing/2014/main" id="{35C76BE1-B7D0-4D28-9761-5848CF98B924}"/>
              </a:ext>
            </a:extLst>
          </p:cNvPr>
          <p:cNvSpPr txBox="1"/>
          <p:nvPr/>
        </p:nvSpPr>
        <p:spPr>
          <a:xfrm>
            <a:off x="607274" y="820346"/>
            <a:ext cx="3913985" cy="27699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icrosoft YaHei" charset="-122"/>
              </a:rPr>
              <a:t>社會情境試題</a:t>
            </a:r>
            <a:endParaRPr lang="en-US" altLang="zh-CN" sz="1200" dirty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Microsoft YaHei" charset="-122"/>
            </a:endParaRPr>
          </a:p>
        </p:txBody>
      </p:sp>
      <p:sp>
        <p:nvSpPr>
          <p:cNvPr id="4" name="文本框 4">
            <a:extLst>
              <a:ext uri="{FF2B5EF4-FFF2-40B4-BE49-F238E27FC236}">
                <a16:creationId xmlns:a16="http://schemas.microsoft.com/office/drawing/2014/main" id="{A084734C-BD6A-4DED-B18B-E20FCFCC428C}"/>
              </a:ext>
            </a:extLst>
          </p:cNvPr>
          <p:cNvSpPr txBox="1"/>
          <p:nvPr/>
        </p:nvSpPr>
        <p:spPr>
          <a:xfrm>
            <a:off x="607273" y="333891"/>
            <a:ext cx="3288452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spcBef>
                <a:spcPts val="1200"/>
              </a:spcBef>
            </a:pPr>
            <a:r>
              <a:rPr lang="zh-TW" altLang="en-US" sz="3200" b="1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幾何變身</a:t>
            </a:r>
            <a:endParaRPr lang="en-US" altLang="zh-TW" sz="3200" b="1" i="0" u="none" strike="noStrike" baseline="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4A33735A-EC8F-4A01-9B0E-CE7D861A7E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49361" y="6225539"/>
            <a:ext cx="694332" cy="630936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B29A5EF9-1593-4074-B630-217895F377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26064" y="6153911"/>
            <a:ext cx="996698" cy="704089"/>
          </a:xfrm>
          <a:prstGeom prst="rect">
            <a:avLst/>
          </a:prstGeom>
        </p:spPr>
      </p:pic>
      <p:pic>
        <p:nvPicPr>
          <p:cNvPr id="6" name="圖片 5">
            <a:extLst>
              <a:ext uri="{FF2B5EF4-FFF2-40B4-BE49-F238E27FC236}">
                <a16:creationId xmlns:a16="http://schemas.microsoft.com/office/drawing/2014/main" id="{252366C6-DC54-44D1-8A7A-ECF1EEFFF89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57185" y="6243827"/>
            <a:ext cx="947930" cy="612649"/>
          </a:xfrm>
          <a:prstGeom prst="rect">
            <a:avLst/>
          </a:prstGeom>
        </p:spPr>
      </p:pic>
      <p:pic>
        <p:nvPicPr>
          <p:cNvPr id="12" name="圖片 11">
            <a:extLst>
              <a:ext uri="{FF2B5EF4-FFF2-40B4-BE49-F238E27FC236}">
                <a16:creationId xmlns:a16="http://schemas.microsoft.com/office/drawing/2014/main" id="{E15C01A3-AE9A-44C1-B6D2-C35C31B5F87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5400000">
            <a:off x="4200540" y="3026516"/>
            <a:ext cx="400071" cy="406421"/>
          </a:xfrm>
          <a:prstGeom prst="rect">
            <a:avLst/>
          </a:prstGeom>
        </p:spPr>
      </p:pic>
      <p:pic>
        <p:nvPicPr>
          <p:cNvPr id="10" name="圖片 9">
            <a:extLst>
              <a:ext uri="{FF2B5EF4-FFF2-40B4-BE49-F238E27FC236}">
                <a16:creationId xmlns:a16="http://schemas.microsoft.com/office/drawing/2014/main" id="{0F0E27C8-88E4-467E-AA2B-7163520955C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19274" y="1276309"/>
            <a:ext cx="3962604" cy="1600282"/>
          </a:xfrm>
          <a:prstGeom prst="rect">
            <a:avLst/>
          </a:prstGeom>
        </p:spPr>
      </p:pic>
      <p:pic>
        <p:nvPicPr>
          <p:cNvPr id="13" name="圖片 12">
            <a:extLst>
              <a:ext uri="{FF2B5EF4-FFF2-40B4-BE49-F238E27FC236}">
                <a16:creationId xmlns:a16="http://schemas.microsoft.com/office/drawing/2014/main" id="{A5B8F143-289F-43CB-81DC-31C6EF645A0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04898" y="3408406"/>
            <a:ext cx="4991357" cy="1600282"/>
          </a:xfrm>
          <a:prstGeom prst="rect">
            <a:avLst/>
          </a:prstGeom>
        </p:spPr>
      </p:pic>
      <p:sp>
        <p:nvSpPr>
          <p:cNvPr id="16" name="文字方塊 15">
            <a:extLst>
              <a:ext uri="{FF2B5EF4-FFF2-40B4-BE49-F238E27FC236}">
                <a16:creationId xmlns:a16="http://schemas.microsoft.com/office/drawing/2014/main" id="{7D733B15-9298-45B4-8761-BE8F0B75E0ED}"/>
              </a:ext>
            </a:extLst>
          </p:cNvPr>
          <p:cNvSpPr txBox="1"/>
          <p:nvPr/>
        </p:nvSpPr>
        <p:spPr>
          <a:xfrm>
            <a:off x="1450105" y="1521981"/>
            <a:ext cx="96916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zh-TW" altLang="en-US" sz="2800" b="0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伸縮</a:t>
            </a:r>
          </a:p>
          <a:p>
            <a:pPr algn="l"/>
            <a:r>
              <a:rPr lang="zh-TW" altLang="en-US" sz="2800" b="0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衣架</a:t>
            </a:r>
            <a:endParaRPr lang="zh-TW" altLang="en-US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0A2B2AF3-B8D4-473A-B65F-D32F3C0548CA}"/>
              </a:ext>
            </a:extLst>
          </p:cNvPr>
          <p:cNvSpPr txBox="1"/>
          <p:nvPr/>
        </p:nvSpPr>
        <p:spPr>
          <a:xfrm>
            <a:off x="6896255" y="3967847"/>
            <a:ext cx="131206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TW" altLang="en-US" sz="2800" b="0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伸縮鈕</a:t>
            </a:r>
          </a:p>
          <a:p>
            <a:pPr algn="ctr"/>
            <a:r>
              <a:rPr lang="zh-TW" altLang="en-US" sz="2800" b="0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吊桿</a:t>
            </a:r>
            <a:endParaRPr lang="zh-TW" altLang="en-US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9" name="弧形 18">
            <a:extLst>
              <a:ext uri="{FF2B5EF4-FFF2-40B4-BE49-F238E27FC236}">
                <a16:creationId xmlns:a16="http://schemas.microsoft.com/office/drawing/2014/main" id="{2243AED5-5064-49BA-B12D-1E7C6C1D0C5D}"/>
              </a:ext>
            </a:extLst>
          </p:cNvPr>
          <p:cNvSpPr/>
          <p:nvPr/>
        </p:nvSpPr>
        <p:spPr>
          <a:xfrm>
            <a:off x="6605236" y="3578959"/>
            <a:ext cx="669537" cy="777775"/>
          </a:xfrm>
          <a:prstGeom prst="arc">
            <a:avLst>
              <a:gd name="adj1" fmla="val 10561899"/>
              <a:gd name="adj2" fmla="val 531970"/>
            </a:avLst>
          </a:prstGeom>
          <a:ln w="28575">
            <a:solidFill>
              <a:schemeClr val="tx1"/>
            </a:solidFill>
            <a:headEnd type="triangle" w="lg" len="lg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1B82B1F6-CF8F-4784-8A34-ED4C4F605F0D}"/>
              </a:ext>
            </a:extLst>
          </p:cNvPr>
          <p:cNvSpPr txBox="1"/>
          <p:nvPr/>
        </p:nvSpPr>
        <p:spPr>
          <a:xfrm>
            <a:off x="607272" y="5103938"/>
            <a:ext cx="822240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　　</a:t>
            </a:r>
            <a:r>
              <a:rPr lang="zh-TW" altLang="en-US" sz="2800" b="0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想想看，如果給你三個點，你是否能找出另一個點，使得這四個點是平行四邊形呢？</a:t>
            </a:r>
            <a:endParaRPr lang="zh-TW" altLang="en-US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254924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4">
            <a:extLst>
              <a:ext uri="{FF2B5EF4-FFF2-40B4-BE49-F238E27FC236}">
                <a16:creationId xmlns:a16="http://schemas.microsoft.com/office/drawing/2014/main" id="{C303EE3D-1C13-4514-AB0A-92E805837D50}"/>
              </a:ext>
            </a:extLst>
          </p:cNvPr>
          <p:cNvSpPr txBox="1"/>
          <p:nvPr/>
        </p:nvSpPr>
        <p:spPr>
          <a:xfrm>
            <a:off x="2061421" y="429141"/>
            <a:ext cx="3396404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spcBef>
                <a:spcPts val="1200"/>
              </a:spcBef>
            </a:pPr>
            <a:r>
              <a:rPr lang="zh-TW" altLang="en-US" sz="3200" b="1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幾何變身</a:t>
            </a:r>
            <a:endParaRPr lang="en-US" altLang="zh-TW" sz="3200" b="1" i="0" u="none" strike="noStrike" baseline="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4" name="文本框 4">
            <a:extLst>
              <a:ext uri="{FF2B5EF4-FFF2-40B4-BE49-F238E27FC236}">
                <a16:creationId xmlns:a16="http://schemas.microsoft.com/office/drawing/2014/main" id="{827A5785-A4FC-4F1E-9A61-4BD85A57C2B6}"/>
              </a:ext>
            </a:extLst>
          </p:cNvPr>
          <p:cNvSpPr txBox="1"/>
          <p:nvPr/>
        </p:nvSpPr>
        <p:spPr>
          <a:xfrm>
            <a:off x="367288" y="1160820"/>
            <a:ext cx="8491486" cy="267765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l"/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在上面拉門的左邊圖示中，若原本每個四邊形為正方形，邊長為 </a:t>
            </a:r>
            <a:r>
              <a:rPr lang="en-US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30 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公分，拉開後變成左右角 </a:t>
            </a:r>
            <a:r>
              <a:rPr lang="en-US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60 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度，上下角 </a:t>
            </a:r>
            <a:r>
              <a:rPr lang="en-US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120 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度的菱形，如上面拉門的右邊圖示。則拉開後的拉門中，</a:t>
            </a:r>
            <a:r>
              <a:rPr lang="en-US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8 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個菱形接起來的左右總長度是多少公分 </a:t>
            </a:r>
            <a:r>
              <a:rPr lang="en-US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 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即橫向對角線的 </a:t>
            </a:r>
            <a:r>
              <a:rPr lang="en-US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8 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倍長 </a:t>
            </a:r>
            <a:r>
              <a:rPr lang="en-US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？每個菱形的面積是多少平方公分？</a:t>
            </a:r>
            <a:endParaRPr lang="zh-CN" altLang="en-US" sz="28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5" name="橢圓 4">
            <a:extLst>
              <a:ext uri="{FF2B5EF4-FFF2-40B4-BE49-F238E27FC236}">
                <a16:creationId xmlns:a16="http://schemas.microsoft.com/office/drawing/2014/main" id="{D517A5C1-C40A-4469-AFEE-7EDBA2B3E768}"/>
              </a:ext>
            </a:extLst>
          </p:cNvPr>
          <p:cNvSpPr/>
          <p:nvPr/>
        </p:nvSpPr>
        <p:spPr>
          <a:xfrm>
            <a:off x="1447438" y="438636"/>
            <a:ext cx="534242" cy="533891"/>
          </a:xfrm>
          <a:prstGeom prst="ellipse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zh-TW" alt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圖片 6">
            <a:hlinkClick r:id="rId2" action="ppaction://hlinksldjump"/>
            <a:extLst>
              <a:ext uri="{FF2B5EF4-FFF2-40B4-BE49-F238E27FC236}">
                <a16:creationId xmlns:a16="http://schemas.microsoft.com/office/drawing/2014/main" id="{B3E911D4-6A1E-4DA0-A479-9D4CCE7859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7185" y="6242303"/>
            <a:ext cx="947930" cy="615697"/>
          </a:xfrm>
          <a:prstGeom prst="rect">
            <a:avLst/>
          </a:prstGeom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6FF22A6A-33DD-457B-B50F-14D1A966BAB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26064" y="6153911"/>
            <a:ext cx="996698" cy="704089"/>
          </a:xfrm>
          <a:prstGeom prst="rect">
            <a:avLst/>
          </a:prstGeom>
        </p:spPr>
      </p:pic>
      <p:pic>
        <p:nvPicPr>
          <p:cNvPr id="12" name="圖片 11">
            <a:extLst>
              <a:ext uri="{FF2B5EF4-FFF2-40B4-BE49-F238E27FC236}">
                <a16:creationId xmlns:a16="http://schemas.microsoft.com/office/drawing/2014/main" id="{172232D8-328A-4EDA-A7FA-811C9DD62C0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5573" y="3959086"/>
            <a:ext cx="3545273" cy="1804769"/>
          </a:xfrm>
          <a:prstGeom prst="rect">
            <a:avLst/>
          </a:prstGeom>
        </p:spPr>
      </p:pic>
      <p:pic>
        <p:nvPicPr>
          <p:cNvPr id="13" name="圖片 12">
            <a:extLst>
              <a:ext uri="{FF2B5EF4-FFF2-40B4-BE49-F238E27FC236}">
                <a16:creationId xmlns:a16="http://schemas.microsoft.com/office/drawing/2014/main" id="{CFCD3647-1E00-4826-8762-43A3B47573D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78954" y="4658259"/>
            <a:ext cx="400071" cy="406421"/>
          </a:xfrm>
          <a:prstGeom prst="rect">
            <a:avLst/>
          </a:prstGeom>
        </p:spPr>
      </p:pic>
      <p:pic>
        <p:nvPicPr>
          <p:cNvPr id="14" name="圖片 13">
            <a:extLst>
              <a:ext uri="{FF2B5EF4-FFF2-40B4-BE49-F238E27FC236}">
                <a16:creationId xmlns:a16="http://schemas.microsoft.com/office/drawing/2014/main" id="{E622C6BF-7D70-4558-9393-F92593A74CE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27134" y="3959086"/>
            <a:ext cx="4407493" cy="1804769"/>
          </a:xfrm>
          <a:prstGeom prst="rect">
            <a:avLst/>
          </a:prstGeom>
        </p:spPr>
      </p:pic>
      <p:pic>
        <p:nvPicPr>
          <p:cNvPr id="15" name="圖片 14">
            <a:extLst>
              <a:ext uri="{FF2B5EF4-FFF2-40B4-BE49-F238E27FC236}">
                <a16:creationId xmlns:a16="http://schemas.microsoft.com/office/drawing/2014/main" id="{A03A3388-3D04-465A-BE53-7528F05C373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49201" y="6225393"/>
            <a:ext cx="694653" cy="631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9073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橢圓 5">
            <a:extLst>
              <a:ext uri="{FF2B5EF4-FFF2-40B4-BE49-F238E27FC236}">
                <a16:creationId xmlns:a16="http://schemas.microsoft.com/office/drawing/2014/main" id="{09CEE09B-CD5B-4323-A28A-7BA4CDEE2C0B}"/>
              </a:ext>
            </a:extLst>
          </p:cNvPr>
          <p:cNvSpPr/>
          <p:nvPr/>
        </p:nvSpPr>
        <p:spPr>
          <a:xfrm>
            <a:off x="1447438" y="438636"/>
            <a:ext cx="534242" cy="533891"/>
          </a:xfrm>
          <a:prstGeom prst="ellipse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zh-TW" alt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文本框 4">
            <a:extLst>
              <a:ext uri="{FF2B5EF4-FFF2-40B4-BE49-F238E27FC236}">
                <a16:creationId xmlns:a16="http://schemas.microsoft.com/office/drawing/2014/main" id="{7A73F3AD-3158-4A4B-B149-CB9E3484600B}"/>
              </a:ext>
            </a:extLst>
          </p:cNvPr>
          <p:cNvSpPr txBox="1"/>
          <p:nvPr/>
        </p:nvSpPr>
        <p:spPr>
          <a:xfrm>
            <a:off x="367288" y="1160820"/>
            <a:ext cx="8491486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l"/>
            <a:r>
              <a:rPr lang="en-US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8 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個菱形接起來的左右總長度是多少公分 </a:t>
            </a:r>
            <a:r>
              <a:rPr lang="en-US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( 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即橫向對角線的 </a:t>
            </a:r>
            <a:r>
              <a:rPr lang="en-US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8 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倍長 </a:t>
            </a:r>
            <a:r>
              <a:rPr lang="en-US" altLang="zh-TW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en-US" sz="2800" b="0" i="0" u="none" strike="noStrike" baseline="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？每個菱形的面積是多少平方公分？</a:t>
            </a:r>
            <a:endParaRPr lang="zh-CN" altLang="en-US" sz="2800" b="1" dirty="0">
              <a:solidFill>
                <a:schemeClr val="tx1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pic>
        <p:nvPicPr>
          <p:cNvPr id="4" name="圖片 3">
            <a:hlinkClick r:id="rId2" action="ppaction://hlinksldjump"/>
            <a:extLst>
              <a:ext uri="{FF2B5EF4-FFF2-40B4-BE49-F238E27FC236}">
                <a16:creationId xmlns:a16="http://schemas.microsoft.com/office/drawing/2014/main" id="{608EC797-16E8-4A56-95B9-2636996FA7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6064" y="6153911"/>
            <a:ext cx="996698" cy="704089"/>
          </a:xfrm>
          <a:prstGeom prst="rect">
            <a:avLst/>
          </a:prstGeom>
        </p:spPr>
      </p:pic>
      <p:pic>
        <p:nvPicPr>
          <p:cNvPr id="5" name="圖片 4" descr="poButton">
            <a:extLst>
              <a:ext uri="{FF2B5EF4-FFF2-40B4-BE49-F238E27FC236}">
                <a16:creationId xmlns:a16="http://schemas.microsoft.com/office/drawing/2014/main" id="{8A2BC073-8932-414A-A616-49A67D12334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49201" y="6224015"/>
            <a:ext cx="694653" cy="633985"/>
          </a:xfrm>
          <a:prstGeom prst="rect">
            <a:avLst/>
          </a:prstGeom>
        </p:spPr>
      </p:pic>
      <p:sp>
        <p:nvSpPr>
          <p:cNvPr id="46" name="文本框 4">
            <a:extLst>
              <a:ext uri="{FF2B5EF4-FFF2-40B4-BE49-F238E27FC236}">
                <a16:creationId xmlns:a16="http://schemas.microsoft.com/office/drawing/2014/main" id="{745014B8-739D-44E2-BA36-28CCC0531386}"/>
              </a:ext>
            </a:extLst>
          </p:cNvPr>
          <p:cNvSpPr txBox="1"/>
          <p:nvPr/>
        </p:nvSpPr>
        <p:spPr>
          <a:xfrm>
            <a:off x="2061422" y="429141"/>
            <a:ext cx="3253528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>
              <a:spcBef>
                <a:spcPts val="1200"/>
              </a:spcBef>
            </a:pPr>
            <a:r>
              <a:rPr lang="zh-TW" altLang="en-US" sz="3200" b="1" i="0" u="none" strike="noStrike" baseline="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幾何變身</a:t>
            </a:r>
            <a:endParaRPr lang="en-US" altLang="zh-TW" sz="3200" b="1" i="0" u="none" strike="noStrike" baseline="0" dirty="0"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pic>
        <p:nvPicPr>
          <p:cNvPr id="58" name="圖片 57">
            <a:extLst>
              <a:ext uri="{FF2B5EF4-FFF2-40B4-BE49-F238E27FC236}">
                <a16:creationId xmlns:a16="http://schemas.microsoft.com/office/drawing/2014/main" id="{68D1566F-700E-4169-A1A0-07EC704DBAE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457185" y="6243827"/>
            <a:ext cx="947930" cy="612649"/>
          </a:xfrm>
          <a:prstGeom prst="rect">
            <a:avLst/>
          </a:prstGeom>
        </p:spPr>
      </p:pic>
      <p:sp>
        <p:nvSpPr>
          <p:cNvPr id="22" name="文本框 4">
            <a:extLst>
              <a:ext uri="{FF2B5EF4-FFF2-40B4-BE49-F238E27FC236}">
                <a16:creationId xmlns:a16="http://schemas.microsoft.com/office/drawing/2014/main" id="{2B516DE3-5D28-45D0-9AE5-6E9750921514}"/>
              </a:ext>
            </a:extLst>
          </p:cNvPr>
          <p:cNvSpPr txBox="1"/>
          <p:nvPr/>
        </p:nvSpPr>
        <p:spPr>
          <a:xfrm>
            <a:off x="620387" y="2052830"/>
            <a:ext cx="4694563" cy="89255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r>
              <a:rPr lang="zh-TW" altLang="en-US" sz="2600" dirty="0">
                <a:solidFill>
                  <a:srgbClr val="2F5597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如圖，可得菱形是由兩個正三角形所組成，</a:t>
            </a:r>
            <a:endParaRPr lang="zh-TW" altLang="en-US" sz="2600" b="0" i="0" u="none" strike="noStrike" baseline="0" dirty="0">
              <a:solidFill>
                <a:srgbClr val="2F5597"/>
              </a:solidFill>
              <a:latin typeface="Times New Roman" panose="02020603050405020304" pitchFamily="18" charset="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文本框 4">
                <a:extLst>
                  <a:ext uri="{FF2B5EF4-FFF2-40B4-BE49-F238E27FC236}">
                    <a16:creationId xmlns:a16="http://schemas.microsoft.com/office/drawing/2014/main" id="{76CACDC0-8FD7-4DB1-AF8C-FA30175F5475}"/>
                  </a:ext>
                </a:extLst>
              </p:cNvPr>
              <p:cNvSpPr txBox="1"/>
              <p:nvPr/>
            </p:nvSpPr>
            <p:spPr>
              <a:xfrm>
                <a:off x="2608342" y="2458096"/>
                <a:ext cx="2279463" cy="4943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:r>
                  <a:rPr lang="zh-TW" altLang="en-US" sz="260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所以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600" i="1" smtClean="0">
                            <a:solidFill>
                              <a:srgbClr val="2F5597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600" i="1" dirty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AC</m:t>
                        </m:r>
                      </m:e>
                    </m:acc>
                  </m:oMath>
                </a14:m>
                <a:r>
                  <a:rPr lang="zh-TW" altLang="en-US" sz="260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＝</a:t>
                </a:r>
                <a:r>
                  <a:rPr lang="en-US" altLang="zh-TW" sz="260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30</a:t>
                </a:r>
                <a:endParaRPr lang="zh-TW" altLang="en-US" sz="2600" b="0" i="0" u="none" strike="noStrike" baseline="0" dirty="0">
                  <a:solidFill>
                    <a:srgbClr val="2F5597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2" name="文本框 4">
                <a:extLst>
                  <a:ext uri="{FF2B5EF4-FFF2-40B4-BE49-F238E27FC236}">
                    <a16:creationId xmlns:a16="http://schemas.microsoft.com/office/drawing/2014/main" id="{76CACDC0-8FD7-4DB1-AF8C-FA30175F54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8342" y="2458096"/>
                <a:ext cx="2279463" cy="494302"/>
              </a:xfrm>
              <a:prstGeom prst="rect">
                <a:avLst/>
              </a:prstGeom>
              <a:blipFill>
                <a:blip r:embed="rId6"/>
                <a:stretch>
                  <a:fillRect l="-4813" t="-9877" b="-32099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文本框 4">
                <a:extLst>
                  <a:ext uri="{FF2B5EF4-FFF2-40B4-BE49-F238E27FC236}">
                    <a16:creationId xmlns:a16="http://schemas.microsoft.com/office/drawing/2014/main" id="{E0B8355A-F102-417E-AAFB-8FA7B9DC8743}"/>
                  </a:ext>
                </a:extLst>
              </p:cNvPr>
              <p:cNvSpPr txBox="1"/>
              <p:nvPr/>
            </p:nvSpPr>
            <p:spPr>
              <a:xfrm>
                <a:off x="620388" y="2944072"/>
                <a:ext cx="5561337" cy="7975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600" i="1" smtClean="0">
                            <a:solidFill>
                              <a:srgbClr val="2F5597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600" i="1" dirty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BE</m:t>
                        </m:r>
                      </m:e>
                    </m:acc>
                  </m:oMath>
                </a14:m>
                <a:r>
                  <a:rPr lang="zh-TW" altLang="en-US" sz="260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＝</a:t>
                </a:r>
                <a:r>
                  <a:rPr lang="zh-TW" altLang="en-US" sz="2600" dirty="0">
                    <a:solidFill>
                      <a:srgbClr val="2F5597"/>
                    </a:solidFill>
                    <a:latin typeface="新細明體" panose="02020500000000000000" pitchFamily="18" charset="-120"/>
                    <a:ea typeface="新細明體" panose="02020500000000000000" pitchFamily="18" charset="-120"/>
                    <a:cs typeface="Times New Roman" panose="02020603050405020304" pitchFamily="18" charset="0"/>
                  </a:rPr>
                  <a:t>△</a:t>
                </a:r>
                <a:r>
                  <a:rPr lang="en-US" altLang="zh-TW" sz="2600" i="1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ABC </a:t>
                </a:r>
                <a:r>
                  <a:rPr lang="zh-TW" altLang="en-US" sz="260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的高＝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600" i="1" smtClean="0">
                            <a:solidFill>
                              <a:srgbClr val="2F5597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zh-TW" altLang="en-US" sz="2600" i="1">
                                <a:solidFill>
                                  <a:srgbClr val="2F5597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m:rPr>
                                <m:nor/>
                              </m:rPr>
                              <a:rPr lang="en-US" altLang="zh-TW" sz="2600" b="0" i="0" smtClean="0">
                                <a:solidFill>
                                  <a:srgbClr val="2F5597"/>
                                </a:solidFill>
                                <a:latin typeface="Times New Roman" panose="02020603050405020304" pitchFamily="18" charset="0"/>
                                <a:ea typeface="微軟正黑體" panose="020B0604030504040204" pitchFamily="34" charset="-12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en-US" altLang="zh-TW" sz="2600" dirty="0">
                                <a:solidFill>
                                  <a:srgbClr val="2F5597"/>
                                </a:solidFill>
                                <a:latin typeface="Times New Roman" panose="02020603050405020304" pitchFamily="18" charset="0"/>
                                <a:ea typeface="微軟正黑體" panose="020B0604030504040204" pitchFamily="34" charset="-120"/>
                                <a:cs typeface="Times New Roman" panose="02020603050405020304" pitchFamily="18" charset="0"/>
                              </a:rPr>
                              <m:t>3</m:t>
                            </m:r>
                            <m:r>
                              <m:rPr>
                                <m:nor/>
                              </m:rPr>
                              <a:rPr lang="en-US" altLang="zh-TW" sz="2600" b="0" i="0" dirty="0" smtClean="0">
                                <a:solidFill>
                                  <a:srgbClr val="2F5597"/>
                                </a:solidFill>
                                <a:latin typeface="Times New Roman" panose="02020603050405020304" pitchFamily="18" charset="0"/>
                                <a:ea typeface="微軟正黑體" panose="020B0604030504040204" pitchFamily="34" charset="-120"/>
                                <a:cs typeface="Times New Roman" panose="02020603050405020304" pitchFamily="18" charset="0"/>
                              </a:rPr>
                              <m:t> </m:t>
                            </m:r>
                          </m:e>
                        </m:rad>
                      </m:num>
                      <m:den>
                        <m:r>
                          <m:rPr>
                            <m:nor/>
                          </m:rPr>
                          <a:rPr lang="en-US" altLang="zh-TW" sz="2600" dirty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altLang="zh-TW" sz="260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×30</a:t>
                </a:r>
                <a:r>
                  <a:rPr lang="zh-TW" altLang="en-US" sz="260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＝</a:t>
                </a:r>
                <a:r>
                  <a:rPr lang="en-US" altLang="zh-TW" sz="260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15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zh-TW" altLang="en-US" sz="2600" i="1">
                            <a:solidFill>
                              <a:srgbClr val="2F5597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altLang="zh-TW" sz="260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altLang="zh-TW" sz="2600" dirty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m:rPr>
                            <m:nor/>
                          </m:rPr>
                          <a:rPr lang="en-US" altLang="zh-TW" sz="2600" dirty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 </m:t>
                        </m:r>
                      </m:e>
                    </m:rad>
                  </m:oMath>
                </a14:m>
                <a:endParaRPr lang="en-US" altLang="zh-TW" sz="2600" b="0" i="0" u="none" strike="noStrike" baseline="0" dirty="0">
                  <a:solidFill>
                    <a:srgbClr val="2F5597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4" name="文本框 4">
                <a:extLst>
                  <a:ext uri="{FF2B5EF4-FFF2-40B4-BE49-F238E27FC236}">
                    <a16:creationId xmlns:a16="http://schemas.microsoft.com/office/drawing/2014/main" id="{E0B8355A-F102-417E-AAFB-8FA7B9DC87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388" y="2944072"/>
                <a:ext cx="5561337" cy="797591"/>
              </a:xfrm>
              <a:prstGeom prst="rect">
                <a:avLst/>
              </a:prstGeom>
              <a:blipFill>
                <a:blip r:embed="rId7"/>
                <a:stretch>
                  <a:fillRect b="-687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9" name="圖片 18">
            <a:extLst>
              <a:ext uri="{FF2B5EF4-FFF2-40B4-BE49-F238E27FC236}">
                <a16:creationId xmlns:a16="http://schemas.microsoft.com/office/drawing/2014/main" id="{43BE32A1-986E-41F6-BAFB-1ED3E2051AC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" y="2119780"/>
            <a:ext cx="612000" cy="349884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6" name="文本框 4">
                <a:extLst>
                  <a:ext uri="{FF2B5EF4-FFF2-40B4-BE49-F238E27FC236}">
                    <a16:creationId xmlns:a16="http://schemas.microsoft.com/office/drawing/2014/main" id="{A5B2EF64-51C4-4BFC-9237-5B00A4A78CE0}"/>
                  </a:ext>
                </a:extLst>
              </p:cNvPr>
              <p:cNvSpPr txBox="1"/>
              <p:nvPr/>
            </p:nvSpPr>
            <p:spPr>
              <a:xfrm>
                <a:off x="620388" y="3740353"/>
                <a:ext cx="4094487" cy="5296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600" i="1" smtClean="0">
                            <a:solidFill>
                              <a:srgbClr val="2F5597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nb-NO" altLang="zh-TW" sz="2600" i="1" dirty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BD</m:t>
                        </m:r>
                      </m:e>
                    </m:acc>
                  </m:oMath>
                </a14:m>
                <a:r>
                  <a:rPr lang="zh-TW" altLang="nb-NO" sz="2600" b="0" i="0" u="none" strike="noStrike" baseline="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＝</a:t>
                </a:r>
                <a:r>
                  <a:rPr lang="nb-NO" altLang="zh-TW" sz="2600" b="0" i="0" u="none" strike="noStrike" baseline="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15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zh-TW" altLang="en-US" sz="2600" i="1" smtClean="0">
                            <a:solidFill>
                              <a:srgbClr val="2F5597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altLang="zh-TW" sz="2600" b="0" i="0" smtClean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altLang="zh-TW" sz="2600" dirty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m:rPr>
                            <m:nor/>
                          </m:rPr>
                          <a:rPr lang="en-US" altLang="zh-TW" sz="2600" b="0" i="0" dirty="0" smtClean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nb-NO" altLang="zh-TW" sz="2600" b="0" i="0" u="none" strike="noStrike" baseline="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×2</a:t>
                </a:r>
                <a:r>
                  <a:rPr lang="zh-TW" altLang="nb-NO" sz="2600" b="0" i="0" u="none" strike="noStrike" baseline="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＝</a:t>
                </a:r>
                <a:r>
                  <a:rPr lang="nb-NO" altLang="zh-TW" sz="2600" b="0" i="0" u="none" strike="noStrike" baseline="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30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zh-TW" altLang="en-US" sz="2600" i="1">
                            <a:solidFill>
                              <a:srgbClr val="2F5597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altLang="zh-TW" sz="260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altLang="zh-TW" sz="2600" dirty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m:rPr>
                            <m:nor/>
                          </m:rPr>
                          <a:rPr lang="en-US" altLang="zh-TW" sz="2600" dirty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 </m:t>
                        </m:r>
                      </m:e>
                    </m:rad>
                  </m:oMath>
                </a14:m>
                <a:endParaRPr lang="en-US" altLang="zh-TW" sz="2600" b="0" i="0" u="none" strike="noStrike" baseline="0" dirty="0">
                  <a:solidFill>
                    <a:srgbClr val="2F5597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6" name="文本框 4">
                <a:extLst>
                  <a:ext uri="{FF2B5EF4-FFF2-40B4-BE49-F238E27FC236}">
                    <a16:creationId xmlns:a16="http://schemas.microsoft.com/office/drawing/2014/main" id="{A5B2EF64-51C4-4BFC-9237-5B00A4A78C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388" y="3740353"/>
                <a:ext cx="4094487" cy="529697"/>
              </a:xfrm>
              <a:prstGeom prst="rect">
                <a:avLst/>
              </a:prstGeom>
              <a:blipFill>
                <a:blip r:embed="rId9"/>
                <a:stretch>
                  <a:fillRect t="-4651" b="-2907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文本框 4">
                <a:extLst>
                  <a:ext uri="{FF2B5EF4-FFF2-40B4-BE49-F238E27FC236}">
                    <a16:creationId xmlns:a16="http://schemas.microsoft.com/office/drawing/2014/main" id="{32F667A4-6BB2-4562-93B9-0CD23F7EE3D3}"/>
                  </a:ext>
                </a:extLst>
              </p:cNvPr>
              <p:cNvSpPr txBox="1"/>
              <p:nvPr/>
            </p:nvSpPr>
            <p:spPr>
              <a:xfrm>
                <a:off x="620388" y="4268740"/>
                <a:ext cx="5275587" cy="5296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:r>
                  <a:rPr lang="zh-TW" altLang="en-US" sz="2600" b="0" i="0" u="none" strike="noStrike" baseline="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所以總長度＝</a:t>
                </a:r>
                <a:r>
                  <a:rPr lang="en-US" altLang="zh-TW" sz="2600" b="0" i="0" u="none" strike="noStrike" baseline="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30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zh-TW" altLang="en-US" sz="2600" i="1" smtClean="0">
                            <a:solidFill>
                              <a:srgbClr val="2F5597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altLang="zh-TW" sz="2600" b="0" i="0" smtClean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altLang="zh-TW" sz="2600" dirty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m:rPr>
                            <m:nor/>
                          </m:rPr>
                          <a:rPr lang="en-US" altLang="zh-TW" sz="2600" b="0" i="0" dirty="0" smtClean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altLang="zh-TW" sz="2600" b="0" i="0" u="none" strike="noStrike" baseline="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×8</a:t>
                </a:r>
                <a:r>
                  <a:rPr lang="zh-TW" altLang="en-US" sz="2600" b="0" i="0" u="none" strike="noStrike" baseline="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＝</a:t>
                </a:r>
                <a:r>
                  <a:rPr lang="en-US" altLang="zh-TW" sz="2600" b="0" i="0" u="none" strike="noStrike" baseline="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240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zh-TW" altLang="en-US" sz="2600" i="1">
                            <a:solidFill>
                              <a:srgbClr val="2F5597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altLang="zh-TW" sz="260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altLang="zh-TW" sz="2600" dirty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m:rPr>
                            <m:nor/>
                          </m:rPr>
                          <a:rPr lang="en-US" altLang="zh-TW" sz="2600" dirty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 </m:t>
                        </m:r>
                      </m:e>
                    </m:rad>
                  </m:oMath>
                </a14:m>
                <a:endParaRPr lang="en-US" altLang="zh-TW" sz="2600" b="0" i="0" u="none" strike="noStrike" baseline="0" dirty="0">
                  <a:solidFill>
                    <a:srgbClr val="2F5597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7" name="文本框 4">
                <a:extLst>
                  <a:ext uri="{FF2B5EF4-FFF2-40B4-BE49-F238E27FC236}">
                    <a16:creationId xmlns:a16="http://schemas.microsoft.com/office/drawing/2014/main" id="{32F667A4-6BB2-4562-93B9-0CD23F7EE3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388" y="4268740"/>
                <a:ext cx="5275587" cy="529697"/>
              </a:xfrm>
              <a:prstGeom prst="rect">
                <a:avLst/>
              </a:prstGeom>
              <a:blipFill>
                <a:blip r:embed="rId10"/>
                <a:stretch>
                  <a:fillRect l="-2081" t="-3448" b="-28736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文本框 4">
                <a:extLst>
                  <a:ext uri="{FF2B5EF4-FFF2-40B4-BE49-F238E27FC236}">
                    <a16:creationId xmlns:a16="http://schemas.microsoft.com/office/drawing/2014/main" id="{725B935D-80C1-4C41-955A-FA6FDCB8E283}"/>
                  </a:ext>
                </a:extLst>
              </p:cNvPr>
              <p:cNvSpPr txBox="1"/>
              <p:nvPr/>
            </p:nvSpPr>
            <p:spPr>
              <a:xfrm>
                <a:off x="620388" y="4797127"/>
                <a:ext cx="5189862" cy="7297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:r>
                  <a:rPr lang="zh-TW" altLang="en-US" sz="2600" b="0" i="0" u="none" strike="noStrike" baseline="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每個菱形的面積＝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600" b="0" i="1" u="none" strike="noStrike" baseline="0" smtClean="0">
                            <a:solidFill>
                              <a:srgbClr val="2F5597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altLang="zh-TW" sz="2600" dirty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altLang="zh-TW" sz="2600" b="0" i="0" u="none" strike="noStrike" baseline="0" smtClean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altLang="zh-TW" sz="2600" dirty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en-US" altLang="zh-TW" sz="2600" b="0" i="0" dirty="0" smtClean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en-US" altLang="zh-TW" sz="2600" b="0" i="0" u="none" strike="noStrike" baseline="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×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600" i="1">
                            <a:solidFill>
                              <a:srgbClr val="2F5597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600" i="1" dirty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AC</m:t>
                        </m:r>
                      </m:e>
                    </m:acc>
                  </m:oMath>
                </a14:m>
                <a:r>
                  <a:rPr lang="en-US" altLang="zh-TW" sz="2600" b="0" i="0" u="none" strike="noStrike" baseline="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×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zh-TW" altLang="en-US" sz="2600" i="1">
                            <a:solidFill>
                              <a:srgbClr val="2F5597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nor/>
                          </m:rPr>
                          <a:rPr lang="en-US" altLang="zh-TW" sz="2600" i="1" dirty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BD</m:t>
                        </m:r>
                      </m:e>
                    </m:acc>
                  </m:oMath>
                </a14:m>
                <a:endParaRPr lang="en-US" altLang="zh-TW" sz="2600" b="0" i="0" u="none" strike="noStrike" baseline="0" dirty="0">
                  <a:solidFill>
                    <a:srgbClr val="2F5597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8" name="文本框 4">
                <a:extLst>
                  <a:ext uri="{FF2B5EF4-FFF2-40B4-BE49-F238E27FC236}">
                    <a16:creationId xmlns:a16="http://schemas.microsoft.com/office/drawing/2014/main" id="{725B935D-80C1-4C41-955A-FA6FDCB8E2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388" y="4797127"/>
                <a:ext cx="5189862" cy="729752"/>
              </a:xfrm>
              <a:prstGeom prst="rect">
                <a:avLst/>
              </a:prstGeom>
              <a:blipFill>
                <a:blip r:embed="rId11"/>
                <a:stretch>
                  <a:fillRect l="-2115" b="-750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圖片 2">
            <a:extLst>
              <a:ext uri="{FF2B5EF4-FFF2-40B4-BE49-F238E27FC236}">
                <a16:creationId xmlns:a16="http://schemas.microsoft.com/office/drawing/2014/main" id="{BBB2F2C4-AB05-4A16-9D3B-CB2078859617}"/>
              </a:ext>
            </a:extLst>
          </p:cNvPr>
          <p:cNvPicPr>
            <a:picLocks noChangeAspect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434027" y="2852692"/>
            <a:ext cx="3410125" cy="2298818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5" name="文本框 4">
                <a:extLst>
                  <a:ext uri="{FF2B5EF4-FFF2-40B4-BE49-F238E27FC236}">
                    <a16:creationId xmlns:a16="http://schemas.microsoft.com/office/drawing/2014/main" id="{29E5156F-4F03-498F-AB16-0EEFFEFE65DF}"/>
                  </a:ext>
                </a:extLst>
              </p:cNvPr>
              <p:cNvSpPr txBox="1"/>
              <p:nvPr/>
            </p:nvSpPr>
            <p:spPr>
              <a:xfrm>
                <a:off x="2929568" y="5525567"/>
                <a:ext cx="4599312" cy="7297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  <a:scene3d>
                  <a:camera prst="orthographicFront"/>
                  <a:lightRig rig="threePt" dir="t"/>
                </a:scene3d>
                <a:sp3d contourW="12700"/>
              </a:bodyPr>
              <a:lstStyle/>
              <a:p>
                <a:r>
                  <a:rPr lang="zh-TW" altLang="en-US" sz="260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＝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600" i="1">
                            <a:solidFill>
                              <a:srgbClr val="2F5597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altLang="zh-TW" sz="2600" dirty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altLang="zh-TW" sz="260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altLang="zh-TW" sz="2600" dirty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2 </m:t>
                        </m:r>
                      </m:den>
                    </m:f>
                  </m:oMath>
                </a14:m>
                <a:r>
                  <a:rPr lang="en-US" altLang="zh-TW" sz="260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×30×30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zh-TW" altLang="en-US" sz="2600" i="1">
                            <a:solidFill>
                              <a:srgbClr val="2F5597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altLang="zh-TW" sz="260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altLang="zh-TW" sz="2600" dirty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3</m:t>
                        </m:r>
                        <m:r>
                          <m:rPr>
                            <m:nor/>
                          </m:rPr>
                          <a:rPr lang="en-US" altLang="zh-TW" sz="2600" dirty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zh-TW" altLang="en-US" sz="260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＝</a:t>
                </a:r>
                <a:r>
                  <a:rPr lang="en-US" altLang="zh-TW" sz="2600" dirty="0">
                    <a:solidFill>
                      <a:srgbClr val="2F5597"/>
                    </a:solidFill>
                    <a:latin typeface="Times New Roman" panose="02020603050405020304" pitchFamily="18" charset="0"/>
                    <a:ea typeface="微軟正黑體" panose="020B0604030504040204" pitchFamily="34" charset="-120"/>
                    <a:cs typeface="Times New Roman" panose="02020603050405020304" pitchFamily="18" charset="0"/>
                  </a:rPr>
                  <a:t>450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zh-TW" altLang="en-US" sz="2600" i="1">
                            <a:solidFill>
                              <a:srgbClr val="2F5597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altLang="zh-TW" sz="260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altLang="zh-TW" sz="2600" dirty="0">
                            <a:solidFill>
                              <a:srgbClr val="2F5597"/>
                            </a:solidFill>
                            <a:latin typeface="Times New Roman" panose="02020603050405020304" pitchFamily="18" charset="0"/>
                            <a:ea typeface="微軟正黑體" panose="020B0604030504040204" pitchFamily="34" charset="-120"/>
                            <a:cs typeface="Times New Roman" panose="02020603050405020304" pitchFamily="18" charset="0"/>
                          </a:rPr>
                          <m:t>3 </m:t>
                        </m:r>
                      </m:e>
                    </m:rad>
                  </m:oMath>
                </a14:m>
                <a:endParaRPr lang="en-US" altLang="zh-TW" sz="2600" b="0" i="0" u="none" strike="noStrike" baseline="0" dirty="0">
                  <a:solidFill>
                    <a:srgbClr val="2F5597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5" name="文本框 4">
                <a:extLst>
                  <a:ext uri="{FF2B5EF4-FFF2-40B4-BE49-F238E27FC236}">
                    <a16:creationId xmlns:a16="http://schemas.microsoft.com/office/drawing/2014/main" id="{29E5156F-4F03-498F-AB16-0EEFFEFE65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9568" y="5525567"/>
                <a:ext cx="4599312" cy="729752"/>
              </a:xfrm>
              <a:prstGeom prst="rect">
                <a:avLst/>
              </a:prstGeom>
              <a:blipFill>
                <a:blip r:embed="rId13"/>
                <a:stretch>
                  <a:fillRect l="-2387" b="-833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6" name="圖片 25">
            <a:extLst>
              <a:ext uri="{FF2B5EF4-FFF2-40B4-BE49-F238E27FC236}">
                <a16:creationId xmlns:a16="http://schemas.microsoft.com/office/drawing/2014/main" id="{0AC79B58-7AEC-4819-A6C3-34D263CDFDED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4413" y="5815582"/>
            <a:ext cx="277369" cy="338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491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2" grpId="0"/>
      <p:bldP spid="22" grpId="1"/>
      <p:bldP spid="12" grpId="0"/>
      <p:bldP spid="12" grpId="1"/>
      <p:bldP spid="14" grpId="0"/>
      <p:bldP spid="14" grpId="1"/>
      <p:bldP spid="16" grpId="0"/>
      <p:bldP spid="16" grpId="1"/>
      <p:bldP spid="17" grpId="0"/>
      <p:bldP spid="17" grpId="1"/>
      <p:bldP spid="18" grpId="0"/>
      <p:bldP spid="18" grpId="1"/>
      <p:bldP spid="25" grpId="0"/>
      <p:bldP spid="25" grpId="1"/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2015</TotalTime>
  <Words>557</Words>
  <Application>Microsoft Office PowerPoint</Application>
  <PresentationFormat>如螢幕大小 (4:3)</PresentationFormat>
  <Paragraphs>64</Paragraphs>
  <Slides>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6" baseType="lpstr">
      <vt:lpstr>微軟正黑體</vt:lpstr>
      <vt:lpstr>新細明體</vt:lpstr>
      <vt:lpstr>Arial</vt:lpstr>
      <vt:lpstr>Calibri</vt:lpstr>
      <vt:lpstr>Cambria Math</vt:lpstr>
      <vt:lpstr>Times New Roman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tpmedia58</dc:creator>
  <cp:lastModifiedBy>教育科技部</cp:lastModifiedBy>
  <cp:revision>223</cp:revision>
  <dcterms:created xsi:type="dcterms:W3CDTF">2020-10-27T04:04:19Z</dcterms:created>
  <dcterms:modified xsi:type="dcterms:W3CDTF">2021-04-07T04:03:30Z</dcterms:modified>
</cp:coreProperties>
</file>