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32"/>
  </p:notesMasterIdLst>
  <p:sldIdLst>
    <p:sldId id="444" r:id="rId3"/>
    <p:sldId id="279" r:id="rId4"/>
    <p:sldId id="466" r:id="rId5"/>
    <p:sldId id="442" r:id="rId6"/>
    <p:sldId id="585" r:id="rId7"/>
    <p:sldId id="584" r:id="rId8"/>
    <p:sldId id="467" r:id="rId9"/>
    <p:sldId id="548" r:id="rId10"/>
    <p:sldId id="586" r:id="rId11"/>
    <p:sldId id="468" r:id="rId12"/>
    <p:sldId id="547" r:id="rId13"/>
    <p:sldId id="587" r:id="rId14"/>
    <p:sldId id="469" r:id="rId15"/>
    <p:sldId id="588" r:id="rId16"/>
    <p:sldId id="589" r:id="rId17"/>
    <p:sldId id="474" r:id="rId18"/>
    <p:sldId id="590" r:id="rId19"/>
    <p:sldId id="591" r:id="rId20"/>
    <p:sldId id="479" r:id="rId21"/>
    <p:sldId id="592" r:id="rId22"/>
    <p:sldId id="490" r:id="rId23"/>
    <p:sldId id="593" r:id="rId24"/>
    <p:sldId id="497" r:id="rId25"/>
    <p:sldId id="583" r:id="rId26"/>
    <p:sldId id="498" r:id="rId27"/>
    <p:sldId id="594" r:id="rId28"/>
    <p:sldId id="596" r:id="rId29"/>
    <p:sldId id="597" r:id="rId30"/>
    <p:sldId id="441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EF"/>
    <a:srgbClr val="F2798F"/>
    <a:srgbClr val="FACCD2"/>
    <a:srgbClr val="0070C0"/>
    <a:srgbClr val="0072BC"/>
    <a:srgbClr val="FEC95B"/>
    <a:srgbClr val="008000"/>
    <a:srgbClr val="56BB80"/>
    <a:srgbClr val="5AA7DC"/>
    <a:srgbClr val="BDD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6" autoAdjust="0"/>
    <p:restoredTop sz="94660"/>
  </p:normalViewPr>
  <p:slideViewPr>
    <p:cSldViewPr>
      <p:cViewPr varScale="1">
        <p:scale>
          <a:sx n="66" d="100"/>
          <a:sy n="66" d="100"/>
        </p:scale>
        <p:origin x="1108" y="56"/>
      </p:cViewPr>
      <p:guideLst>
        <p:guide orient="horz" pos="2024"/>
        <p:guide pos="27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D6EC-F34C-4CD5-A432-D4ABE946658D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A1D7-F051-4046-945D-7A3C4F0C2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95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B4C70E-C992-85F1-33B0-4748E8CFE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1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5532709-4471-1797-68D1-84DD1F16BDD0}"/>
              </a:ext>
            </a:extLst>
          </p:cNvPr>
          <p:cNvSpPr/>
          <p:nvPr userDrawn="1"/>
        </p:nvSpPr>
        <p:spPr>
          <a:xfrm>
            <a:off x="427053" y="1700808"/>
            <a:ext cx="8710367" cy="720080"/>
          </a:xfrm>
          <a:prstGeom prst="rect">
            <a:avLst/>
          </a:prstGeom>
          <a:solidFill>
            <a:srgbClr val="F1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31BE241A-73E6-4028-84BA-80270DE629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5612B7A-03CA-4BF7-949A-CB3D14F47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5"/>
            <a:ext cx="1835696" cy="1394276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00507175-98AF-7BF5-A0CA-DE667E1CC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10746F-513A-6AAA-BEF9-5836CA944553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389923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A9E0AC92-9F3E-65BD-8544-7FAA3C71FC9D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EF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A55D36-2C14-45C9-A220-A345041710AC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6000" cy="1386731"/>
          </a:xfrm>
          <a:prstGeom prst="rect">
            <a:avLst/>
          </a:prstGeom>
        </p:spPr>
      </p:pic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D095B087-6EAF-41F4-8A61-4D21148AEB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E31A2CE-D305-7B23-BBE2-48D1736BB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8DDDB38-5AC4-DABC-EB28-06E32796D483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80563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C8DAEE31-99C2-471B-95B5-AD9344CF2E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C762807-0070-4E3F-B3DA-4A44AFCB0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5696" cy="1395987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86FF29A3-8DD6-94D6-54F8-9D1CFD84B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5614DC6-7D7C-4A93-A7A3-9EAB2E065D7A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67953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4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8" y="836712"/>
            <a:ext cx="1369678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BC617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156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8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D4532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67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EF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4AD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642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27053" y="1477102"/>
            <a:ext cx="8710367" cy="720080"/>
          </a:xfrm>
          <a:prstGeom prst="rect">
            <a:avLst/>
          </a:prstGeom>
          <a:solidFill>
            <a:srgbClr val="F1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669C4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4B47517-1C0D-423F-B7C7-686DA56A7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8" y="836712"/>
            <a:ext cx="1369678" cy="9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3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77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763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習作練習題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F5A8D175-B746-4EC8-A348-0757AC2BD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620688"/>
            <a:ext cx="7632847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2607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習作練習題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9CDF4BEC-72E5-8CD1-255A-E2259C8DE3D1}"/>
              </a:ext>
            </a:extLst>
          </p:cNvPr>
          <p:cNvSpPr/>
          <p:nvPr userDrawn="1"/>
        </p:nvSpPr>
        <p:spPr>
          <a:xfrm>
            <a:off x="245500" y="632518"/>
            <a:ext cx="1446180" cy="5667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5A8D175-B746-4EC8-A348-0757AC2BD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1377619"/>
            <a:ext cx="7632847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版面配置區 14">
            <a:extLst>
              <a:ext uri="{FF2B5EF4-FFF2-40B4-BE49-F238E27FC236}">
                <a16:creationId xmlns:a16="http://schemas.microsoft.com/office/drawing/2014/main" id="{246DB7D0-3BC0-426D-B73A-01553C1D4E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680" y="613664"/>
            <a:ext cx="6120680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6" name="文字版面配置區 14">
            <a:extLst>
              <a:ext uri="{FF2B5EF4-FFF2-40B4-BE49-F238E27FC236}">
                <a16:creationId xmlns:a16="http://schemas.microsoft.com/office/drawing/2014/main" id="{03070984-7BA6-4CCD-9FFB-1DE9ADB396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1315" y="623091"/>
            <a:ext cx="1455607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數字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82F33A-B733-A655-35DF-8F9705F6A2CB}"/>
              </a:ext>
            </a:extLst>
          </p:cNvPr>
          <p:cNvSpPr txBox="1"/>
          <p:nvPr userDrawn="1"/>
        </p:nvSpPr>
        <p:spPr>
          <a:xfrm>
            <a:off x="245500" y="623091"/>
            <a:ext cx="108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25776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3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A02C3F-072F-40AC-99A8-17BD850151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5" cy="6858000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" y="0"/>
            <a:ext cx="9142983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4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畫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1547664" y="1844824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本章已結束。</a:t>
            </a:r>
            <a:b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請點選數學小博士→</a:t>
            </a:r>
            <a:b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離開投影片。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532440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3" descr="數學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33CCEA7-4596-4376-A2B6-CC8896879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726196"/>
            <a:ext cx="1440160" cy="22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30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4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F33022A-8CB9-40D0-7B5F-4F4E31EDFFB4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F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A55D36-2C14-45C9-A220-A345041710A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20" y="0"/>
            <a:ext cx="1825761" cy="1386731"/>
          </a:xfrm>
          <a:prstGeom prst="rect">
            <a:avLst/>
          </a:prstGeom>
        </p:spPr>
      </p:pic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D095B087-6EAF-41F4-8A61-4D21148AEB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435E33C-9603-C6F1-F507-D70C5FF5214F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366730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D241D84-CDF1-8FD3-8939-CF5113CB543D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31BE241A-73E6-4028-84BA-80270DE629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5612B7A-03CA-4BF7-949A-CB3D14F47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5696" cy="1395987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2EA6C961-3157-36B4-29D2-56264A85B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234D42B-F8B2-246F-1944-D2EEFE07B71C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3330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97" r:id="rId3"/>
    <p:sldLayoutId id="2147483698" r:id="rId4"/>
    <p:sldLayoutId id="2147483700" r:id="rId5"/>
    <p:sldLayoutId id="2147483701" r:id="rId6"/>
    <p:sldLayoutId id="214748367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0DFF040F-4A0D-45BD-82C2-60D7FA2F09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910" y="-75008"/>
            <a:ext cx="4669546" cy="579121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14" name="圖片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95EE5D-0D11-45B8-A207-720E100ECE2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458E15F-B3D0-4158-A26C-4211650A316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853260"/>
            <a:ext cx="435865" cy="435865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BCCC3F-2A13-42A6-96BF-B41B568AA13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5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3" r:id="rId2"/>
    <p:sldLayoutId id="2147483703" r:id="rId3"/>
    <p:sldLayoutId id="2147483694" r:id="rId4"/>
    <p:sldLayoutId id="2147483695" r:id="rId5"/>
    <p:sldLayoutId id="2147483704" r:id="rId6"/>
    <p:sldLayoutId id="2147483691" r:id="rId7"/>
    <p:sldLayoutId id="2147483687" r:id="rId8"/>
    <p:sldLayoutId id="2147483705" r:id="rId9"/>
    <p:sldLayoutId id="2147483692" r:id="rId10"/>
    <p:sldLayoutId id="2147483689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5.xml"/><Relationship Id="rId5" Type="http://schemas.openxmlformats.org/officeDocument/2006/relationships/slide" Target="slide10.xml"/><Relationship Id="rId10" Type="http://schemas.openxmlformats.org/officeDocument/2006/relationships/slide" Target="slide23.xml"/><Relationship Id="rId4" Type="http://schemas.openxmlformats.org/officeDocument/2006/relationships/slide" Target="slide7.xml"/><Relationship Id="rId9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>
            <a:extLst>
              <a:ext uri="{FF2B5EF4-FFF2-40B4-BE49-F238E27FC236}">
                <a16:creationId xmlns:a16="http://schemas.microsoft.com/office/drawing/2014/main" id="{6E25F17D-8E82-63DA-C2A8-079F6357DC82}"/>
              </a:ext>
            </a:extLst>
          </p:cNvPr>
          <p:cNvSpPr/>
          <p:nvPr/>
        </p:nvSpPr>
        <p:spPr>
          <a:xfrm>
            <a:off x="3437874" y="2636912"/>
            <a:ext cx="2268252" cy="1584176"/>
          </a:xfrm>
          <a:prstGeom prst="diamond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9B052D-DE94-8C01-12E3-D200EB715751}"/>
              </a:ext>
            </a:extLst>
          </p:cNvPr>
          <p:cNvSpPr/>
          <p:nvPr/>
        </p:nvSpPr>
        <p:spPr>
          <a:xfrm>
            <a:off x="2964158" y="5066564"/>
            <a:ext cx="3208043" cy="464289"/>
          </a:xfrm>
          <a:prstGeom prst="rect">
            <a:avLst/>
          </a:prstGeom>
          <a:solidFill>
            <a:srgbClr val="F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主題二 函數圖形及其應用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8A7B6F-D482-598F-A1EE-1B1A5D8EE750}"/>
              </a:ext>
            </a:extLst>
          </p:cNvPr>
          <p:cNvSpPr/>
          <p:nvPr/>
        </p:nvSpPr>
        <p:spPr>
          <a:xfrm>
            <a:off x="3391860" y="1814048"/>
            <a:ext cx="2376264" cy="464289"/>
          </a:xfrm>
          <a:prstGeom prst="rect">
            <a:avLst/>
          </a:prstGeom>
          <a:solidFill>
            <a:srgbClr val="F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主題一 一次函數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61108CA-2056-5A71-63FD-C42534BDCA19}"/>
              </a:ext>
            </a:extLst>
          </p:cNvPr>
          <p:cNvSpPr/>
          <p:nvPr/>
        </p:nvSpPr>
        <p:spPr>
          <a:xfrm>
            <a:off x="296867" y="4505863"/>
            <a:ext cx="2330939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8075DD5-7BC3-3853-6A55-0CA0DCA12FF8}"/>
              </a:ext>
            </a:extLst>
          </p:cNvPr>
          <p:cNvSpPr/>
          <p:nvPr/>
        </p:nvSpPr>
        <p:spPr>
          <a:xfrm>
            <a:off x="1840579" y="2185902"/>
            <a:ext cx="1049403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8C6A1A1-B488-58AD-BCCC-C32CD0D67974}"/>
              </a:ext>
            </a:extLst>
          </p:cNvPr>
          <p:cNvSpPr/>
          <p:nvPr/>
        </p:nvSpPr>
        <p:spPr>
          <a:xfrm>
            <a:off x="789739" y="1282587"/>
            <a:ext cx="2029151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34F7A17A-C019-D743-1832-CCF9A75D5790}"/>
              </a:ext>
            </a:extLst>
          </p:cNvPr>
          <p:cNvSpPr/>
          <p:nvPr/>
        </p:nvSpPr>
        <p:spPr>
          <a:xfrm>
            <a:off x="3263567" y="677418"/>
            <a:ext cx="2624766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A1C1482B-77A7-13D6-7D65-DF2F90BBF4F8}"/>
              </a:ext>
            </a:extLst>
          </p:cNvPr>
          <p:cNvSpPr/>
          <p:nvPr/>
        </p:nvSpPr>
        <p:spPr>
          <a:xfrm>
            <a:off x="6266918" y="1277010"/>
            <a:ext cx="2500085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4F5BE72-6F54-C32C-E648-20C4804F3DAD}"/>
              </a:ext>
            </a:extLst>
          </p:cNvPr>
          <p:cNvSpPr/>
          <p:nvPr/>
        </p:nvSpPr>
        <p:spPr>
          <a:xfrm>
            <a:off x="6252971" y="2186111"/>
            <a:ext cx="2531265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2E6C2FA-A13D-367D-351E-6B49A489A1D9}"/>
              </a:ext>
            </a:extLst>
          </p:cNvPr>
          <p:cNvSpPr/>
          <p:nvPr/>
        </p:nvSpPr>
        <p:spPr>
          <a:xfrm>
            <a:off x="6731764" y="4509796"/>
            <a:ext cx="2134978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F3E97A6A-F178-3AB9-8842-0CD70C78CAFF}"/>
              </a:ext>
            </a:extLst>
          </p:cNvPr>
          <p:cNvSpPr/>
          <p:nvPr/>
        </p:nvSpPr>
        <p:spPr>
          <a:xfrm>
            <a:off x="270935" y="5651627"/>
            <a:ext cx="2344099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01C32307-B196-D4DD-53C8-1FFD27FC9712}"/>
              </a:ext>
            </a:extLst>
          </p:cNvPr>
          <p:cNvSpPr/>
          <p:nvPr/>
        </p:nvSpPr>
        <p:spPr>
          <a:xfrm>
            <a:off x="3524138" y="6045661"/>
            <a:ext cx="2111708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6925270-5E89-0121-73CC-6013C801B448}"/>
              </a:ext>
            </a:extLst>
          </p:cNvPr>
          <p:cNvSpPr/>
          <p:nvPr/>
        </p:nvSpPr>
        <p:spPr>
          <a:xfrm>
            <a:off x="6502896" y="5651042"/>
            <a:ext cx="2363846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hlinkClick r:id="rId2" action="ppaction://hlinksldjump"/>
            <a:extLst>
              <a:ext uri="{FF2B5EF4-FFF2-40B4-BE49-F238E27FC236}">
                <a16:creationId xmlns:a16="http://schemas.microsoft.com/office/drawing/2014/main" id="{AA8EEF68-E08A-21F9-4606-D6CB20C3466A}"/>
              </a:ext>
            </a:extLst>
          </p:cNvPr>
          <p:cNvSpPr txBox="1"/>
          <p:nvPr/>
        </p:nvSpPr>
        <p:spPr>
          <a:xfrm>
            <a:off x="1834129" y="2238147"/>
            <a:ext cx="10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①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</a:p>
        </p:txBody>
      </p:sp>
      <p:sp>
        <p:nvSpPr>
          <p:cNvPr id="23" name="文字方塊 22">
            <a:hlinkClick r:id="rId3" action="ppaction://hlinksldjump"/>
            <a:extLst>
              <a:ext uri="{FF2B5EF4-FFF2-40B4-BE49-F238E27FC236}">
                <a16:creationId xmlns:a16="http://schemas.microsoft.com/office/drawing/2014/main" id="{C0D77563-A958-93A3-984C-BEB327FBD4EC}"/>
              </a:ext>
            </a:extLst>
          </p:cNvPr>
          <p:cNvSpPr txBox="1"/>
          <p:nvPr/>
        </p:nvSpPr>
        <p:spPr>
          <a:xfrm>
            <a:off x="783286" y="1346487"/>
            <a:ext cx="205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②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函數與函數值</a:t>
            </a:r>
          </a:p>
        </p:txBody>
      </p:sp>
      <p:sp>
        <p:nvSpPr>
          <p:cNvPr id="24" name="文字方塊 23">
            <a:hlinkClick r:id="rId4" action="ppaction://hlinksldjump"/>
            <a:extLst>
              <a:ext uri="{FF2B5EF4-FFF2-40B4-BE49-F238E27FC236}">
                <a16:creationId xmlns:a16="http://schemas.microsoft.com/office/drawing/2014/main" id="{CC9919C0-01AA-3CB4-F136-A22804B93471}"/>
              </a:ext>
            </a:extLst>
          </p:cNvPr>
          <p:cNvSpPr txBox="1"/>
          <p:nvPr/>
        </p:nvSpPr>
        <p:spPr>
          <a:xfrm>
            <a:off x="3263567" y="732143"/>
            <a:ext cx="262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③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一次函數與常數函數</a:t>
            </a:r>
          </a:p>
        </p:txBody>
      </p:sp>
      <p:sp>
        <p:nvSpPr>
          <p:cNvPr id="25" name="文字方塊 24">
            <a:hlinkClick r:id="rId5" action="ppaction://hlinksldjump"/>
            <a:extLst>
              <a:ext uri="{FF2B5EF4-FFF2-40B4-BE49-F238E27FC236}">
                <a16:creationId xmlns:a16="http://schemas.microsoft.com/office/drawing/2014/main" id="{57682B8A-3458-5136-84B7-2E068A519BCE}"/>
              </a:ext>
            </a:extLst>
          </p:cNvPr>
          <p:cNvSpPr txBox="1"/>
          <p:nvPr/>
        </p:nvSpPr>
        <p:spPr>
          <a:xfrm>
            <a:off x="6225286" y="1329666"/>
            <a:ext cx="265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④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由函數值求一次函數</a:t>
            </a:r>
          </a:p>
        </p:txBody>
      </p:sp>
      <p:sp>
        <p:nvSpPr>
          <p:cNvPr id="26" name="文字方塊 25">
            <a:hlinkClick r:id="rId6" action="ppaction://hlinksldjump"/>
            <a:extLst>
              <a:ext uri="{FF2B5EF4-FFF2-40B4-BE49-F238E27FC236}">
                <a16:creationId xmlns:a16="http://schemas.microsoft.com/office/drawing/2014/main" id="{82C5E8D5-F211-4313-DA4D-88F23F15F732}"/>
              </a:ext>
            </a:extLst>
          </p:cNvPr>
          <p:cNvSpPr txBox="1"/>
          <p:nvPr/>
        </p:nvSpPr>
        <p:spPr>
          <a:xfrm>
            <a:off x="6221600" y="2235577"/>
            <a:ext cx="270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⑤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由函數值反求給定值</a:t>
            </a:r>
          </a:p>
        </p:txBody>
      </p:sp>
      <p:sp>
        <p:nvSpPr>
          <p:cNvPr id="27" name="文字方塊 26">
            <a:hlinkClick r:id="rId7" action="ppaction://hlinksldjump"/>
            <a:extLst>
              <a:ext uri="{FF2B5EF4-FFF2-40B4-BE49-F238E27FC236}">
                <a16:creationId xmlns:a16="http://schemas.microsoft.com/office/drawing/2014/main" id="{00C76469-884D-502F-058C-A9CBC176F370}"/>
              </a:ext>
            </a:extLst>
          </p:cNvPr>
          <p:cNvSpPr txBox="1"/>
          <p:nvPr/>
        </p:nvSpPr>
        <p:spPr>
          <a:xfrm>
            <a:off x="6747515" y="4574016"/>
            <a:ext cx="219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⑥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一次函數的圖形</a:t>
            </a:r>
          </a:p>
        </p:txBody>
      </p:sp>
      <p:sp>
        <p:nvSpPr>
          <p:cNvPr id="28" name="文字方塊 27">
            <a:hlinkClick r:id="rId8" action="ppaction://hlinksldjump"/>
            <a:extLst>
              <a:ext uri="{FF2B5EF4-FFF2-40B4-BE49-F238E27FC236}">
                <a16:creationId xmlns:a16="http://schemas.microsoft.com/office/drawing/2014/main" id="{DC84A531-ADCA-A973-1178-E3E9B5BA0317}"/>
              </a:ext>
            </a:extLst>
          </p:cNvPr>
          <p:cNvSpPr txBox="1"/>
          <p:nvPr/>
        </p:nvSpPr>
        <p:spPr>
          <a:xfrm>
            <a:off x="6544950" y="5698520"/>
            <a:ext cx="240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⑦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過兩點求一次函數</a:t>
            </a:r>
          </a:p>
        </p:txBody>
      </p:sp>
      <p:sp>
        <p:nvSpPr>
          <p:cNvPr id="29" name="文字方塊 28">
            <a:hlinkClick r:id="rId9" action="ppaction://hlinksldjump"/>
            <a:extLst>
              <a:ext uri="{FF2B5EF4-FFF2-40B4-BE49-F238E27FC236}">
                <a16:creationId xmlns:a16="http://schemas.microsoft.com/office/drawing/2014/main" id="{940E367A-FB1B-F7AB-CEFA-A4B369C7F328}"/>
              </a:ext>
            </a:extLst>
          </p:cNvPr>
          <p:cNvSpPr txBox="1"/>
          <p:nvPr/>
        </p:nvSpPr>
        <p:spPr>
          <a:xfrm>
            <a:off x="3552427" y="6097347"/>
            <a:ext cx="217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⑧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常數函數的圖形</a:t>
            </a:r>
          </a:p>
        </p:txBody>
      </p:sp>
      <p:sp>
        <p:nvSpPr>
          <p:cNvPr id="30" name="文字方塊 29">
            <a:hlinkClick r:id="rId10" action="ppaction://hlinksldjump"/>
            <a:extLst>
              <a:ext uri="{FF2B5EF4-FFF2-40B4-BE49-F238E27FC236}">
                <a16:creationId xmlns:a16="http://schemas.microsoft.com/office/drawing/2014/main" id="{0EB9CD71-8B22-F8D0-6E6F-02700A362A6B}"/>
              </a:ext>
            </a:extLst>
          </p:cNvPr>
          <p:cNvSpPr txBox="1"/>
          <p:nvPr/>
        </p:nvSpPr>
        <p:spPr>
          <a:xfrm>
            <a:off x="327365" y="5702526"/>
            <a:ext cx="227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⑨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一次函數的應用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1" name="文字方塊 30">
            <a:hlinkClick r:id="rId11" action="ppaction://hlinksldjump"/>
            <a:extLst>
              <a:ext uri="{FF2B5EF4-FFF2-40B4-BE49-F238E27FC236}">
                <a16:creationId xmlns:a16="http://schemas.microsoft.com/office/drawing/2014/main" id="{A7EDCE0E-492A-D0AA-602A-993CC11C1296}"/>
              </a:ext>
            </a:extLst>
          </p:cNvPr>
          <p:cNvSpPr txBox="1"/>
          <p:nvPr/>
        </p:nvSpPr>
        <p:spPr>
          <a:xfrm>
            <a:off x="263638" y="4548420"/>
            <a:ext cx="238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⑩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一次函數的應用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241EB85-1BCD-9EB1-31E4-C2C6043FF57D}"/>
              </a:ext>
            </a:extLst>
          </p:cNvPr>
          <p:cNvSpPr txBox="1"/>
          <p:nvPr/>
        </p:nvSpPr>
        <p:spPr>
          <a:xfrm>
            <a:off x="3823267" y="3094720"/>
            <a:ext cx="1489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及其圖形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2153DB18-8C1F-C2F9-6F00-2FEDFEE27E8F}"/>
              </a:ext>
            </a:extLst>
          </p:cNvPr>
          <p:cNvCxnSpPr>
            <a:cxnSpLocks/>
          </p:cNvCxnSpPr>
          <p:nvPr/>
        </p:nvCxnSpPr>
        <p:spPr>
          <a:xfrm flipV="1">
            <a:off x="4572000" y="2276872"/>
            <a:ext cx="0" cy="360000"/>
          </a:xfrm>
          <a:prstGeom prst="straightConnector1">
            <a:avLst/>
          </a:prstGeom>
          <a:ln w="28575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E0E16CF9-9291-64B7-E906-D9E043A3B1FF}"/>
              </a:ext>
            </a:extLst>
          </p:cNvPr>
          <p:cNvCxnSpPr>
            <a:cxnSpLocks/>
          </p:cNvCxnSpPr>
          <p:nvPr/>
        </p:nvCxnSpPr>
        <p:spPr>
          <a:xfrm>
            <a:off x="4572000" y="4205870"/>
            <a:ext cx="0" cy="828000"/>
          </a:xfrm>
          <a:prstGeom prst="straightConnector1">
            <a:avLst/>
          </a:prstGeom>
          <a:ln w="28575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1B069166-7115-4254-F0D1-875302029BF3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2650856" y="4733086"/>
            <a:ext cx="310522" cy="424652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E4F0D3EA-B65D-463F-1549-848730A66163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6172201" y="4758682"/>
            <a:ext cx="575314" cy="399056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05A1D5F2-2FA0-CEBD-88C6-6BA5ADF8D158}"/>
              </a:ext>
            </a:extLst>
          </p:cNvPr>
          <p:cNvCxnSpPr>
            <a:cxnSpLocks/>
          </p:cNvCxnSpPr>
          <p:nvPr/>
        </p:nvCxnSpPr>
        <p:spPr>
          <a:xfrm flipV="1">
            <a:off x="5768124" y="1570109"/>
            <a:ext cx="469947" cy="311525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EEA273E6-79FC-F043-7683-D7DB42321404}"/>
              </a:ext>
            </a:extLst>
          </p:cNvPr>
          <p:cNvCxnSpPr>
            <a:cxnSpLocks/>
            <a:endCxn id="23" idx="3"/>
          </p:cNvCxnSpPr>
          <p:nvPr/>
        </p:nvCxnSpPr>
        <p:spPr>
          <a:xfrm flipH="1" flipV="1">
            <a:off x="2839776" y="1531153"/>
            <a:ext cx="556620" cy="37574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429D865A-4185-2453-5E9B-1356B3AC61EF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>
          <a:xfrm flipH="1" flipV="1">
            <a:off x="4575950" y="1141707"/>
            <a:ext cx="4042" cy="672341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41C5643-BDAC-4CB1-88B2-8C902DD76A50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2885405" y="2185747"/>
            <a:ext cx="504623" cy="237066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D0B1C588-A9A6-E4E6-3B3C-20C58BA44FC9}"/>
              </a:ext>
            </a:extLst>
          </p:cNvPr>
          <p:cNvCxnSpPr>
            <a:cxnSpLocks/>
          </p:cNvCxnSpPr>
          <p:nvPr/>
        </p:nvCxnSpPr>
        <p:spPr>
          <a:xfrm>
            <a:off x="4579992" y="5530852"/>
            <a:ext cx="0" cy="54000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6A36937B-92A4-E506-48A9-9B8D5C298407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2615034" y="5491216"/>
            <a:ext cx="341551" cy="392556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FB868ED3-BA03-6A30-A394-AB4CF87956DC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5765300" y="2148836"/>
            <a:ext cx="456300" cy="271407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5AFB55C5-C995-4103-B1DF-22043EB5BC8A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6195827" y="5438627"/>
            <a:ext cx="307069" cy="44456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22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3FC5C295-A82F-47DF-B571-8BD71775D5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sz="3200" b="0" i="0" u="none" strike="noStrike" baseline="0" dirty="0">
                    <a:solidFill>
                      <a:srgbClr val="211D1E"/>
                    </a:solidFill>
                    <a:latin typeface="華康細黑體"/>
                  </a:rPr>
                  <a:t>已知某一次函數 </a:t>
                </a:r>
                <a:r>
                  <a:rPr lang="en-US" altLang="zh-TW" sz="3200" b="0" i="1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en-US" sz="3200" b="0" i="0" u="none" strike="noStrike" baseline="0" dirty="0">
                    <a:solidFill>
                      <a:srgbClr val="211D1E"/>
                    </a:solidFill>
                    <a:latin typeface="華康細黑體"/>
                  </a:rPr>
                  <a:t>＝</a:t>
                </a:r>
                <a:r>
                  <a:rPr lang="en-US" altLang="zh-TW" sz="3200" b="0" i="0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0</a:t>
                </a:r>
                <a:r>
                  <a:rPr lang="zh-TW" altLang="en-US" sz="3200" b="0" i="0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zh-TW" altLang="en-US" sz="3200" b="0" i="0" u="none" strike="noStrike" baseline="0" dirty="0">
                    <a:solidFill>
                      <a:srgbClr val="211D1E"/>
                    </a:solidFill>
                    <a:latin typeface="華康細黑體"/>
                  </a:rPr>
                  <a:t>時的函數值為 </a:t>
                </a:r>
                <a:r>
                  <a:rPr lang="en-US" altLang="zh-TW" sz="3200" b="0" i="1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zh-TW" altLang="en-US" sz="3200" b="0" i="0" u="none" strike="noStrike" baseline="0" dirty="0">
                    <a:solidFill>
                      <a:srgbClr val="211D1E"/>
                    </a:solidFill>
                    <a:latin typeface="華康細黑體"/>
                  </a:rPr>
                  <a:t>＝</a:t>
                </a:r>
                <a:r>
                  <a:rPr lang="en-US" altLang="zh-TW" sz="3200" b="0" i="0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zh-TW" altLang="en-US" sz="3200" b="0" i="0" u="none" strike="noStrike" baseline="0" dirty="0">
                    <a:solidFill>
                      <a:srgbClr val="211D1E"/>
                    </a:solidFill>
                    <a:latin typeface="華康細黑體"/>
                  </a:rPr>
                  <a:t>，</a:t>
                </a:r>
                <a:endParaRPr lang="en-US" altLang="zh-TW" sz="3200" b="0" i="0" u="none" strike="noStrike" baseline="0" dirty="0">
                  <a:solidFill>
                    <a:srgbClr val="211D1E"/>
                  </a:solidFill>
                  <a:latin typeface="華康細黑體"/>
                </a:endParaRPr>
              </a:p>
              <a:p>
                <a:r>
                  <a:rPr lang="en-US" altLang="zh-TW" sz="3200" b="0" i="1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en-US" sz="32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  <a:t>＝</a:t>
                </a:r>
                <a:r>
                  <a:rPr lang="en-US" altLang="zh-TW" sz="3200" b="0" i="0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zh-TW" altLang="en-US" sz="3200" b="0" i="0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zh-TW" altLang="en-US" sz="32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  <a:t>時的函數值為 </a:t>
                </a:r>
                <a:r>
                  <a:rPr lang="en-US" altLang="zh-TW" sz="3200" b="0" i="1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zh-TW" altLang="en-US" sz="32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  <a:t>＝</a:t>
                </a:r>
                <a:r>
                  <a:rPr lang="en-US" altLang="zh-TW" sz="3200" b="0" i="0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zh-TW" altLang="en-US" sz="32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  <a:t>，求此一次函數。	</a:t>
                </a:r>
              </a:p>
              <a:p>
                <a:r>
                  <a:rPr lang="en-US" altLang="zh-TW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[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"/>
                  </a:rPr>
                  <a:t>解</a:t>
                </a:r>
                <a:r>
                  <a:rPr lang="en-US" altLang="zh-TW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]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設此一次函數為 </a:t>
                </a:r>
                <a:r>
                  <a:rPr lang="en-US" altLang="zh-TW" sz="3200" b="0" i="1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＝</a:t>
                </a:r>
                <a:r>
                  <a:rPr lang="en-US" altLang="zh-TW" sz="3200" b="0" i="1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ax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＋</a:t>
                </a:r>
                <a:r>
                  <a:rPr lang="en-US" altLang="zh-TW" sz="3200" b="0" i="1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，</a:t>
                </a:r>
                <a:r>
                  <a:rPr lang="en-US" altLang="zh-TW" sz="3200" b="0" i="0" u="none" strike="noStrike" baseline="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TW" sz="3200" b="0" i="0" u="none" strike="noStrike" baseline="0" dirty="0">
                    <a:solidFill>
                      <a:srgbClr val="000000"/>
                    </a:solidFill>
                  </a:rPr>
                  <a:t>	</a:t>
                </a:r>
              </a:p>
              <a:p>
                <a:r>
                  <a:rPr lang="en-US" altLang="zh-TW" sz="3200" b="0" i="0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zh-TW" altLang="en-US" sz="3200" b="0" i="0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     </a:t>
                </a:r>
                <a:r>
                  <a:rPr lang="zh-TW" altLang="en-US" sz="3200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zh-TW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32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zh-TW" altLang="en-US" sz="3200" dirty="0" smtClean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sz="3200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TW" sz="3200" dirty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altLang="zh-TW" sz="32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zh-TW" altLang="en-US" sz="3200" dirty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sz="3200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</a:rPr>
                              <m:t>b</m:t>
                            </m:r>
                          </m:e>
                          <m:e>
                            <m:r>
                              <a:rPr lang="zh-TW" alt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32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zh-TW" altLang="en-US" sz="3200" dirty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sz="3200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TW" sz="3200" dirty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altLang="zh-TW" sz="32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zh-TW" altLang="en-US" sz="3200" dirty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sz="3200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r>
                  <a:rPr lang="zh-TW" altLang="en-US" dirty="0">
                    <a:solidFill>
                      <a:srgbClr val="0070C0"/>
                    </a:solidFill>
                    <a:latin typeface="華康細黑體"/>
                  </a:rPr>
                  <a:t>      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得 </a:t>
                </a:r>
                <a:r>
                  <a:rPr lang="en-US" altLang="zh-TW" sz="3200" b="0" i="1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＝</a:t>
                </a:r>
                <a:r>
                  <a:rPr lang="en-US" altLang="zh-TW" sz="32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，</a:t>
                </a:r>
                <a:r>
                  <a:rPr lang="en-US" altLang="zh-TW" sz="3200" b="0" i="1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＝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+mn-ea"/>
                    <a:ea typeface="+mn-ea"/>
                  </a:rPr>
                  <a:t>－</a:t>
                </a:r>
                <a:r>
                  <a:rPr lang="en-US" altLang="zh-TW" sz="32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，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   </a:t>
                </a:r>
                <a:endPara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      故此一次函數為 </a:t>
                </a:r>
                <a:r>
                  <a:rPr lang="en-US" altLang="zh-TW" sz="3200" b="0" i="1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＝</a:t>
                </a:r>
                <a:r>
                  <a:rPr lang="zh-TW" altLang="en-US" dirty="0">
                    <a:solidFill>
                      <a:srgbClr val="0070C0"/>
                    </a:solidFill>
                    <a:latin typeface="+mn-ea"/>
                    <a:ea typeface="+mn-ea"/>
                  </a:rPr>
                  <a:t>－</a:t>
                </a:r>
                <a:r>
                  <a:rPr lang="en-US" altLang="zh-TW" sz="32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TW" sz="3200" b="0" i="1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＋</a:t>
                </a:r>
                <a:r>
                  <a:rPr lang="en-US" altLang="zh-TW" sz="32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zh-TW" altLang="en-US" sz="3200" b="0" i="0" u="none" strike="noStrike" baseline="0" dirty="0">
                    <a:solidFill>
                      <a:srgbClr val="0070C0"/>
                    </a:solidFill>
                    <a:latin typeface="華康細黑體"/>
                  </a:rPr>
                  <a:t>。</a:t>
                </a:r>
                <a:r>
                  <a:rPr lang="zh-TW" altLang="en-US" sz="3200" b="0" i="0" u="none" strike="noStrike" baseline="0" dirty="0">
                    <a:solidFill>
                      <a:srgbClr val="0089D0"/>
                    </a:solidFill>
                    <a:latin typeface="華康細黑體"/>
                  </a:rPr>
                  <a:t>	</a:t>
                </a: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3FC5C295-A82F-47DF-B571-8BD71775D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2"/>
                <a:stretch>
                  <a:fillRect l="-1749" t="-16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④</a:t>
            </a:r>
            <a:r>
              <a:rPr lang="zh-TW" altLang="en-US" dirty="0"/>
              <a:t> 由函數值求一次函數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09E69-628C-33FB-7FD4-1F3C3127F9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BB56DE-1CEA-23A1-735E-BDB1D405B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9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279289"/>
          </a:xfrm>
        </p:spPr>
        <p:txBody>
          <a:bodyPr/>
          <a:lstStyle/>
          <a:p>
            <a:pPr marL="360363" indent="-360363"/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已知某一次函數當 </a:t>
            </a:r>
            <a:r>
              <a:rPr lang="en-US" altLang="zh-TW" i="1" dirty="0"/>
              <a:t>x</a:t>
            </a:r>
            <a:r>
              <a:rPr lang="zh-TW" altLang="en-US" dirty="0"/>
              <a:t>＝</a:t>
            </a:r>
            <a:r>
              <a:rPr lang="en-US" altLang="zh-TW" dirty="0"/>
              <a:t>0</a:t>
            </a:r>
            <a:r>
              <a:rPr lang="zh-TW" altLang="en-US" dirty="0"/>
              <a:t> 時的函數值為</a:t>
            </a:r>
            <a:br>
              <a:rPr lang="en-US" altLang="zh-TW" dirty="0"/>
            </a:br>
            <a:r>
              <a:rPr lang="en-US" altLang="zh-TW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dirty="0"/>
              <a:t>＝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altLang="zh-TW" i="1" dirty="0"/>
              <a:t>x</a:t>
            </a:r>
            <a:r>
              <a:rPr lang="zh-TW" altLang="en-US" dirty="0"/>
              <a:t>＝</a:t>
            </a:r>
            <a:r>
              <a:rPr lang="en-US" altLang="zh-TW" dirty="0"/>
              <a:t>1</a:t>
            </a:r>
            <a:r>
              <a:rPr lang="zh-TW" altLang="en-US" dirty="0"/>
              <a:t> 時的函數值為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1</a:t>
            </a:r>
            <a:r>
              <a:rPr lang="zh-TW" altLang="en-US" dirty="0"/>
              <a:t>，則此一次函數為</a:t>
            </a:r>
            <a:r>
              <a:rPr lang="en-US" altLang="zh-TW" dirty="0"/>
              <a:t>_____________</a:t>
            </a:r>
            <a:r>
              <a:rPr lang="zh-TW" altLang="en-US" dirty="0"/>
              <a:t>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由函數求一次函數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260830" y="3051093"/>
            <a:ext cx="7631650" cy="974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設此一次函數為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i="1" dirty="0">
                <a:solidFill>
                  <a:srgbClr val="FF0000"/>
                </a:solidFill>
              </a:rPr>
              <a:t>ax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i="1" dirty="0">
                <a:solidFill>
                  <a:srgbClr val="FF0000"/>
                </a:solidFill>
              </a:rPr>
              <a:t>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0830" y="3619008"/>
                <a:ext cx="7772618" cy="127909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dirty="0">
                    <a:solidFill>
                      <a:srgbClr val="FF0000"/>
                    </a:solidFill>
                    <a:latin typeface="微軟正黑體" panose="020B0604030504040204" pitchFamily="34" charset="-120"/>
                  </a:rPr>
                  <a:t>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新細明體" panose="02020500000000000000" pitchFamily="18" charset="-120"/>
                                <a:ea typeface="新細明體" panose="02020500000000000000" pitchFamily="18" charset="-120"/>
                              </a:rPr>
                              <m:t>－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FF0000"/>
                                </a:solidFill>
                              </a:rPr>
                              <m:t>b</m:t>
                            </m:r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···</m:t>
                            </m:r>
                            <m:r>
                              <a:rPr lang="en-US" altLang="zh-TW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①</m:t>
                            </m:r>
                          </m:e>
                          <m:e>
                            <m:r>
                              <a:rPr lang="zh-TW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FF0000"/>
                                </a:solidFill>
                              </a:rPr>
                              <m:t>b</m:t>
                            </m:r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···</m:t>
                            </m:r>
                            <m:r>
                              <a:rPr lang="en-US" altLang="zh-TW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②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3619008"/>
                <a:ext cx="7772618" cy="1279097"/>
              </a:xfrm>
              <a:prstGeom prst="rect">
                <a:avLst/>
              </a:prstGeom>
              <a:blipFill>
                <a:blip r:embed="rId2"/>
                <a:stretch>
                  <a:fillRect l="-20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260830" y="5480381"/>
            <a:ext cx="575944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故此一次函數為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2591255" y="2284142"/>
            <a:ext cx="224444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5B7AB74-B6F2-BCAA-94B3-E03C28388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95" y="3104881"/>
            <a:ext cx="433535" cy="432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204B29E-8BCC-D448-6534-1DA0994976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5671947"/>
            <a:ext cx="280417" cy="338329"/>
          </a:xfrm>
          <a:prstGeom prst="rect">
            <a:avLst/>
          </a:prstGeom>
        </p:spPr>
      </p:pic>
      <p:sp>
        <p:nvSpPr>
          <p:cNvPr id="12" name="標題 3">
            <a:extLst>
              <a:ext uri="{FF2B5EF4-FFF2-40B4-BE49-F238E27FC236}">
                <a16:creationId xmlns:a16="http://schemas.microsoft.com/office/drawing/2014/main" id="{D757B109-3B16-4B4B-BC16-EB3E10D317ED}"/>
              </a:ext>
            </a:extLst>
          </p:cNvPr>
          <p:cNvSpPr txBox="1">
            <a:spLocks/>
          </p:cNvSpPr>
          <p:nvPr/>
        </p:nvSpPr>
        <p:spPr>
          <a:xfrm>
            <a:off x="1260830" y="4790529"/>
            <a:ext cx="763165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由 ① 得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，代入 ② 得 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i="1" dirty="0">
                <a:solidFill>
                  <a:srgbClr val="FF0000"/>
                </a:solidFill>
              </a:rPr>
              <a:t>，</a:t>
            </a: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A29F0F64-A6BE-4C96-820D-BD6B16FF0B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9" grpId="0"/>
      <p:bldP spid="9" grpId="1"/>
      <p:bldP spid="9" grpId="2"/>
      <p:bldP spid="12" grpId="0"/>
      <p:bldP spid="12" grpId="1"/>
      <p:bldP spid="1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279289"/>
          </a:xfrm>
        </p:spPr>
        <p:txBody>
          <a:bodyPr/>
          <a:lstStyle/>
          <a:p>
            <a:pPr marL="360363" indent="-360363"/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已知某一次函數當 </a:t>
            </a:r>
            <a:r>
              <a:rPr lang="en-US" altLang="zh-TW" i="1" dirty="0"/>
              <a:t>x</a:t>
            </a:r>
            <a:r>
              <a:rPr lang="zh-TW" altLang="en-US" dirty="0"/>
              <a:t>＝</a:t>
            </a:r>
            <a:r>
              <a:rPr lang="en-US" altLang="zh-TW" dirty="0"/>
              <a:t>1</a:t>
            </a:r>
            <a:r>
              <a:rPr lang="zh-TW" altLang="en-US" dirty="0"/>
              <a:t> 時的函數值為</a:t>
            </a:r>
            <a:br>
              <a:rPr lang="en-US" altLang="zh-TW" dirty="0"/>
            </a:br>
            <a:r>
              <a:rPr lang="en-US" altLang="zh-TW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dirty="0"/>
              <a:t>＝</a:t>
            </a:r>
            <a:r>
              <a:rPr lang="en-US" altLang="zh-TW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altLang="zh-TW" i="1" dirty="0"/>
              <a:t>x</a:t>
            </a:r>
            <a:r>
              <a:rPr lang="zh-TW" altLang="en-US" dirty="0"/>
              <a:t>＝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/>
              <a:t>1</a:t>
            </a:r>
            <a:r>
              <a:rPr lang="zh-TW" altLang="en-US" dirty="0"/>
              <a:t> 時的函數值為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7</a:t>
            </a:r>
            <a:r>
              <a:rPr lang="zh-TW" altLang="en-US" dirty="0"/>
              <a:t>，則此一次函數為</a:t>
            </a:r>
            <a:r>
              <a:rPr lang="en-US" altLang="zh-TW" dirty="0"/>
              <a:t>_____________</a:t>
            </a:r>
            <a:r>
              <a:rPr lang="zh-TW" altLang="en-US" dirty="0"/>
              <a:t>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由函數求一次函數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260830" y="3051093"/>
            <a:ext cx="7631650" cy="974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設此一次函數為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i="1" dirty="0">
                <a:solidFill>
                  <a:srgbClr val="FF0000"/>
                </a:solidFill>
              </a:rPr>
              <a:t>ax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i="1" dirty="0">
                <a:solidFill>
                  <a:srgbClr val="FF0000"/>
                </a:solidFill>
              </a:rPr>
              <a:t>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0830" y="3619008"/>
                <a:ext cx="7772618" cy="127909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dirty="0">
                    <a:solidFill>
                      <a:srgbClr val="FF0000"/>
                    </a:solidFill>
                    <a:latin typeface="微軟正黑體" panose="020B0604030504040204" pitchFamily="34" charset="-120"/>
                  </a:rPr>
                  <a:t>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b="0" i="0" dirty="0" smtClean="0">
                                <a:solidFill>
                                  <a:srgbClr val="FF0000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altLang="zh-TW" b="0" i="0" dirty="0" smtClean="0">
                                <a:solidFill>
                                  <a:srgbClr val="FF000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FF0000"/>
                                </a:solidFill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altLang="zh-TW" b="0" i="1" dirty="0" smtClean="0">
                                <a:solidFill>
                                  <a:srgbClr val="FF0000"/>
                                </a:solidFill>
                              </a:rPr>
                              <m:t>   </m:t>
                            </m:r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······</m:t>
                            </m:r>
                            <m:r>
                              <a:rPr lang="en-US" altLang="zh-TW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TW" b="0" i="0" dirty="0" smtClean="0">
                                <a:solidFill>
                                  <a:srgbClr val="FF0000"/>
                                </a:solidFill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altLang="zh-TW" b="0" i="0" dirty="0" smtClean="0">
                                <a:solidFill>
                                  <a:srgbClr val="FF0000"/>
                                </a:solidFill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新細明體" panose="02020500000000000000" pitchFamily="18" charset="-120"/>
                                <a:ea typeface="新細明體" panose="02020500000000000000" pitchFamily="18" charset="-120"/>
                              </a:rPr>
                              <m:t>－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TW" b="0" i="0" dirty="0" smtClean="0">
                                <a:solidFill>
                                  <a:srgbClr val="FF0000"/>
                                </a:solidFill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FF0000"/>
                                </a:solidFill>
                              </a:rPr>
                              <m:t>b</m:t>
                            </m:r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···</m:t>
                            </m:r>
                            <m:r>
                              <a:rPr lang="en-US" altLang="zh-TW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②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3619008"/>
                <a:ext cx="7772618" cy="1279097"/>
              </a:xfrm>
              <a:prstGeom prst="rect">
                <a:avLst/>
              </a:prstGeom>
              <a:blipFill>
                <a:blip r:embed="rId2"/>
                <a:stretch>
                  <a:fillRect l="-20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260830" y="5976516"/>
            <a:ext cx="575944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故此一次函數為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2366646" y="2284142"/>
            <a:ext cx="224444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5B7AB74-B6F2-BCAA-94B3-E03C28388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95" y="3104881"/>
            <a:ext cx="433535" cy="432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204B29E-8BCC-D448-6534-1DA0994976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6158718"/>
            <a:ext cx="280417" cy="338329"/>
          </a:xfrm>
          <a:prstGeom prst="rect">
            <a:avLst/>
          </a:prstGeom>
        </p:spPr>
      </p:pic>
      <p:sp>
        <p:nvSpPr>
          <p:cNvPr id="12" name="標題 3">
            <a:extLst>
              <a:ext uri="{FF2B5EF4-FFF2-40B4-BE49-F238E27FC236}">
                <a16:creationId xmlns:a16="http://schemas.microsoft.com/office/drawing/2014/main" id="{D757B109-3B16-4B4B-BC16-EB3E10D317ED}"/>
              </a:ext>
            </a:extLst>
          </p:cNvPr>
          <p:cNvSpPr txBox="1">
            <a:spLocks/>
          </p:cNvSpPr>
          <p:nvPr/>
        </p:nvSpPr>
        <p:spPr>
          <a:xfrm>
            <a:off x="1260830" y="4790529"/>
            <a:ext cx="763165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由 ①＋② 得</a:t>
            </a:r>
            <a:r>
              <a:rPr lang="en-US" altLang="zh-TW" dirty="0">
                <a:solidFill>
                  <a:srgbClr val="FF0000"/>
                </a:solidFill>
              </a:rPr>
              <a:t>10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3" name="標題 3">
            <a:extLst>
              <a:ext uri="{FF2B5EF4-FFF2-40B4-BE49-F238E27FC236}">
                <a16:creationId xmlns:a16="http://schemas.microsoft.com/office/drawing/2014/main" id="{B92CB319-A05F-4E87-B821-B111168BF8CE}"/>
              </a:ext>
            </a:extLst>
          </p:cNvPr>
          <p:cNvSpPr txBox="1">
            <a:spLocks/>
          </p:cNvSpPr>
          <p:nvPr/>
        </p:nvSpPr>
        <p:spPr>
          <a:xfrm>
            <a:off x="1260830" y="5369507"/>
            <a:ext cx="763165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將 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 代入 ①，得 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i="1" dirty="0">
                <a:solidFill>
                  <a:srgbClr val="FF0000"/>
                </a:solidFill>
              </a:rPr>
              <a:t>，</a:t>
            </a: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B12FF614-3B15-4676-8AEF-EC4B455C28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9" grpId="0"/>
      <p:bldP spid="9" grpId="1"/>
      <p:bldP spid="9" grpId="2"/>
      <p:bldP spid="12" grpId="0"/>
      <p:bldP spid="12" grpId="1"/>
      <p:bldP spid="12" grpId="2"/>
      <p:bldP spid="13" grpId="0"/>
      <p:bldP spid="13" grpId="1"/>
      <p:bldP spid="1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FA55195-3ED2-2D7B-9E95-5401D272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3" y="1704096"/>
            <a:ext cx="8712000" cy="5153904"/>
          </a:xfrm>
          <a:solidFill>
            <a:srgbClr val="FDEFEF"/>
          </a:solidFill>
        </p:spPr>
        <p:txBody>
          <a:bodyPr/>
          <a:lstStyle/>
          <a:p>
            <a:pPr>
              <a:lnSpc>
                <a:spcPts val="4400"/>
              </a:lnSpc>
            </a:pP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若兩個一次函數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＝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與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9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在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時的函數值相同，求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值。</a:t>
            </a:r>
            <a:br>
              <a:rPr lang="en-US" altLang="zh-TW" sz="3200" b="0" i="0" u="none" strike="noStrike" baseline="0" dirty="0">
                <a:solidFill>
                  <a:srgbClr val="211D1E"/>
                </a:solidFill>
                <a:latin typeface="華康細黑體E.."/>
              </a:rPr>
            </a:b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華康細黑體E.."/>
              </a:rPr>
              <a:t>[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E.."/>
              </a:rPr>
              <a:t>解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華康細黑體E.."/>
              </a:rPr>
              <a:t>]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"/>
              </a:rPr>
              <a:t>將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"/>
              </a:rPr>
              <a:t>代入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"/>
              </a:rPr>
              <a:t>＝</a:t>
            </a:r>
            <a:r>
              <a:rPr lang="zh-TW" altLang="en-US" dirty="0">
                <a:solidFill>
                  <a:srgbClr val="0070C0"/>
                </a:solidFill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"/>
              </a:rPr>
              <a:t>與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dirty="0">
                <a:solidFill>
                  <a:srgbClr val="0070C0"/>
                </a:solidFill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9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"/>
              </a:rPr>
              <a:t>，	</a:t>
            </a:r>
            <a:b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"/>
              </a:rPr>
            </a:b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"/>
              </a:rPr>
              <a:t>       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E.."/>
              </a:rPr>
              <a:t>得 </a:t>
            </a:r>
            <a:r>
              <a:rPr lang="zh-TW" altLang="en-US" dirty="0">
                <a:solidFill>
                  <a:srgbClr val="0070C0"/>
                </a:solidFill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E..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E..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dirty="0">
                <a:solidFill>
                  <a:srgbClr val="0070C0"/>
                </a:solidFill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9</a:t>
            </a:r>
            <a:b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</a:t>
            </a:r>
            <a:r>
              <a:rPr lang="zh-TW" altLang="en-US" dirty="0">
                <a:solidFill>
                  <a:srgbClr val="0070C0"/>
                </a:solidFill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E.."/>
              </a:rPr>
              <a:t>＝</a:t>
            </a:r>
            <a:r>
              <a:rPr lang="zh-TW" altLang="en-US" dirty="0">
                <a:solidFill>
                  <a:srgbClr val="0070C0"/>
                </a:solidFill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華康細黑體E.."/>
              </a:rPr>
              <a:t> 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E.."/>
              </a:rPr>
              <a:t>　</a:t>
            </a:r>
            <a:br>
              <a:rPr lang="en-US" altLang="zh-TW" sz="3200" b="0" i="0" u="none" strike="noStrike" baseline="0" dirty="0">
                <a:solidFill>
                  <a:srgbClr val="0070C0"/>
                </a:solidFill>
                <a:latin typeface="華康細黑體E.."/>
              </a:rPr>
            </a:b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E.."/>
              </a:rPr>
              <a:t>           　　 　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華康細黑體E..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4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⑤</a:t>
            </a:r>
            <a:r>
              <a:rPr lang="zh-TW" altLang="en-US" dirty="0"/>
              <a:t> 由函數值反求給定值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FF62648-6C9F-B46B-8892-3783D303A7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50A177-EEC9-4B81-F367-E2991578BB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279289"/>
          </a:xfrm>
        </p:spPr>
        <p:txBody>
          <a:bodyPr/>
          <a:lstStyle/>
          <a:p>
            <a:pPr marL="360363" indent="-360363">
              <a:lnSpc>
                <a:spcPts val="44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若兩個一次函數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/>
              <a:t>3</a:t>
            </a:r>
            <a:r>
              <a:rPr lang="zh-TW" altLang="en-US" dirty="0"/>
              <a:t> 與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i="1" dirty="0"/>
              <a:t>x</a:t>
            </a:r>
            <a:r>
              <a:rPr lang="zh-TW" altLang="en-US" dirty="0"/>
              <a:t>＋</a:t>
            </a:r>
            <a:r>
              <a:rPr lang="en-US" altLang="zh-TW" dirty="0"/>
              <a:t>7</a:t>
            </a:r>
            <a:r>
              <a:rPr lang="zh-TW" altLang="en-US" dirty="0"/>
              <a:t> 在 </a:t>
            </a:r>
            <a:r>
              <a:rPr lang="en-US" altLang="zh-TW" i="1" dirty="0"/>
              <a:t>x</a:t>
            </a:r>
            <a:r>
              <a:rPr lang="zh-TW" altLang="en-US" dirty="0"/>
              <a:t>＝</a:t>
            </a:r>
            <a:r>
              <a:rPr lang="en-US" altLang="zh-TW" i="1" dirty="0"/>
              <a:t>a</a:t>
            </a:r>
            <a:r>
              <a:rPr lang="zh-TW" altLang="en-US" i="1" dirty="0"/>
              <a:t> </a:t>
            </a:r>
            <a:r>
              <a:rPr lang="zh-TW" altLang="en-US" dirty="0"/>
              <a:t>時的函數值相同，則 </a:t>
            </a:r>
            <a:r>
              <a:rPr lang="en-US" altLang="zh-TW" i="1" dirty="0"/>
              <a:t>a</a:t>
            </a:r>
            <a:r>
              <a:rPr lang="zh-TW" altLang="en-US" dirty="0"/>
              <a:t>＝</a:t>
            </a:r>
            <a:r>
              <a:rPr lang="en-US" altLang="zh-TW" dirty="0"/>
              <a:t>______</a:t>
            </a:r>
            <a:r>
              <a:rPr lang="zh-TW" altLang="en-US" dirty="0"/>
              <a:t>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由函數值反求給定值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260830" y="2615621"/>
            <a:ext cx="7631650" cy="6420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將 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 代入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 與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7</a:t>
            </a:r>
            <a:r>
              <a:rPr lang="zh-TW" altLang="en-US" i="1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5580112" y="1955147"/>
            <a:ext cx="83720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5B7AB74-B6F2-BCAA-94B3-E03C28388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95" y="2669409"/>
            <a:ext cx="433535" cy="432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204B29E-8BCC-D448-6534-1DA0994976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277" y="4196392"/>
            <a:ext cx="280417" cy="338329"/>
          </a:xfrm>
          <a:prstGeom prst="rect">
            <a:avLst/>
          </a:prstGeom>
        </p:spPr>
      </p:pic>
      <p:sp>
        <p:nvSpPr>
          <p:cNvPr id="12" name="標題 3">
            <a:extLst>
              <a:ext uri="{FF2B5EF4-FFF2-40B4-BE49-F238E27FC236}">
                <a16:creationId xmlns:a16="http://schemas.microsoft.com/office/drawing/2014/main" id="{D757B109-3B16-4B4B-BC16-EB3E10D317ED}"/>
              </a:ext>
            </a:extLst>
          </p:cNvPr>
          <p:cNvSpPr txBox="1">
            <a:spLocks/>
          </p:cNvSpPr>
          <p:nvPr/>
        </p:nvSpPr>
        <p:spPr>
          <a:xfrm>
            <a:off x="1260830" y="3319661"/>
            <a:ext cx="763165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得 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7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3" name="標題 3">
            <a:extLst>
              <a:ext uri="{FF2B5EF4-FFF2-40B4-BE49-F238E27FC236}">
                <a16:creationId xmlns:a16="http://schemas.microsoft.com/office/drawing/2014/main" id="{B92CB319-A05F-4E87-B821-B111168BF8CE}"/>
              </a:ext>
            </a:extLst>
          </p:cNvPr>
          <p:cNvSpPr txBox="1">
            <a:spLocks/>
          </p:cNvSpPr>
          <p:nvPr/>
        </p:nvSpPr>
        <p:spPr>
          <a:xfrm>
            <a:off x="2582670" y="3987464"/>
            <a:ext cx="194421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10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0AFF8068-524B-4624-B6B4-5E27B8441E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9" grpId="0"/>
      <p:bldP spid="9" grpId="1"/>
      <p:bldP spid="9" grpId="2"/>
      <p:bldP spid="12" grpId="0"/>
      <p:bldP spid="12" grpId="1"/>
      <p:bldP spid="12" grpId="2"/>
      <p:bldP spid="13" grpId="0"/>
      <p:bldP spid="13" grpId="1"/>
      <p:bldP spid="1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279289"/>
          </a:xfrm>
        </p:spPr>
        <p:txBody>
          <a:bodyPr/>
          <a:lstStyle/>
          <a:p>
            <a:pPr marL="360363" indent="-360363">
              <a:lnSpc>
                <a:spcPts val="44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若兩個一次函數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i="1" dirty="0"/>
              <a:t>x</a:t>
            </a:r>
            <a:r>
              <a:rPr lang="zh-TW" altLang="en-US" dirty="0"/>
              <a:t>＋</a:t>
            </a:r>
            <a:r>
              <a:rPr lang="en-US" altLang="zh-TW" dirty="0"/>
              <a:t>6</a:t>
            </a:r>
            <a:r>
              <a:rPr lang="zh-TW" altLang="en-US" dirty="0"/>
              <a:t> 與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/>
              <a:t>9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zh-TW" altLang="en-US" dirty="0"/>
              <a:t>在 </a:t>
            </a:r>
            <a:r>
              <a:rPr lang="en-US" altLang="zh-TW" i="1" dirty="0"/>
              <a:t>x</a:t>
            </a:r>
            <a:r>
              <a:rPr lang="zh-TW" altLang="en-US" dirty="0"/>
              <a:t>＝</a:t>
            </a:r>
            <a:r>
              <a:rPr lang="en-US" altLang="zh-TW" i="1" dirty="0"/>
              <a:t>b</a:t>
            </a:r>
            <a:r>
              <a:rPr lang="zh-TW" altLang="en-US" i="1" dirty="0"/>
              <a:t> </a:t>
            </a:r>
            <a:r>
              <a:rPr lang="zh-TW" altLang="en-US" dirty="0"/>
              <a:t>時的函數值相同，則 </a:t>
            </a:r>
            <a:r>
              <a:rPr lang="en-US" altLang="zh-TW" i="1" dirty="0"/>
              <a:t>b</a:t>
            </a:r>
            <a:r>
              <a:rPr lang="zh-TW" altLang="en-US" dirty="0"/>
              <a:t>＝</a:t>
            </a:r>
            <a:r>
              <a:rPr lang="en-US" altLang="zh-TW" dirty="0"/>
              <a:t>______</a:t>
            </a:r>
            <a:r>
              <a:rPr lang="zh-TW" altLang="en-US" dirty="0"/>
              <a:t>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由函數值反求給定值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260830" y="2615621"/>
            <a:ext cx="7631650" cy="6420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將 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 代入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6</a:t>
            </a:r>
            <a:r>
              <a:rPr lang="zh-TW" altLang="en-US" dirty="0">
                <a:solidFill>
                  <a:srgbClr val="FF0000"/>
                </a:solidFill>
              </a:rPr>
              <a:t> 與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9</a:t>
            </a:r>
            <a:r>
              <a:rPr lang="zh-TW" altLang="en-US" i="1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6954361" y="1941263"/>
            <a:ext cx="83720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5B7AB74-B6F2-BCAA-94B3-E03C28388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95" y="2669409"/>
            <a:ext cx="433535" cy="432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204B29E-8BCC-D448-6534-1DA0994976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197614"/>
            <a:ext cx="280417" cy="338329"/>
          </a:xfrm>
          <a:prstGeom prst="rect">
            <a:avLst/>
          </a:prstGeom>
        </p:spPr>
      </p:pic>
      <p:sp>
        <p:nvSpPr>
          <p:cNvPr id="12" name="標題 3">
            <a:extLst>
              <a:ext uri="{FF2B5EF4-FFF2-40B4-BE49-F238E27FC236}">
                <a16:creationId xmlns:a16="http://schemas.microsoft.com/office/drawing/2014/main" id="{D757B109-3B16-4B4B-BC16-EB3E10D317ED}"/>
              </a:ext>
            </a:extLst>
          </p:cNvPr>
          <p:cNvSpPr txBox="1">
            <a:spLocks/>
          </p:cNvSpPr>
          <p:nvPr/>
        </p:nvSpPr>
        <p:spPr>
          <a:xfrm>
            <a:off x="1260830" y="3319661"/>
            <a:ext cx="763165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得 </a:t>
            </a:r>
            <a:r>
              <a:rPr lang="en-US" altLang="zh-TW" dirty="0">
                <a:solidFill>
                  <a:srgbClr val="FF0000"/>
                </a:solidFill>
              </a:rPr>
              <a:t>15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15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3" name="標題 3">
            <a:extLst>
              <a:ext uri="{FF2B5EF4-FFF2-40B4-BE49-F238E27FC236}">
                <a16:creationId xmlns:a16="http://schemas.microsoft.com/office/drawing/2014/main" id="{B92CB319-A05F-4E87-B821-B111168BF8CE}"/>
              </a:ext>
            </a:extLst>
          </p:cNvPr>
          <p:cNvSpPr txBox="1">
            <a:spLocks/>
          </p:cNvSpPr>
          <p:nvPr/>
        </p:nvSpPr>
        <p:spPr>
          <a:xfrm>
            <a:off x="1957301" y="3987464"/>
            <a:ext cx="194421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E6DA3F38-63DB-4053-B01D-AB2CC6665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9" grpId="0"/>
      <p:bldP spid="9" grpId="1"/>
      <p:bldP spid="9" grpId="2"/>
      <p:bldP spid="12" grpId="0"/>
      <p:bldP spid="12" grpId="1"/>
      <p:bldP spid="12" grpId="2"/>
      <p:bldP spid="13" grpId="0"/>
      <p:bldP spid="13" grpId="1"/>
      <p:bldP spid="1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FA55195-3ED2-2D7B-9E95-5401D272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3" y="1704096"/>
            <a:ext cx="8712000" cy="5153904"/>
          </a:xfrm>
          <a:solidFill>
            <a:srgbClr val="FDEFEF"/>
          </a:solidFill>
        </p:spPr>
        <p:txBody>
          <a:bodyPr/>
          <a:lstStyle/>
          <a:p>
            <a:pPr>
              <a:lnSpc>
                <a:spcPts val="4400"/>
              </a:lnSpc>
            </a:pPr>
            <a:r>
              <a:rPr lang="en-US" altLang="zh-TW" i="1" dirty="0">
                <a:solidFill>
                  <a:srgbClr val="211D1E"/>
                </a:solidFill>
              </a:rPr>
              <a:t>y</a:t>
            </a:r>
            <a:r>
              <a:rPr lang="zh-TW" altLang="en-US" dirty="0">
                <a:solidFill>
                  <a:srgbClr val="211D1E"/>
                </a:solidFill>
                <a:latin typeface="華康細黑體a渀."/>
              </a:rPr>
              <a:t>＝</a:t>
            </a:r>
            <a:r>
              <a:rPr lang="en-US" altLang="zh-TW" i="1" dirty="0">
                <a:solidFill>
                  <a:srgbClr val="211D1E"/>
                </a:solidFill>
              </a:rPr>
              <a:t>ax</a:t>
            </a:r>
            <a:r>
              <a:rPr lang="zh-TW" altLang="en-US" dirty="0">
                <a:solidFill>
                  <a:srgbClr val="211D1E"/>
                </a:solidFill>
                <a:latin typeface="華康細黑體a渀."/>
              </a:rPr>
              <a:t>＋</a:t>
            </a:r>
            <a:r>
              <a:rPr lang="en-US" altLang="zh-TW" i="1" dirty="0">
                <a:solidFill>
                  <a:srgbClr val="211D1E"/>
                </a:solidFill>
              </a:rPr>
              <a:t>b </a:t>
            </a:r>
            <a:r>
              <a:rPr lang="en-US" altLang="zh-TW" dirty="0">
                <a:solidFill>
                  <a:srgbClr val="211D1E"/>
                </a:solidFill>
              </a:rPr>
              <a:t>(</a:t>
            </a:r>
            <a:r>
              <a:rPr lang="en-US" altLang="zh-TW" i="1" dirty="0">
                <a:solidFill>
                  <a:srgbClr val="211D1E"/>
                </a:solidFill>
              </a:rPr>
              <a:t>a</a:t>
            </a:r>
            <a:r>
              <a:rPr lang="zh-TW" altLang="en-US" dirty="0">
                <a:solidFill>
                  <a:srgbClr val="211D1E"/>
                </a:solidFill>
                <a:latin typeface="華康細黑體a渀."/>
              </a:rPr>
              <a:t>≠</a:t>
            </a:r>
            <a:r>
              <a:rPr lang="en-US" altLang="zh-TW" dirty="0">
                <a:solidFill>
                  <a:srgbClr val="211D1E"/>
                </a:solidFill>
              </a:rPr>
              <a:t>0) </a:t>
            </a:r>
            <a:r>
              <a:rPr lang="zh-TW" altLang="en-US" dirty="0">
                <a:solidFill>
                  <a:srgbClr val="211D1E"/>
                </a:solidFill>
                <a:latin typeface="華康細黑體a渀."/>
              </a:rPr>
              <a:t>的圖形，</a:t>
            </a:r>
            <a:r>
              <a:rPr lang="zh-TW" altLang="en-US" sz="3000" dirty="0">
                <a:solidFill>
                  <a:srgbClr val="211D1E"/>
                </a:solidFill>
                <a:latin typeface="華康細黑體a渀."/>
              </a:rPr>
              <a:t>可看成是二元一次方程式</a:t>
            </a:r>
            <a:br>
              <a:rPr lang="zh-TW" altLang="en-US" dirty="0">
                <a:solidFill>
                  <a:srgbClr val="211D1E"/>
                </a:solidFill>
                <a:latin typeface="華康細黑體a渀."/>
              </a:rPr>
            </a:br>
            <a:r>
              <a:rPr lang="en-US" altLang="zh-TW" i="1" dirty="0"/>
              <a:t>ax</a:t>
            </a:r>
            <a:r>
              <a:rPr lang="zh-TW" altLang="en-US" dirty="0">
                <a:latin typeface="+mn-ea"/>
                <a:ea typeface="+mn-ea"/>
              </a:rPr>
              <a:t>－</a:t>
            </a:r>
            <a:r>
              <a:rPr lang="en-US" altLang="zh-TW" i="1" dirty="0"/>
              <a:t>y</a:t>
            </a:r>
            <a:r>
              <a:rPr lang="zh-TW" altLang="en-US" dirty="0"/>
              <a:t>＋</a:t>
            </a:r>
            <a:r>
              <a:rPr lang="en-US" altLang="zh-TW" i="1" dirty="0"/>
              <a:t>b</a:t>
            </a:r>
            <a:r>
              <a:rPr lang="zh-TW" altLang="en-US" dirty="0"/>
              <a:t>＝</a:t>
            </a:r>
            <a:r>
              <a:rPr lang="en-US" altLang="zh-TW" dirty="0"/>
              <a:t>0 </a:t>
            </a:r>
            <a:r>
              <a:rPr lang="zh-TW" altLang="en-US" dirty="0"/>
              <a:t>的圖形，只要找出兩個數對的點 </a:t>
            </a:r>
            <a:r>
              <a:rPr lang="en-US" altLang="zh-TW" dirty="0"/>
              <a:t>( </a:t>
            </a:r>
            <a:r>
              <a:rPr lang="en-US" altLang="zh-TW" i="1" dirty="0"/>
              <a:t>x </a:t>
            </a:r>
            <a:r>
              <a:rPr lang="en-US" altLang="zh-TW" dirty="0"/>
              <a:t>, </a:t>
            </a:r>
            <a:r>
              <a:rPr lang="en-US" altLang="zh-TW" i="1" dirty="0"/>
              <a:t>y 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211D1E"/>
                </a:solidFill>
                <a:latin typeface="華康細黑體E.."/>
              </a:rPr>
              <a:t>將它連成直線，就是	</a:t>
            </a:r>
            <a:br>
              <a:rPr lang="zh-TW" altLang="en-US" dirty="0">
                <a:solidFill>
                  <a:srgbClr val="211D1E"/>
                </a:solidFill>
                <a:latin typeface="華康細黑體E.."/>
              </a:rPr>
            </a:br>
            <a:r>
              <a:rPr lang="zh-TW" altLang="en-US" dirty="0">
                <a:solidFill>
                  <a:srgbClr val="211D1E"/>
                </a:solidFill>
                <a:latin typeface="華康細黑體a.."/>
              </a:rPr>
              <a:t>此</a:t>
            </a:r>
            <a:r>
              <a:rPr lang="zh-TW" altLang="en-US" b="1" dirty="0">
                <a:solidFill>
                  <a:srgbClr val="CA232A"/>
                </a:solidFill>
                <a:latin typeface="華康粗黑體a.."/>
              </a:rPr>
              <a:t>一次函數的圖形</a:t>
            </a:r>
            <a:r>
              <a:rPr lang="zh-TW" altLang="en-US" dirty="0">
                <a:solidFill>
                  <a:srgbClr val="211D1E"/>
                </a:solidFill>
                <a:latin typeface="華康細黑體a.."/>
              </a:rPr>
              <a:t>。	</a:t>
            </a:r>
            <a:br>
              <a:rPr lang="zh-TW" altLang="en-US" dirty="0">
                <a:solidFill>
                  <a:srgbClr val="211D1E"/>
                </a:solidFill>
                <a:latin typeface="華康細黑體a.."/>
              </a:rPr>
            </a:br>
            <a:r>
              <a:rPr lang="zh-TW" altLang="en-US" dirty="0"/>
              <a:t>在坐標平面上畫出	</a:t>
            </a:r>
            <a:br>
              <a:rPr lang="zh-TW" altLang="en-US" dirty="0"/>
            </a:br>
            <a:r>
              <a:rPr lang="zh-TW" altLang="en-US" dirty="0"/>
              <a:t>    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/>
              <a:t>＋</a:t>
            </a:r>
            <a:r>
              <a:rPr lang="en-US" altLang="zh-TW" dirty="0"/>
              <a:t>1</a:t>
            </a:r>
            <a:r>
              <a:rPr lang="zh-TW" altLang="en-US" dirty="0"/>
              <a:t>的圖形。	</a:t>
            </a:r>
            <a:br>
              <a:rPr lang="en-US" altLang="zh-TW" dirty="0">
                <a:solidFill>
                  <a:srgbClr val="000000"/>
                </a:solidFill>
                <a:latin typeface="華康細黑體I"/>
              </a:rPr>
            </a:br>
            <a:r>
              <a:rPr lang="en-US" altLang="zh-TW" dirty="0">
                <a:solidFill>
                  <a:srgbClr val="0072BC"/>
                </a:solidFill>
                <a:latin typeface="華康細黑體I"/>
              </a:rPr>
              <a:t>[</a:t>
            </a:r>
            <a:r>
              <a:rPr lang="zh-TW" altLang="en-US" dirty="0">
                <a:solidFill>
                  <a:srgbClr val="0072BC"/>
                </a:solidFill>
                <a:latin typeface="華康細黑體I"/>
              </a:rPr>
              <a:t>解</a:t>
            </a:r>
            <a:r>
              <a:rPr lang="en-US" altLang="zh-TW" dirty="0">
                <a:solidFill>
                  <a:srgbClr val="0072BC"/>
                </a:solidFill>
                <a:latin typeface="華康細黑體I"/>
              </a:rPr>
              <a:t>] </a:t>
            </a:r>
            <a:endParaRPr lang="zh-TW" altLang="en-US" dirty="0">
              <a:latin typeface="華康細黑體I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⑥</a:t>
            </a:r>
            <a:r>
              <a:rPr lang="zh-TW" altLang="en-US" dirty="0"/>
              <a:t> </a:t>
            </a:r>
            <a:r>
              <a:rPr lang="zh-TW" altLang="en-US" sz="4400" dirty="0"/>
              <a:t>一次函數的圖形</a:t>
            </a:r>
            <a:endParaRPr lang="zh-TW" altLang="en-US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DF8F763-530F-4AE3-7FAE-A0CA8A519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43" y="4583954"/>
            <a:ext cx="642436" cy="617536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ECCE7-6094-B073-7C96-0A50743E04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997F36-810A-A0B4-7723-5D32DEF53F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190B1E47-E9DF-4B1C-B48A-0B1641BCB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43825"/>
              </p:ext>
            </p:extLst>
          </p:nvPr>
        </p:nvGraphicFramePr>
        <p:xfrm>
          <a:off x="1259632" y="5165557"/>
          <a:ext cx="266429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99">
                  <a:extLst>
                    <a:ext uri="{9D8B030D-6E8A-4147-A177-3AD203B41FA5}">
                      <a16:colId xmlns:a16="http://schemas.microsoft.com/office/drawing/2014/main" val="3081977710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468679352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1698233584"/>
                    </a:ext>
                  </a:extLst>
                </a:gridCol>
              </a:tblGrid>
              <a:tr h="3816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TW" altLang="en-US" sz="3200" b="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32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32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153564"/>
                  </a:ext>
                </a:extLst>
              </a:tr>
              <a:tr h="3816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3200" b="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32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32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280223"/>
                  </a:ext>
                </a:extLst>
              </a:tr>
            </a:tbl>
          </a:graphicData>
        </a:graphic>
      </p:graphicFrame>
      <p:pic>
        <p:nvPicPr>
          <p:cNvPr id="5" name="圖片 4" descr="一張含有 行, 圖表, 繪圖, 字型 的圖片&#10;&#10;自動產生的描述">
            <a:extLst>
              <a:ext uri="{FF2B5EF4-FFF2-40B4-BE49-F238E27FC236}">
                <a16:creationId xmlns:a16="http://schemas.microsoft.com/office/drawing/2014/main" id="{85FFA7ED-94AC-4922-9D65-B0648F85F9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1059" y="3099037"/>
            <a:ext cx="4121043" cy="36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279289"/>
          </a:xfrm>
        </p:spPr>
        <p:txBody>
          <a:bodyPr/>
          <a:lstStyle/>
          <a:p>
            <a:pPr marL="360363" indent="-360363">
              <a:lnSpc>
                <a:spcPts val="44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在坐標平面上畫出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/>
              <a:t>3</a:t>
            </a:r>
            <a:r>
              <a:rPr lang="zh-TW" altLang="en-US" dirty="0"/>
              <a:t> 的圖形。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一次函數的圖形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3" name="圖片 2" descr="一張含有 圖表, 行 的圖片&#10;&#10;自動產生的描述">
            <a:extLst>
              <a:ext uri="{FF2B5EF4-FFF2-40B4-BE49-F238E27FC236}">
                <a16:creationId xmlns:a16="http://schemas.microsoft.com/office/drawing/2014/main" id="{002E2DD2-5B1A-4E8E-B4AF-E0B2D2C55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0" y="2060848"/>
            <a:ext cx="4482412" cy="457911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5B7AB74-B6F2-BCAA-94B3-E03C28388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547" y="2011554"/>
            <a:ext cx="433535" cy="432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204B29E-8BCC-D448-6534-1DA0994976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111" y="2252954"/>
            <a:ext cx="280417" cy="338329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DCEBC2B-7AD0-4CF8-82E3-CE8ED9025AC8}"/>
              </a:ext>
            </a:extLst>
          </p:cNvPr>
          <p:cNvCxnSpPr>
            <a:cxnSpLocks/>
          </p:cNvCxnSpPr>
          <p:nvPr/>
        </p:nvCxnSpPr>
        <p:spPr>
          <a:xfrm flipH="1">
            <a:off x="3951277" y="2669733"/>
            <a:ext cx="1926098" cy="391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F4EB549B-1A23-4CFC-A340-26E472FB5723}"/>
              </a:ext>
            </a:extLst>
          </p:cNvPr>
          <p:cNvSpPr/>
          <p:nvPr/>
        </p:nvSpPr>
        <p:spPr>
          <a:xfrm>
            <a:off x="4283968" y="568817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表格 2">
            <a:extLst>
              <a:ext uri="{FF2B5EF4-FFF2-40B4-BE49-F238E27FC236}">
                <a16:creationId xmlns:a16="http://schemas.microsoft.com/office/drawing/2014/main" id="{E83DB567-5424-4F30-BBE5-E98585161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563139"/>
              </p:ext>
            </p:extLst>
          </p:nvPr>
        </p:nvGraphicFramePr>
        <p:xfrm>
          <a:off x="6795591" y="2721377"/>
          <a:ext cx="2074003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21">
                  <a:extLst>
                    <a:ext uri="{9D8B030D-6E8A-4147-A177-3AD203B41FA5}">
                      <a16:colId xmlns:a16="http://schemas.microsoft.com/office/drawing/2014/main" val="3081977710"/>
                    </a:ext>
                  </a:extLst>
                </a:gridCol>
                <a:gridCol w="828145">
                  <a:extLst>
                    <a:ext uri="{9D8B030D-6E8A-4147-A177-3AD203B41FA5}">
                      <a16:colId xmlns:a16="http://schemas.microsoft.com/office/drawing/2014/main" val="2468679352"/>
                    </a:ext>
                  </a:extLst>
                </a:gridCol>
                <a:gridCol w="748637">
                  <a:extLst>
                    <a:ext uri="{9D8B030D-6E8A-4147-A177-3AD203B41FA5}">
                      <a16:colId xmlns:a16="http://schemas.microsoft.com/office/drawing/2014/main" val="1698233584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TW" altLang="en-US" sz="32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3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153564"/>
                  </a:ext>
                </a:extLst>
              </a:tr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32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</a:rPr>
                        <a:t>－</a:t>
                      </a:r>
                      <a:r>
                        <a:rPr lang="en-US" altLang="zh-TW" sz="32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3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280223"/>
                  </a:ext>
                </a:extLst>
              </a:tr>
            </a:tbl>
          </a:graphicData>
        </a:graphic>
      </p:graphicFrame>
      <p:sp>
        <p:nvSpPr>
          <p:cNvPr id="21" name="標題 3">
            <a:extLst>
              <a:ext uri="{FF2B5EF4-FFF2-40B4-BE49-F238E27FC236}">
                <a16:creationId xmlns:a16="http://schemas.microsoft.com/office/drawing/2014/main" id="{B20D5EAF-15B9-4A80-A6BA-5E83D80871D5}"/>
              </a:ext>
            </a:extLst>
          </p:cNvPr>
          <p:cNvSpPr txBox="1">
            <a:spLocks/>
          </p:cNvSpPr>
          <p:nvPr/>
        </p:nvSpPr>
        <p:spPr>
          <a:xfrm>
            <a:off x="8277627" y="2693271"/>
            <a:ext cx="452189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22" name="標題 3">
            <a:extLst>
              <a:ext uri="{FF2B5EF4-FFF2-40B4-BE49-F238E27FC236}">
                <a16:creationId xmlns:a16="http://schemas.microsoft.com/office/drawing/2014/main" id="{11FE2BCD-381C-4864-92CB-17150866D0B0}"/>
              </a:ext>
            </a:extLst>
          </p:cNvPr>
          <p:cNvSpPr txBox="1">
            <a:spLocks/>
          </p:cNvSpPr>
          <p:nvPr/>
        </p:nvSpPr>
        <p:spPr>
          <a:xfrm>
            <a:off x="8072086" y="3294521"/>
            <a:ext cx="80320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+mn-ea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i="1" dirty="0">
              <a:solidFill>
                <a:srgbClr val="FF0000"/>
              </a:solidFill>
            </a:endParaRPr>
          </a:p>
          <a:p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B3FC6F02-E939-4566-A8BB-D4888F0B6402}"/>
              </a:ext>
            </a:extLst>
          </p:cNvPr>
          <p:cNvSpPr/>
          <p:nvPr/>
        </p:nvSpPr>
        <p:spPr>
          <a:xfrm>
            <a:off x="4680012" y="489605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標題 3">
            <a:extLst>
              <a:ext uri="{FF2B5EF4-FFF2-40B4-BE49-F238E27FC236}">
                <a16:creationId xmlns:a16="http://schemas.microsoft.com/office/drawing/2014/main" id="{2687BAEC-23BE-4392-A71D-343A545B665B}"/>
              </a:ext>
            </a:extLst>
          </p:cNvPr>
          <p:cNvSpPr txBox="1">
            <a:spLocks/>
          </p:cNvSpPr>
          <p:nvPr/>
        </p:nvSpPr>
        <p:spPr>
          <a:xfrm>
            <a:off x="4390292" y="5789487"/>
            <a:ext cx="2008609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+mn-ea"/>
              </a:rPr>
              <a:t>( </a:t>
            </a:r>
            <a:r>
              <a:rPr lang="en-US" altLang="zh-TW" dirty="0">
                <a:solidFill>
                  <a:srgbClr val="FF0000"/>
                </a:solidFill>
              </a:rPr>
              <a:t>0 ,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+mn-ea"/>
              </a:rPr>
              <a:t> －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i="1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標題 3">
            <a:extLst>
              <a:ext uri="{FF2B5EF4-FFF2-40B4-BE49-F238E27FC236}">
                <a16:creationId xmlns:a16="http://schemas.microsoft.com/office/drawing/2014/main" id="{29A88C86-7889-4B83-B9AB-FE85C5048B7D}"/>
              </a:ext>
            </a:extLst>
          </p:cNvPr>
          <p:cNvSpPr txBox="1">
            <a:spLocks/>
          </p:cNvSpPr>
          <p:nvPr/>
        </p:nvSpPr>
        <p:spPr>
          <a:xfrm>
            <a:off x="4874413" y="4911372"/>
            <a:ext cx="174966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+mn-ea"/>
              </a:rPr>
              <a:t>( </a:t>
            </a:r>
            <a:r>
              <a:rPr lang="en-US" altLang="zh-TW" dirty="0">
                <a:solidFill>
                  <a:srgbClr val="FF0000"/>
                </a:solidFill>
              </a:rPr>
              <a:t>1 ,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+mn-ea"/>
              </a:rPr>
              <a:t> －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i="1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標題 3">
            <a:extLst>
              <a:ext uri="{FF2B5EF4-FFF2-40B4-BE49-F238E27FC236}">
                <a16:creationId xmlns:a16="http://schemas.microsoft.com/office/drawing/2014/main" id="{8739928F-FF6B-4330-90B7-CC337F594B89}"/>
              </a:ext>
            </a:extLst>
          </p:cNvPr>
          <p:cNvSpPr txBox="1">
            <a:spLocks/>
          </p:cNvSpPr>
          <p:nvPr/>
        </p:nvSpPr>
        <p:spPr>
          <a:xfrm>
            <a:off x="4888870" y="2043590"/>
            <a:ext cx="191284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2" name="Picture 323 6" descr="poButton">
            <a:extLst>
              <a:ext uri="{FF2B5EF4-FFF2-40B4-BE49-F238E27FC236}">
                <a16:creationId xmlns:a16="http://schemas.microsoft.com/office/drawing/2014/main" id="{EBC84BF8-1211-440F-85BC-DB076BFA0E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21" grpId="0"/>
      <p:bldP spid="21" grpId="1"/>
      <p:bldP spid="21" grpId="2"/>
      <p:bldP spid="22" grpId="0"/>
      <p:bldP spid="22" grpId="1"/>
      <p:bldP spid="22" grpId="2"/>
      <p:bldP spid="23" grpId="0" animBg="1"/>
      <p:bldP spid="23" grpId="1" animBg="1"/>
      <p:bldP spid="23" grpId="2" animBg="1"/>
      <p:bldP spid="24" grpId="0"/>
      <p:bldP spid="24" grpId="1"/>
      <p:bldP spid="24" grpId="2"/>
      <p:bldP spid="25" grpId="0"/>
      <p:bldP spid="25" grpId="1"/>
      <p:bldP spid="25" grpId="2"/>
      <p:bldP spid="31" grpId="0"/>
      <p:bldP spid="31" grpId="1"/>
      <p:bldP spid="31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279289"/>
          </a:xfrm>
        </p:spPr>
        <p:txBody>
          <a:bodyPr/>
          <a:lstStyle/>
          <a:p>
            <a:pPr marL="360363" indent="-360363">
              <a:lnSpc>
                <a:spcPts val="44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在坐標平面上畫出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i="1" dirty="0"/>
              <a:t>x</a:t>
            </a:r>
            <a:r>
              <a:rPr lang="zh-TW" altLang="en-US" dirty="0"/>
              <a:t>＋</a:t>
            </a:r>
            <a:r>
              <a:rPr lang="en-US" altLang="zh-TW" dirty="0"/>
              <a:t>2</a:t>
            </a:r>
            <a:r>
              <a:rPr lang="zh-TW" altLang="en-US" dirty="0"/>
              <a:t> 的圖形。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一次函數的圖形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3" name="圖片 2" descr="一張含有 圖表, 行 的圖片&#10;&#10;自動產生的描述">
            <a:extLst>
              <a:ext uri="{FF2B5EF4-FFF2-40B4-BE49-F238E27FC236}">
                <a16:creationId xmlns:a16="http://schemas.microsoft.com/office/drawing/2014/main" id="{002E2DD2-5B1A-4E8E-B4AF-E0B2D2C55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0" y="2060848"/>
            <a:ext cx="4482412" cy="457911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5B7AB74-B6F2-BCAA-94B3-E03C28388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547" y="2011554"/>
            <a:ext cx="433535" cy="432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204B29E-8BCC-D448-6534-1DA0994976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2274389"/>
            <a:ext cx="280417" cy="338329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DCEBC2B-7AD0-4CF8-82E3-CE8ED9025AC8}"/>
              </a:ext>
            </a:extLst>
          </p:cNvPr>
          <p:cNvCxnSpPr>
            <a:cxnSpLocks/>
          </p:cNvCxnSpPr>
          <p:nvPr/>
        </p:nvCxnSpPr>
        <p:spPr>
          <a:xfrm>
            <a:off x="3146284" y="2634492"/>
            <a:ext cx="3123212" cy="3067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F4EB549B-1A23-4CFC-A340-26E472FB5723}"/>
              </a:ext>
            </a:extLst>
          </p:cNvPr>
          <p:cNvSpPr/>
          <p:nvPr/>
        </p:nvSpPr>
        <p:spPr>
          <a:xfrm>
            <a:off x="4286989" y="375448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表格 2">
            <a:extLst>
              <a:ext uri="{FF2B5EF4-FFF2-40B4-BE49-F238E27FC236}">
                <a16:creationId xmlns:a16="http://schemas.microsoft.com/office/drawing/2014/main" id="{E83DB567-5424-4F30-BBE5-E98585161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537136"/>
              </p:ext>
            </p:extLst>
          </p:nvPr>
        </p:nvGraphicFramePr>
        <p:xfrm>
          <a:off x="6795591" y="2721377"/>
          <a:ext cx="2074003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21">
                  <a:extLst>
                    <a:ext uri="{9D8B030D-6E8A-4147-A177-3AD203B41FA5}">
                      <a16:colId xmlns:a16="http://schemas.microsoft.com/office/drawing/2014/main" val="3081977710"/>
                    </a:ext>
                  </a:extLst>
                </a:gridCol>
                <a:gridCol w="828145">
                  <a:extLst>
                    <a:ext uri="{9D8B030D-6E8A-4147-A177-3AD203B41FA5}">
                      <a16:colId xmlns:a16="http://schemas.microsoft.com/office/drawing/2014/main" val="2468679352"/>
                    </a:ext>
                  </a:extLst>
                </a:gridCol>
                <a:gridCol w="748637">
                  <a:extLst>
                    <a:ext uri="{9D8B030D-6E8A-4147-A177-3AD203B41FA5}">
                      <a16:colId xmlns:a16="http://schemas.microsoft.com/office/drawing/2014/main" val="1698233584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TW" altLang="en-US" sz="32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3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153564"/>
                  </a:ext>
                </a:extLst>
              </a:tr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32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3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280223"/>
                  </a:ext>
                </a:extLst>
              </a:tr>
            </a:tbl>
          </a:graphicData>
        </a:graphic>
      </p:graphicFrame>
      <p:sp>
        <p:nvSpPr>
          <p:cNvPr id="21" name="標題 3">
            <a:extLst>
              <a:ext uri="{FF2B5EF4-FFF2-40B4-BE49-F238E27FC236}">
                <a16:creationId xmlns:a16="http://schemas.microsoft.com/office/drawing/2014/main" id="{B20D5EAF-15B9-4A80-A6BA-5E83D80871D5}"/>
              </a:ext>
            </a:extLst>
          </p:cNvPr>
          <p:cNvSpPr txBox="1">
            <a:spLocks/>
          </p:cNvSpPr>
          <p:nvPr/>
        </p:nvSpPr>
        <p:spPr>
          <a:xfrm>
            <a:off x="8277627" y="2693271"/>
            <a:ext cx="452189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22" name="標題 3">
            <a:extLst>
              <a:ext uri="{FF2B5EF4-FFF2-40B4-BE49-F238E27FC236}">
                <a16:creationId xmlns:a16="http://schemas.microsoft.com/office/drawing/2014/main" id="{11FE2BCD-381C-4864-92CB-17150866D0B0}"/>
              </a:ext>
            </a:extLst>
          </p:cNvPr>
          <p:cNvSpPr txBox="1">
            <a:spLocks/>
          </p:cNvSpPr>
          <p:nvPr/>
        </p:nvSpPr>
        <p:spPr>
          <a:xfrm>
            <a:off x="8277627" y="3294521"/>
            <a:ext cx="59766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i="1" dirty="0">
              <a:solidFill>
                <a:srgbClr val="FF0000"/>
              </a:solidFill>
            </a:endParaRPr>
          </a:p>
          <a:p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B3FC6F02-E939-4566-A8BB-D4888F0B6402}"/>
              </a:ext>
            </a:extLst>
          </p:cNvPr>
          <p:cNvSpPr/>
          <p:nvPr/>
        </p:nvSpPr>
        <p:spPr>
          <a:xfrm>
            <a:off x="4674113" y="413288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標題 3">
            <a:extLst>
              <a:ext uri="{FF2B5EF4-FFF2-40B4-BE49-F238E27FC236}">
                <a16:creationId xmlns:a16="http://schemas.microsoft.com/office/drawing/2014/main" id="{2687BAEC-23BE-4392-A71D-343A545B665B}"/>
              </a:ext>
            </a:extLst>
          </p:cNvPr>
          <p:cNvSpPr txBox="1">
            <a:spLocks/>
          </p:cNvSpPr>
          <p:nvPr/>
        </p:nvSpPr>
        <p:spPr>
          <a:xfrm>
            <a:off x="4550368" y="3092315"/>
            <a:ext cx="2008609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+mn-ea"/>
              </a:rPr>
              <a:t>( </a:t>
            </a:r>
            <a:r>
              <a:rPr lang="en-US" altLang="zh-TW" dirty="0">
                <a:solidFill>
                  <a:srgbClr val="FF0000"/>
                </a:solidFill>
              </a:rPr>
              <a:t>0 ,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+mn-ea"/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i="1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標題 3">
            <a:extLst>
              <a:ext uri="{FF2B5EF4-FFF2-40B4-BE49-F238E27FC236}">
                <a16:creationId xmlns:a16="http://schemas.microsoft.com/office/drawing/2014/main" id="{29A88C86-7889-4B83-B9AB-FE85C5048B7D}"/>
              </a:ext>
            </a:extLst>
          </p:cNvPr>
          <p:cNvSpPr txBox="1">
            <a:spLocks/>
          </p:cNvSpPr>
          <p:nvPr/>
        </p:nvSpPr>
        <p:spPr>
          <a:xfrm>
            <a:off x="4914326" y="3898498"/>
            <a:ext cx="1425779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+mn-ea"/>
              </a:rPr>
              <a:t>( </a:t>
            </a:r>
            <a:r>
              <a:rPr lang="en-US" altLang="zh-TW" dirty="0">
                <a:solidFill>
                  <a:srgbClr val="FF0000"/>
                </a:solidFill>
              </a:rPr>
              <a:t>1 ,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+mn-ea"/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i="1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標題 3">
            <a:extLst>
              <a:ext uri="{FF2B5EF4-FFF2-40B4-BE49-F238E27FC236}">
                <a16:creationId xmlns:a16="http://schemas.microsoft.com/office/drawing/2014/main" id="{8739928F-FF6B-4330-90B7-CC337F594B89}"/>
              </a:ext>
            </a:extLst>
          </p:cNvPr>
          <p:cNvSpPr txBox="1">
            <a:spLocks/>
          </p:cNvSpPr>
          <p:nvPr/>
        </p:nvSpPr>
        <p:spPr>
          <a:xfrm>
            <a:off x="1898727" y="2034271"/>
            <a:ext cx="225134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2" name="Picture 323 6" descr="poButton">
            <a:extLst>
              <a:ext uri="{FF2B5EF4-FFF2-40B4-BE49-F238E27FC236}">
                <a16:creationId xmlns:a16="http://schemas.microsoft.com/office/drawing/2014/main" id="{EBC84BF8-1211-440F-85BC-DB076BFA0E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21" grpId="0"/>
      <p:bldP spid="21" grpId="1"/>
      <p:bldP spid="21" grpId="2"/>
      <p:bldP spid="22" grpId="0"/>
      <p:bldP spid="22" grpId="1"/>
      <p:bldP spid="22" grpId="2"/>
      <p:bldP spid="23" grpId="0" animBg="1"/>
      <p:bldP spid="23" grpId="1" animBg="1"/>
      <p:bldP spid="23" grpId="2" animBg="1"/>
      <p:bldP spid="24" grpId="0"/>
      <p:bldP spid="24" grpId="1"/>
      <p:bldP spid="24" grpId="2"/>
      <p:bldP spid="25" grpId="0"/>
      <p:bldP spid="25" grpId="1"/>
      <p:bldP spid="25" grpId="2"/>
      <p:bldP spid="31" grpId="0"/>
      <p:bldP spid="31" grpId="1"/>
      <p:bldP spid="31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solidFill>
                <a:srgbClr val="FDEFEF"/>
              </a:solidFill>
            </p:spPr>
            <p:txBody>
              <a:bodyPr/>
              <a:lstStyle/>
              <a:p>
                <a:r>
                  <a:rPr lang="zh-TW" altLang="en-US" dirty="0"/>
                  <a:t>若一次函數 </a:t>
                </a:r>
                <a:r>
                  <a:rPr lang="en-US" altLang="zh-TW" i="1" dirty="0"/>
                  <a:t>y</a:t>
                </a:r>
                <a:r>
                  <a:rPr lang="zh-TW" altLang="en-US" dirty="0"/>
                  <a:t>＝</a:t>
                </a:r>
                <a:r>
                  <a:rPr lang="en-US" altLang="zh-TW" i="1" dirty="0"/>
                  <a:t>ax</a:t>
                </a:r>
                <a:r>
                  <a:rPr lang="zh-TW" altLang="en-US" dirty="0"/>
                  <a:t>＋</a:t>
                </a:r>
                <a:r>
                  <a:rPr lang="en-US" altLang="zh-TW" i="1" dirty="0"/>
                  <a:t>b</a:t>
                </a:r>
                <a:r>
                  <a:rPr lang="zh-TW" altLang="en-US" dirty="0"/>
                  <a:t> 的圖形通過 </a:t>
                </a:r>
                <a:br>
                  <a:rPr lang="en-US" altLang="zh-TW" dirty="0"/>
                </a:br>
                <a:r>
                  <a:rPr lang="en-US" altLang="zh-TW" dirty="0"/>
                  <a:t>( 2 , 1 )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(</a:t>
                </a:r>
                <a:r>
                  <a:rPr lang="zh-TW" altLang="en-US" dirty="0"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/>
                  <a:t>1 , 7 )</a:t>
                </a:r>
                <a:r>
                  <a:rPr lang="zh-TW" altLang="en-US" dirty="0"/>
                  <a:t> 兩點，求此一次函數。	</a:t>
                </a:r>
                <a:br>
                  <a:rPr lang="zh-TW" altLang="en-US" dirty="0"/>
                </a:br>
                <a:r>
                  <a:rPr lang="en-US" altLang="zh-TW" dirty="0">
                    <a:solidFill>
                      <a:srgbClr val="0072BC"/>
                    </a:solidFill>
                  </a:rPr>
                  <a:t>[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解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]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將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( 2 , 1 )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、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(</a:t>
                </a:r>
                <a:r>
                  <a:rPr lang="zh-TW" altLang="en-US" dirty="0">
                    <a:solidFill>
                      <a:srgbClr val="0070C0"/>
                    </a:solidFill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1 , 7 ) 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代入 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y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＝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ax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＋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b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，</a:t>
                </a:r>
                <a:r>
                  <a:rPr lang="zh-TW" altLang="en-US" dirty="0"/>
                  <a:t>	</a:t>
                </a:r>
                <a:br>
                  <a:rPr lang="zh-TW" altLang="en-US" dirty="0"/>
                </a:br>
                <a:r>
                  <a:rPr lang="zh-TW" altLang="en-US" dirty="0"/>
                  <a:t>      </a:t>
                </a:r>
                <a:r>
                  <a:rPr lang="zh-TW" altLang="en-US" sz="3200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zh-TW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0070C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zh-TW" altLang="en-US" sz="3200" dirty="0" smtClean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0070C0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TW" sz="3200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zh-TW" altLang="en-US" sz="3200" dirty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sz="3200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zh-TW" alt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zh-TW" alt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0070C0"/>
                                </a:solidFill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zh-TW" altLang="en-US" sz="3200" dirty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0070C0"/>
                                </a:solidFill>
                                <a:ea typeface="新細明體" panose="02020500000000000000" pitchFamily="18" charset="-120"/>
                              </a:rPr>
                              <m:t>－</m:t>
                            </m:r>
                            <m:r>
                              <m:rPr>
                                <m:nor/>
                              </m:rPr>
                              <a:rPr lang="en-US" altLang="zh-TW" sz="3200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zh-TW" altLang="en-US" sz="3200" dirty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sz="3200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a渀."/>
                  </a:rPr>
                  <a:t>，</a:t>
                </a:r>
                <a:b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a渀."/>
                  </a:rPr>
                </a:br>
                <a: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a渀."/>
                  </a:rPr>
                  <a:t>       得 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a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＝</a:t>
                </a:r>
                <a:r>
                  <a:rPr lang="zh-TW" altLang="en-US" dirty="0">
                    <a:solidFill>
                      <a:srgbClr val="0070C0"/>
                    </a:solidFill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2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，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b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5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，</a:t>
                </a:r>
                <a:br>
                  <a:rPr lang="en-US" altLang="zh-TW" dirty="0">
                    <a:solidFill>
                      <a:srgbClr val="0070C0"/>
                    </a:solidFill>
                  </a:rPr>
                </a:br>
                <a:r>
                  <a:rPr lang="zh-TW" altLang="en-US" dirty="0">
                    <a:solidFill>
                      <a:srgbClr val="0070C0"/>
                    </a:solidFill>
                  </a:rPr>
                  <a:t>      故此一次函數為 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y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＝</a:t>
                </a:r>
                <a:r>
                  <a:rPr lang="zh-TW" altLang="en-US" dirty="0">
                    <a:solidFill>
                      <a:srgbClr val="0070C0"/>
                    </a:solidFill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2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x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＋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5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。</a:t>
                </a:r>
                <a:r>
                  <a:rPr lang="zh-TW" altLang="en-US" dirty="0"/>
                  <a:t>	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blipFill>
                <a:blip r:embed="rId2"/>
                <a:stretch>
                  <a:fillRect l="-1749" t="-16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⑦</a:t>
            </a:r>
            <a:r>
              <a:rPr lang="zh-TW" altLang="en-US" dirty="0"/>
              <a:t> 過兩點求一次函數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D00F737-B51B-332C-5617-16748D6C9D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5BC19D-C0CF-6FD5-1CAD-4CF47B7D3D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①</a:t>
            </a:r>
            <a:r>
              <a:rPr lang="zh-TW" altLang="en-US" dirty="0"/>
              <a:t> 變數</a:t>
            </a:r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id="{34F036A8-B564-A1FB-981E-7B00F97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3" y="1704096"/>
            <a:ext cx="8712000" cy="5153903"/>
          </a:xfrm>
          <a:solidFill>
            <a:srgbClr val="FDEFEF"/>
          </a:solidFill>
        </p:spPr>
        <p:txBody>
          <a:bodyPr/>
          <a:lstStyle/>
          <a:p>
            <a:r>
              <a:rPr lang="en-US" altLang="zh-TW" dirty="0"/>
              <a:t>(1)</a:t>
            </a:r>
            <a:r>
              <a:rPr lang="zh-TW" altLang="en-US" dirty="0"/>
              <a:t>在一個關係式中，會變動的數，稱為</a:t>
            </a:r>
            <a:r>
              <a:rPr lang="zh-TW" altLang="en-US" b="1" dirty="0">
                <a:solidFill>
                  <a:srgbClr val="C00000"/>
                </a:solidFill>
              </a:rPr>
              <a:t>變數</a:t>
            </a:r>
            <a:r>
              <a:rPr lang="zh-TW" altLang="en-US" dirty="0">
                <a:solidFill>
                  <a:srgbClr val="000000"/>
                </a:solidFill>
              </a:rPr>
              <a:t>。</a:t>
            </a:r>
            <a:br>
              <a:rPr lang="en-US" altLang="zh-TW" dirty="0">
                <a:solidFill>
                  <a:srgbClr val="000000"/>
                </a:solidFill>
              </a:rPr>
            </a:br>
            <a:r>
              <a:rPr lang="en-US" altLang="zh-TW" dirty="0">
                <a:solidFill>
                  <a:srgbClr val="000000"/>
                </a:solidFill>
              </a:rPr>
              <a:t>(2)</a:t>
            </a:r>
            <a:r>
              <a:rPr lang="zh-TW" altLang="en-US" dirty="0">
                <a:solidFill>
                  <a:srgbClr val="000000"/>
                </a:solidFill>
              </a:rPr>
              <a:t>在日常生活中，可常見兩組數量有著特殊對</a:t>
            </a:r>
            <a:br>
              <a:rPr lang="en-US" altLang="zh-TW" dirty="0">
                <a:solidFill>
                  <a:srgbClr val="000000"/>
                </a:solidFill>
              </a:rPr>
            </a:br>
            <a:r>
              <a:rPr lang="zh-TW" altLang="en-US" dirty="0">
                <a:solidFill>
                  <a:srgbClr val="000000"/>
                </a:solidFill>
              </a:rPr>
              <a:t>    應關係，一個數量改變，另一個數量也會跟</a:t>
            </a:r>
            <a:br>
              <a:rPr lang="en-US" altLang="zh-TW" dirty="0">
                <a:solidFill>
                  <a:srgbClr val="000000"/>
                </a:solidFill>
              </a:rPr>
            </a:br>
            <a:r>
              <a:rPr lang="zh-TW" altLang="en-US" dirty="0">
                <a:solidFill>
                  <a:srgbClr val="000000"/>
                </a:solidFill>
              </a:rPr>
              <a:t>    著變動。     </a:t>
            </a:r>
            <a:br>
              <a:rPr lang="en-US" altLang="zh-TW" dirty="0">
                <a:solidFill>
                  <a:srgbClr val="000000"/>
                </a:solidFill>
              </a:rPr>
            </a:br>
            <a:r>
              <a:rPr lang="zh-TW" altLang="en-US" dirty="0">
                <a:solidFill>
                  <a:srgbClr val="000000"/>
                </a:solidFill>
              </a:rPr>
              <a:t>   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正方形邊長為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，周長為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，則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，	</a:t>
            </a:r>
            <a:b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</a:b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   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我們稱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和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都是「變數」。	</a:t>
            </a:r>
            <a:b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</a:b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   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一枝筆 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20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元，買了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枝，花了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元，則	</a:t>
            </a:r>
            <a:b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</a:br>
            <a:r>
              <a:rPr lang="en-US" altLang="zh-TW" dirty="0">
                <a:solidFill>
                  <a:srgbClr val="000000"/>
                </a:solidFill>
              </a:rPr>
              <a:t>   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20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和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都是「變數」。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3C47251-5699-EF8F-C0D5-46C18C89AC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7" name="圖片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17ECB94-ACFB-C88C-8162-AE2A9D1D7C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8" name="圖片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284431-051E-45B8-214D-A281B59B54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90AC993-1611-4F52-BB00-0AA06920B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83" y="3663511"/>
            <a:ext cx="642436" cy="6175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329AE28-2DB6-4249-9F83-D470FE52F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83" y="4643219"/>
            <a:ext cx="642436" cy="6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279289"/>
          </a:xfrm>
        </p:spPr>
        <p:txBody>
          <a:bodyPr/>
          <a:lstStyle/>
          <a:p>
            <a:pPr marL="360363" indent="-360363">
              <a:lnSpc>
                <a:spcPts val="44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若一次函數 </a:t>
            </a:r>
            <a:r>
              <a:rPr lang="en-US" altLang="zh-TW" i="1" dirty="0">
                <a:solidFill>
                  <a:srgbClr val="211D1E"/>
                </a:solidFill>
              </a:rPr>
              <a:t>y</a:t>
            </a:r>
            <a:r>
              <a:rPr lang="zh-TW" altLang="en-US" dirty="0">
                <a:solidFill>
                  <a:srgbClr val="211D1E"/>
                </a:solidFill>
                <a:latin typeface="華康細黑體a渀."/>
              </a:rPr>
              <a:t>＝</a:t>
            </a:r>
            <a:r>
              <a:rPr lang="en-US" altLang="zh-TW" i="1" dirty="0">
                <a:solidFill>
                  <a:srgbClr val="211D1E"/>
                </a:solidFill>
              </a:rPr>
              <a:t>ax</a:t>
            </a:r>
            <a:r>
              <a:rPr lang="zh-TW" altLang="en-US" dirty="0">
                <a:solidFill>
                  <a:srgbClr val="211D1E"/>
                </a:solidFill>
                <a:latin typeface="華康細黑體a渀."/>
              </a:rPr>
              <a:t>＋</a:t>
            </a:r>
            <a:r>
              <a:rPr lang="en-US" altLang="zh-TW" i="1" dirty="0">
                <a:solidFill>
                  <a:srgbClr val="211D1E"/>
                </a:solidFill>
              </a:rPr>
              <a:t>b</a:t>
            </a:r>
            <a:r>
              <a:rPr lang="zh-TW" altLang="en-US" i="1" dirty="0">
                <a:solidFill>
                  <a:srgbClr val="211D1E"/>
                </a:solidFill>
              </a:rPr>
              <a:t> </a:t>
            </a:r>
            <a:r>
              <a:rPr lang="zh-TW" altLang="en-US" dirty="0"/>
              <a:t>的圖形通過 </a:t>
            </a:r>
            <a:r>
              <a:rPr lang="en-US" altLang="zh-TW" dirty="0"/>
              <a:t>( 0 , 3 )</a:t>
            </a:r>
            <a:r>
              <a:rPr lang="zh-TW" altLang="en-US" dirty="0"/>
              <a:t>、 </a:t>
            </a:r>
            <a:r>
              <a:rPr lang="en-US" altLang="zh-TW" dirty="0"/>
              <a:t>( 1 , 5 ) </a:t>
            </a:r>
            <a:r>
              <a:rPr lang="zh-TW" altLang="en-US" dirty="0"/>
              <a:t>兩點，則此一次函數 為</a:t>
            </a:r>
            <a:r>
              <a:rPr lang="en-US" altLang="zh-TW" dirty="0"/>
              <a:t>___________</a:t>
            </a:r>
            <a:r>
              <a:rPr lang="zh-TW" altLang="en-US" dirty="0"/>
              <a:t>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過兩點求一次函數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260830" y="2615621"/>
            <a:ext cx="7631650" cy="6420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將</a:t>
            </a:r>
            <a:r>
              <a:rPr lang="en-US" altLang="zh-TW" dirty="0">
                <a:solidFill>
                  <a:srgbClr val="FF0000"/>
                </a:solidFill>
              </a:rPr>
              <a:t>( 0 , 3 )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( 1 </a:t>
            </a:r>
            <a:r>
              <a:rPr lang="en-US" altLang="zh-TW" i="1" dirty="0">
                <a:solidFill>
                  <a:srgbClr val="FF0000"/>
                </a:solidFill>
              </a:rPr>
              <a:t>, </a:t>
            </a:r>
            <a:r>
              <a:rPr lang="en-US" altLang="zh-TW" dirty="0">
                <a:solidFill>
                  <a:srgbClr val="FF0000"/>
                </a:solidFill>
              </a:rPr>
              <a:t>5 ) </a:t>
            </a:r>
            <a:r>
              <a:rPr lang="zh-TW" altLang="en-US" dirty="0">
                <a:solidFill>
                  <a:srgbClr val="FF0000"/>
                </a:solidFill>
              </a:rPr>
              <a:t>代入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  <a:latin typeface="華康細黑體a渀."/>
              </a:rPr>
              <a:t>＝</a:t>
            </a:r>
            <a:r>
              <a:rPr lang="en-US" altLang="zh-TW" i="1" dirty="0">
                <a:solidFill>
                  <a:srgbClr val="FF0000"/>
                </a:solidFill>
              </a:rPr>
              <a:t>ax</a:t>
            </a:r>
            <a:r>
              <a:rPr lang="zh-TW" altLang="en-US" dirty="0">
                <a:solidFill>
                  <a:srgbClr val="FF0000"/>
                </a:solidFill>
                <a:latin typeface="華康細黑體a渀."/>
              </a:rPr>
              <a:t>＋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6588224" y="1904799"/>
            <a:ext cx="187220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  <a:latin typeface="華康細黑體a渀."/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  <a:latin typeface="華康細黑體a渀."/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5B7AB74-B6F2-BCAA-94B3-E03C28388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95" y="2669409"/>
            <a:ext cx="433535" cy="432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204B29E-8BCC-D448-6534-1DA0994976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749" y="5447508"/>
            <a:ext cx="280417" cy="338329"/>
          </a:xfrm>
          <a:prstGeom prst="rect">
            <a:avLst/>
          </a:prstGeom>
        </p:spPr>
      </p:pic>
      <p:sp>
        <p:nvSpPr>
          <p:cNvPr id="12" name="標題 3">
            <a:extLst>
              <a:ext uri="{FF2B5EF4-FFF2-40B4-BE49-F238E27FC236}">
                <a16:creationId xmlns:a16="http://schemas.microsoft.com/office/drawing/2014/main" id="{D757B109-3B16-4B4B-BC16-EB3E10D317ED}"/>
              </a:ext>
            </a:extLst>
          </p:cNvPr>
          <p:cNvSpPr txBox="1">
            <a:spLocks/>
          </p:cNvSpPr>
          <p:nvPr/>
        </p:nvSpPr>
        <p:spPr>
          <a:xfrm>
            <a:off x="1260830" y="4495304"/>
            <a:ext cx="763165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得 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3" name="標題 3">
            <a:extLst>
              <a:ext uri="{FF2B5EF4-FFF2-40B4-BE49-F238E27FC236}">
                <a16:creationId xmlns:a16="http://schemas.microsoft.com/office/drawing/2014/main" id="{B92CB319-A05F-4E87-B821-B111168BF8CE}"/>
              </a:ext>
            </a:extLst>
          </p:cNvPr>
          <p:cNvSpPr txBox="1">
            <a:spLocks/>
          </p:cNvSpPr>
          <p:nvPr/>
        </p:nvSpPr>
        <p:spPr>
          <a:xfrm>
            <a:off x="1260830" y="5178912"/>
            <a:ext cx="499096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故此一次函數為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E6DA3F38-63DB-4053-B01D-AB2CC6665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810BF2C-3AED-4762-8200-77743E522A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0830" y="3284984"/>
                <a:ext cx="3311170" cy="127909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dirty="0">
                    <a:solidFill>
                      <a:srgbClr val="FF0000"/>
                    </a:solidFill>
                    <a:latin typeface="微軟正黑體" panose="020B0604030504040204" pitchFamily="34" charset="-120"/>
                  </a:rPr>
                  <a:t>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FF0000"/>
                                </a:solidFill>
                              </a:rPr>
                              <m:t>b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FF0000"/>
                                </a:solidFill>
                              </a:rPr>
                              <m:t>b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810BF2C-3AED-4762-8200-77743E522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3284984"/>
                <a:ext cx="3311170" cy="1279097"/>
              </a:xfrm>
              <a:prstGeom prst="rect">
                <a:avLst/>
              </a:prstGeom>
              <a:blipFill>
                <a:blip r:embed="rId5"/>
                <a:stretch>
                  <a:fillRect l="-47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3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9" grpId="0"/>
      <p:bldP spid="9" grpId="1"/>
      <p:bldP spid="9" grpId="2"/>
      <p:bldP spid="12" grpId="0"/>
      <p:bldP spid="12" grpId="1"/>
      <p:bldP spid="12" grpId="2"/>
      <p:bldP spid="13" grpId="0"/>
      <p:bldP spid="13" grpId="1"/>
      <p:bldP spid="13" grpId="2"/>
      <p:bldP spid="15" grpId="0"/>
      <p:bldP spid="15" grpId="1"/>
      <p:bldP spid="1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FA55195-3ED2-2D7B-9E95-5401D272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3" y="1704096"/>
            <a:ext cx="8712000" cy="5153904"/>
          </a:xfrm>
          <a:solidFill>
            <a:srgbClr val="FDEFEF"/>
          </a:solidFill>
        </p:spPr>
        <p:txBody>
          <a:bodyPr/>
          <a:lstStyle/>
          <a:p>
            <a:r>
              <a:rPr lang="zh-TW" altLang="en-US" dirty="0"/>
              <a:t>已知常數函數的圖形通過 </a:t>
            </a:r>
            <a:r>
              <a:rPr lang="en-US" altLang="zh-TW" dirty="0"/>
              <a:t>( 0,</a:t>
            </a:r>
            <a:r>
              <a:rPr lang="zh-TW" altLang="en-US" dirty="0">
                <a:latin typeface="+mn-ea"/>
                <a:ea typeface="+mn-ea"/>
              </a:rPr>
              <a:t>－</a:t>
            </a:r>
            <a:r>
              <a:rPr lang="en-US" altLang="zh-TW" dirty="0"/>
              <a:t>4 )</a:t>
            </a:r>
            <a:r>
              <a:rPr lang="zh-TW" altLang="en-US" dirty="0"/>
              <a:t>，求此常數函數，並畫出其圖形。</a:t>
            </a:r>
            <a:br>
              <a:rPr lang="en-US" altLang="zh-TW" dirty="0"/>
            </a:br>
            <a:r>
              <a:rPr lang="zh-TW" altLang="en-US" dirty="0"/>
              <a:t>   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設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b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，	</a:t>
            </a:r>
            <a:b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</a:b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E.."/>
              </a:rPr>
              <a:t>    圖形為一水平線，</a:t>
            </a:r>
            <a:br>
              <a:rPr lang="en-US" altLang="zh-TW" sz="3200" b="0" i="0" u="none" strike="noStrike" baseline="0" dirty="0">
                <a:solidFill>
                  <a:srgbClr val="211D1E"/>
                </a:solidFill>
                <a:latin typeface="華康細黑體E.."/>
              </a:rPr>
            </a:b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華康細黑體E.."/>
              </a:rPr>
              <a:t>    </a:t>
            </a:r>
            <a:r>
              <a:rPr lang="zh-TW" altLang="en-US" sz="3200" b="0" i="0" u="none" strike="noStrike" baseline="0" dirty="0">
                <a:latin typeface="華康細黑體E.."/>
              </a:rPr>
              <a:t>不論 </a:t>
            </a:r>
            <a:r>
              <a:rPr lang="en-US" altLang="zh-TW" sz="3200" b="0" i="1" u="none" strike="noStrike" baseline="0" dirty="0">
                <a:latin typeface="Times New Roman" panose="02020603050405020304" pitchFamily="18" charset="0"/>
              </a:rPr>
              <a:t>x</a:t>
            </a:r>
            <a:r>
              <a:rPr lang="zh-TW" altLang="en-US" sz="32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latin typeface="華康細黑體E.."/>
              </a:rPr>
              <a:t>值為何，	</a:t>
            </a:r>
            <a:br>
              <a:rPr lang="zh-TW" altLang="en-US" sz="3200" b="0" i="0" u="none" strike="noStrike" baseline="0" dirty="0">
                <a:latin typeface="華康細黑體E.."/>
              </a:rPr>
            </a:br>
            <a:r>
              <a:rPr lang="zh-TW" altLang="en-US" sz="3200" b="0" i="0" u="none" strike="noStrike" baseline="0" dirty="0">
                <a:latin typeface="華康細黑體E.."/>
              </a:rPr>
              <a:t>    對應的 </a:t>
            </a:r>
            <a:r>
              <a:rPr lang="en-US" altLang="zh-TW" sz="3200" b="0" i="1" u="none" strike="noStrike" baseline="0" dirty="0"/>
              <a:t>y</a:t>
            </a:r>
            <a:r>
              <a:rPr lang="zh-TW" altLang="en-US" sz="3200" b="0" i="1" u="none" strike="noStrike" baseline="0" dirty="0"/>
              <a:t> </a:t>
            </a:r>
            <a:r>
              <a:rPr lang="zh-TW" altLang="en-US" sz="3200" b="0" i="0" u="none" strike="noStrike" baseline="0" dirty="0">
                <a:latin typeface="華康細黑體E.."/>
              </a:rPr>
              <a:t>值皆為 </a:t>
            </a:r>
            <a:r>
              <a:rPr lang="en-US" altLang="zh-TW" i="1" dirty="0"/>
              <a:t>b</a:t>
            </a:r>
            <a:r>
              <a:rPr lang="zh-TW" altLang="en-US" sz="3200" b="0" i="0" u="none" strike="noStrike" baseline="0" dirty="0">
                <a:latin typeface="華康細黑體E.."/>
              </a:rPr>
              <a:t>，</a:t>
            </a:r>
            <a:br>
              <a:rPr lang="en-US" altLang="zh-TW" sz="3200" b="0" i="0" u="none" strike="noStrike" baseline="0" dirty="0">
                <a:latin typeface="華康細黑體E.."/>
              </a:rPr>
            </a:br>
            <a:r>
              <a:rPr lang="en-US" altLang="zh-TW" sz="3200" b="0" i="0" u="none" strike="noStrike" baseline="0" dirty="0">
                <a:latin typeface="華康細黑體E.."/>
              </a:rPr>
              <a:t>    </a:t>
            </a:r>
            <a:r>
              <a:rPr lang="zh-TW" altLang="en-US" sz="3200" b="0" i="0" u="none" strike="noStrike" baseline="0" dirty="0">
                <a:latin typeface="華康細黑體E.."/>
              </a:rPr>
              <a:t>則 </a:t>
            </a:r>
            <a:r>
              <a:rPr lang="en-US" altLang="zh-TW" i="1" dirty="0"/>
              <a:t>b</a:t>
            </a:r>
            <a:r>
              <a:rPr lang="zh-TW" altLang="en-US" sz="3200" b="0" i="0" u="none" strike="noStrike" baseline="0" dirty="0">
                <a:latin typeface="華康細黑體E.."/>
              </a:rPr>
              <a:t>＝</a:t>
            </a:r>
            <a:r>
              <a:rPr lang="zh-TW" altLang="en-US" dirty="0"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/>
              <a:t>4</a:t>
            </a:r>
            <a:r>
              <a:rPr lang="zh-TW" altLang="en-US" sz="3200" b="0" i="0" u="none" strike="noStrike" baseline="0" dirty="0">
                <a:latin typeface="華康細黑體E.."/>
              </a:rPr>
              <a:t>，</a:t>
            </a:r>
            <a:br>
              <a:rPr lang="en-US" altLang="zh-TW" sz="3200" b="0" i="0" u="none" strike="noStrike" baseline="0" dirty="0">
                <a:latin typeface="華康細黑體E.."/>
              </a:rPr>
            </a:br>
            <a:r>
              <a:rPr lang="en-US" altLang="zh-TW" sz="3200" b="0" i="0" u="none" strike="noStrike" baseline="0" dirty="0">
                <a:latin typeface="華康細黑體E.."/>
              </a:rPr>
              <a:t>    </a:t>
            </a:r>
            <a:r>
              <a:rPr lang="zh-TW" altLang="en-US" sz="3200" b="0" i="0" u="none" strike="noStrike" baseline="0" dirty="0">
                <a:latin typeface="華康細黑體E.."/>
              </a:rPr>
              <a:t>故此常數函數為 </a:t>
            </a:r>
            <a:r>
              <a:rPr lang="en-US" altLang="zh-TW" sz="3200" b="0" i="1" u="none" strike="noStrike" baseline="0" dirty="0"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latin typeface="華康細黑體E.."/>
              </a:rPr>
              <a:t>＝</a:t>
            </a:r>
            <a:r>
              <a:rPr lang="zh-TW" altLang="en-US" dirty="0"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>
                <a:latin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latin typeface="華康細黑體E.."/>
              </a:rPr>
              <a:t>。</a:t>
            </a:r>
            <a:endParaRPr lang="zh-TW" altLang="en-US" i="1" dirty="0">
              <a:solidFill>
                <a:srgbClr val="0070C0"/>
              </a:solidFill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242580" cy="808778"/>
          </a:xfrm>
        </p:spPr>
        <p:txBody>
          <a:bodyPr/>
          <a:lstStyle/>
          <a:p>
            <a:r>
              <a:rPr lang="en-US" altLang="zh-TW" dirty="0"/>
              <a:t>⑧</a:t>
            </a:r>
            <a:r>
              <a:rPr lang="zh-TW" altLang="en-US" dirty="0"/>
              <a:t> 常數函數的圖形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6DFB845-D317-496B-B100-4992E3C3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3" y="2692878"/>
            <a:ext cx="642436" cy="617536"/>
          </a:xfrm>
          <a:prstGeom prst="rect">
            <a:avLst/>
          </a:prstGeom>
        </p:spPr>
      </p:pic>
      <p:pic>
        <p:nvPicPr>
          <p:cNvPr id="3" name="圖片 2" descr="一張含有 圖表, 行, 繪圖, 折紙 的圖片&#10;&#10;自動產生的描述">
            <a:extLst>
              <a:ext uri="{FF2B5EF4-FFF2-40B4-BE49-F238E27FC236}">
                <a16:creationId xmlns:a16="http://schemas.microsoft.com/office/drawing/2014/main" id="{EE5A66AC-35B2-4EC7-8722-014A0A2FA8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8506" y="2498988"/>
            <a:ext cx="3640774" cy="3757821"/>
          </a:xfrm>
          <a:prstGeom prst="rect">
            <a:avLst/>
          </a:prstGeom>
        </p:spPr>
      </p:pic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DF06240-F2FA-707E-41C5-FD4C032277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B32EED-BC7F-114E-CEB7-546EA6BE89F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3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68760"/>
            <a:ext cx="8676456" cy="1279289"/>
          </a:xfrm>
        </p:spPr>
        <p:txBody>
          <a:bodyPr/>
          <a:lstStyle/>
          <a:p>
            <a:pPr marL="360363" indent="-360363">
              <a:lnSpc>
                <a:spcPts val="44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已知常數函數的圖形通過 </a:t>
            </a:r>
            <a:r>
              <a:rPr lang="en-US" altLang="zh-TW" dirty="0"/>
              <a:t>( 1</a:t>
            </a:r>
            <a:r>
              <a:rPr lang="zh-TW" altLang="en-US" dirty="0"/>
              <a:t> </a:t>
            </a:r>
            <a:r>
              <a:rPr lang="en-US" altLang="zh-TW" dirty="0"/>
              <a:t>,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/>
              <a:t>1 ) </a:t>
            </a:r>
            <a:r>
              <a:rPr lang="zh-TW" altLang="en-US" dirty="0"/>
              <a:t>求此常數函數並畫出其圖形 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常數函數的圖形</a:t>
            </a:r>
          </a:p>
        </p:txBody>
      </p:sp>
      <p:pic>
        <p:nvPicPr>
          <p:cNvPr id="7" name="圖片 6" descr="一張含有 行, 圖表 的圖片&#10;&#10;自動產生的描述">
            <a:extLst>
              <a:ext uri="{FF2B5EF4-FFF2-40B4-BE49-F238E27FC236}">
                <a16:creationId xmlns:a16="http://schemas.microsoft.com/office/drawing/2014/main" id="{436AB17B-ABFF-4691-A01E-78049D2F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" y="3647810"/>
            <a:ext cx="4373328" cy="3002363"/>
          </a:xfrm>
          <a:prstGeom prst="rect">
            <a:avLst/>
          </a:prstGeom>
        </p:spPr>
      </p:pic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8</a:t>
            </a:r>
            <a:endParaRPr lang="zh-TW" altLang="en-US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5B7AB74-B6F2-BCAA-94B3-E03C28388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547" y="2542780"/>
            <a:ext cx="433535" cy="432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204B29E-8BCC-D448-6534-1DA0994976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903" y="4907633"/>
            <a:ext cx="280417" cy="338329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DCEBC2B-7AD0-4CF8-82E3-CE8ED9025AC8}"/>
              </a:ext>
            </a:extLst>
          </p:cNvPr>
          <p:cNvCxnSpPr>
            <a:cxnSpLocks/>
          </p:cNvCxnSpPr>
          <p:nvPr/>
        </p:nvCxnSpPr>
        <p:spPr>
          <a:xfrm>
            <a:off x="220041" y="5743603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F4EB549B-1A23-4CFC-A340-26E472FB5723}"/>
              </a:ext>
            </a:extLst>
          </p:cNvPr>
          <p:cNvSpPr/>
          <p:nvPr/>
        </p:nvSpPr>
        <p:spPr>
          <a:xfrm>
            <a:off x="3244377" y="5666003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標題 3">
            <a:extLst>
              <a:ext uri="{FF2B5EF4-FFF2-40B4-BE49-F238E27FC236}">
                <a16:creationId xmlns:a16="http://schemas.microsoft.com/office/drawing/2014/main" id="{29A88C86-7889-4B83-B9AB-FE85C5048B7D}"/>
              </a:ext>
            </a:extLst>
          </p:cNvPr>
          <p:cNvSpPr txBox="1">
            <a:spLocks/>
          </p:cNvSpPr>
          <p:nvPr/>
        </p:nvSpPr>
        <p:spPr>
          <a:xfrm>
            <a:off x="2498457" y="5835842"/>
            <a:ext cx="18899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+mn-ea"/>
              </a:rPr>
              <a:t>( </a:t>
            </a:r>
            <a:r>
              <a:rPr lang="en-US" altLang="zh-TW" dirty="0">
                <a:solidFill>
                  <a:srgbClr val="FF0000"/>
                </a:solidFill>
              </a:rPr>
              <a:t>3 ,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i="1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標題 3">
            <a:extLst>
              <a:ext uri="{FF2B5EF4-FFF2-40B4-BE49-F238E27FC236}">
                <a16:creationId xmlns:a16="http://schemas.microsoft.com/office/drawing/2014/main" id="{8739928F-FF6B-4330-90B7-CC337F594B89}"/>
              </a:ext>
            </a:extLst>
          </p:cNvPr>
          <p:cNvSpPr txBox="1">
            <a:spLocks/>
          </p:cNvSpPr>
          <p:nvPr/>
        </p:nvSpPr>
        <p:spPr>
          <a:xfrm>
            <a:off x="4141974" y="5432620"/>
            <a:ext cx="225134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2" name="Picture 323 6" descr="poButton">
            <a:extLst>
              <a:ext uri="{FF2B5EF4-FFF2-40B4-BE49-F238E27FC236}">
                <a16:creationId xmlns:a16="http://schemas.microsoft.com/office/drawing/2014/main" id="{EBC84BF8-1211-440F-85BC-DB076BFA0E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26" name="標題 3">
            <a:extLst>
              <a:ext uri="{FF2B5EF4-FFF2-40B4-BE49-F238E27FC236}">
                <a16:creationId xmlns:a16="http://schemas.microsoft.com/office/drawing/2014/main" id="{1BFCC743-3119-4676-843A-0B6B779670B7}"/>
              </a:ext>
            </a:extLst>
          </p:cNvPr>
          <p:cNvSpPr txBox="1">
            <a:spLocks/>
          </p:cNvSpPr>
          <p:nvPr/>
        </p:nvSpPr>
        <p:spPr>
          <a:xfrm>
            <a:off x="4160016" y="2330421"/>
            <a:ext cx="498398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設 </a:t>
            </a:r>
            <a:r>
              <a:rPr lang="en-US" altLang="zh-TW" sz="3000" i="1" dirty="0">
                <a:solidFill>
                  <a:srgbClr val="FF0000"/>
                </a:solidFill>
              </a:rPr>
              <a:t>y</a:t>
            </a:r>
            <a:r>
              <a:rPr lang="zh-TW" altLang="en-US" sz="3000" dirty="0">
                <a:solidFill>
                  <a:srgbClr val="FF0000"/>
                </a:solidFill>
              </a:rPr>
              <a:t>＝</a:t>
            </a:r>
            <a:r>
              <a:rPr lang="en-US" altLang="zh-TW" sz="3000" i="1" dirty="0">
                <a:solidFill>
                  <a:srgbClr val="FF0000"/>
                </a:solidFill>
              </a:rPr>
              <a:t>b</a:t>
            </a:r>
            <a:r>
              <a:rPr lang="zh-TW" altLang="en-US" sz="3000" dirty="0">
                <a:solidFill>
                  <a:srgbClr val="FF0000"/>
                </a:solidFill>
              </a:rPr>
              <a:t>，圖形為一水平線，</a:t>
            </a:r>
          </a:p>
        </p:txBody>
      </p:sp>
      <p:sp>
        <p:nvSpPr>
          <p:cNvPr id="27" name="標題 3">
            <a:extLst>
              <a:ext uri="{FF2B5EF4-FFF2-40B4-BE49-F238E27FC236}">
                <a16:creationId xmlns:a16="http://schemas.microsoft.com/office/drawing/2014/main" id="{08EE99A2-9A01-4FAD-BB71-D2D8D30A2132}"/>
              </a:ext>
            </a:extLst>
          </p:cNvPr>
          <p:cNvSpPr txBox="1">
            <a:spLocks/>
          </p:cNvSpPr>
          <p:nvPr/>
        </p:nvSpPr>
        <p:spPr>
          <a:xfrm>
            <a:off x="4160016" y="2911280"/>
            <a:ext cx="4983983" cy="964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不論 </a:t>
            </a:r>
            <a:r>
              <a:rPr lang="en-US" altLang="zh-TW" sz="3000" i="1" dirty="0">
                <a:solidFill>
                  <a:srgbClr val="FF0000"/>
                </a:solidFill>
              </a:rPr>
              <a:t>x</a:t>
            </a:r>
            <a:r>
              <a:rPr lang="zh-TW" altLang="en-US" sz="3000" dirty="0">
                <a:solidFill>
                  <a:srgbClr val="FF0000"/>
                </a:solidFill>
              </a:rPr>
              <a:t> 值為何，對應的 </a:t>
            </a:r>
            <a:r>
              <a:rPr lang="en-US" altLang="zh-TW" sz="3000" i="1" dirty="0">
                <a:solidFill>
                  <a:srgbClr val="FF0000"/>
                </a:solidFill>
              </a:rPr>
              <a:t>y</a:t>
            </a:r>
            <a:r>
              <a:rPr lang="zh-TW" altLang="en-US" sz="3000" dirty="0">
                <a:solidFill>
                  <a:srgbClr val="FF0000"/>
                </a:solidFill>
              </a:rPr>
              <a:t> 值皆為 </a:t>
            </a:r>
            <a:r>
              <a:rPr lang="en-US" altLang="zh-TW" sz="3000" i="1" dirty="0">
                <a:solidFill>
                  <a:srgbClr val="FF0000"/>
                </a:solidFill>
              </a:rPr>
              <a:t>b</a:t>
            </a:r>
            <a:r>
              <a:rPr lang="zh-TW" altLang="en-US" sz="3000" i="1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28" name="標題 3">
            <a:extLst>
              <a:ext uri="{FF2B5EF4-FFF2-40B4-BE49-F238E27FC236}">
                <a16:creationId xmlns:a16="http://schemas.microsoft.com/office/drawing/2014/main" id="{1352E06C-2CF7-4074-935D-3C2BAFA57CAF}"/>
              </a:ext>
            </a:extLst>
          </p:cNvPr>
          <p:cNvSpPr txBox="1">
            <a:spLocks/>
          </p:cNvSpPr>
          <p:nvPr/>
        </p:nvSpPr>
        <p:spPr>
          <a:xfrm>
            <a:off x="4160016" y="3875990"/>
            <a:ext cx="4983983" cy="6039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則 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p:sp>
        <p:nvSpPr>
          <p:cNvPr id="29" name="標題 3">
            <a:extLst>
              <a:ext uri="{FF2B5EF4-FFF2-40B4-BE49-F238E27FC236}">
                <a16:creationId xmlns:a16="http://schemas.microsoft.com/office/drawing/2014/main" id="{8A58E1EC-EFDB-4390-A311-614C79B83C4A}"/>
              </a:ext>
            </a:extLst>
          </p:cNvPr>
          <p:cNvSpPr txBox="1">
            <a:spLocks/>
          </p:cNvSpPr>
          <p:nvPr/>
        </p:nvSpPr>
        <p:spPr>
          <a:xfrm>
            <a:off x="4160017" y="4419541"/>
            <a:ext cx="4228408" cy="6039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故此常數函數為 </a:t>
            </a:r>
            <a:r>
              <a:rPr lang="en-US" altLang="zh-TW" sz="3000" i="1" dirty="0">
                <a:solidFill>
                  <a:srgbClr val="FF0000"/>
                </a:solidFill>
              </a:rPr>
              <a:t>y</a:t>
            </a:r>
            <a:r>
              <a:rPr lang="zh-TW" altLang="en-US" sz="3000" dirty="0">
                <a:solidFill>
                  <a:srgbClr val="FF0000"/>
                </a:solidFill>
              </a:rPr>
              <a:t>＝</a:t>
            </a:r>
            <a:r>
              <a:rPr lang="zh-TW" altLang="en-US" sz="30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sz="3000" dirty="0">
                <a:solidFill>
                  <a:srgbClr val="FF0000"/>
                </a:solidFill>
              </a:rPr>
              <a:t>1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7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25" grpId="0"/>
      <p:bldP spid="25" grpId="1"/>
      <p:bldP spid="25" grpId="2"/>
      <p:bldP spid="31" grpId="0"/>
      <p:bldP spid="31" grpId="1"/>
      <p:bldP spid="31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FA55195-3ED2-2D7B-9E95-5401D272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3" y="1704096"/>
            <a:ext cx="8712000" cy="5153904"/>
          </a:xfrm>
          <a:solidFill>
            <a:srgbClr val="FDEFEF"/>
          </a:solidFill>
        </p:spPr>
        <p:txBody>
          <a:bodyPr/>
          <a:lstStyle/>
          <a:p>
            <a:r>
              <a:rPr lang="zh-TW" altLang="en-US" sz="3000" b="0" i="0" u="sng" strike="noStrike" baseline="0" dirty="0">
                <a:solidFill>
                  <a:srgbClr val="211D1E"/>
                </a:solidFill>
                <a:latin typeface="華康細黑體z.."/>
              </a:rPr>
              <a:t>秉泰</a:t>
            </a:r>
            <a:r>
              <a:rPr lang="zh-TW" altLang="en-US" sz="3000" b="0" i="0" u="none" strike="noStrike" baseline="0" dirty="0">
                <a:solidFill>
                  <a:srgbClr val="211D1E"/>
                </a:solidFill>
                <a:latin typeface="華康細黑體z.."/>
              </a:rPr>
              <a:t>參加超級馬拉松比賽，上午七點時他已經跑</a:t>
            </a:r>
            <a:br>
              <a:rPr lang="en-US" altLang="zh-TW" sz="3000" b="0" i="0" u="none" strike="noStrike" baseline="0" dirty="0">
                <a:solidFill>
                  <a:srgbClr val="211D1E"/>
                </a:solidFill>
                <a:latin typeface="華康細黑體z.."/>
              </a:rPr>
            </a:br>
            <a:r>
              <a:rPr lang="zh-TW" altLang="en-US" sz="3000" b="0" i="0" u="none" strike="noStrike" baseline="0" dirty="0">
                <a:solidFill>
                  <a:srgbClr val="211D1E"/>
                </a:solidFill>
                <a:latin typeface="華康細黑體z.."/>
              </a:rPr>
              <a:t>了</a:t>
            </a:r>
            <a:r>
              <a:rPr lang="en-US" altLang="zh-TW" sz="30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10</a:t>
            </a:r>
            <a:r>
              <a:rPr lang="zh-TW" altLang="en-US" sz="3000" b="0" i="0" u="none" strike="noStrike" baseline="0" dirty="0">
                <a:solidFill>
                  <a:srgbClr val="211D1E"/>
                </a:solidFill>
                <a:latin typeface="華康細黑體z.."/>
              </a:rPr>
              <a:t>公里，接下來的時間與累積公里數如下表：</a:t>
            </a:r>
            <a:br>
              <a:rPr lang="zh-TW" altLang="en-US" sz="3000" b="0" i="0" u="none" strike="noStrike" baseline="0" dirty="0">
                <a:solidFill>
                  <a:srgbClr val="211D1E"/>
                </a:solidFill>
                <a:latin typeface="華康細黑體z.."/>
              </a:rPr>
            </a:br>
            <a:r>
              <a:rPr lang="zh-TW" altLang="en-US" sz="3000" dirty="0"/>
              <a:t>   </a:t>
            </a: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已知全程要跑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52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公里，</a:t>
            </a:r>
            <a:r>
              <a:rPr lang="zh-TW" altLang="en-US" sz="3200" b="0" i="0" u="sng" strike="noStrike" baseline="0" dirty="0">
                <a:solidFill>
                  <a:srgbClr val="211D1E"/>
                </a:solidFill>
                <a:latin typeface="華康細黑體"/>
              </a:rPr>
              <a:t>秉泰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從上午七點開始</a:t>
            </a:r>
            <a:br>
              <a:rPr lang="en-US" altLang="zh-TW" sz="3200" b="0" i="0" u="none" strike="noStrike" baseline="0" dirty="0">
                <a:solidFill>
                  <a:srgbClr val="211D1E"/>
                </a:solidFill>
                <a:latin typeface="華康細黑體"/>
              </a:rPr>
            </a:b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直到跑到終點前，累計公里數是分鐘數的一</a:t>
            </a:r>
            <a:br>
              <a:rPr lang="en-US" altLang="zh-TW" sz="3200" b="0" i="0" u="none" strike="noStrike" baseline="0" dirty="0">
                <a:solidFill>
                  <a:srgbClr val="211D1E"/>
                </a:solidFill>
                <a:latin typeface="華康細黑體"/>
              </a:rPr>
            </a:b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次函數，那麼跑到終點時，已經過了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距離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)</a:t>
            </a:r>
            <a:b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</a:b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上午七點幾分鐘？</a:t>
            </a:r>
            <a:endParaRPr lang="zh-TW" altLang="en-US" sz="3000" dirty="0">
              <a:solidFill>
                <a:srgbClr val="0072BC"/>
              </a:solidFill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19" y="548680"/>
            <a:ext cx="7232244" cy="808778"/>
          </a:xfrm>
        </p:spPr>
        <p:txBody>
          <a:bodyPr/>
          <a:lstStyle/>
          <a:p>
            <a:r>
              <a:rPr lang="en-US" altLang="zh-TW" dirty="0"/>
              <a:t>⑨</a:t>
            </a:r>
            <a:r>
              <a:rPr lang="zh-TW" altLang="en-US" dirty="0"/>
              <a:t> 一次函數的應用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Ⅰ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24" name="圖片 2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D0CEA9-F1FE-8FBC-0FBB-57047496A5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25" name="圖片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B6C386-AA45-E3E0-2D68-E7D18B55E5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D2D04DCD-4012-4DB9-A9FF-53EE1414A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80308"/>
              </p:ext>
            </p:extLst>
          </p:nvPr>
        </p:nvGraphicFramePr>
        <p:xfrm>
          <a:off x="539552" y="2852936"/>
          <a:ext cx="849389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518383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3323418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4792734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0457233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24661866"/>
                    </a:ext>
                  </a:extLst>
                </a:gridCol>
                <a:gridCol w="717030">
                  <a:extLst>
                    <a:ext uri="{9D8B030D-6E8A-4147-A177-3AD203B41FA5}">
                      <a16:colId xmlns:a16="http://schemas.microsoft.com/office/drawing/2014/main" val="1272070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baseline="0" dirty="0">
                          <a:solidFill>
                            <a:srgbClr val="211D1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距離上午七點的時間 </a:t>
                      </a:r>
                      <a:r>
                        <a:rPr lang="en-US" altLang="zh-TW" sz="2800" b="0" i="0" u="none" strike="noStrike" baseline="0" dirty="0">
                          <a:solidFill>
                            <a:srgbClr val="211D1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0" i="0" u="none" strike="noStrike" baseline="0" dirty="0">
                          <a:solidFill>
                            <a:srgbClr val="211D1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r>
                        <a:rPr lang="en-US" altLang="zh-TW" sz="2800" b="0" i="0" u="none" strike="noStrike" baseline="0" dirty="0">
                          <a:solidFill>
                            <a:srgbClr val="211D1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48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72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96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3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累積公里數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89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83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solidFill>
                <a:srgbClr val="FDEFEF"/>
              </a:solidFill>
            </p:spPr>
            <p:txBody>
              <a:bodyPr/>
              <a:lstStyle/>
              <a:p>
                <a:r>
                  <a:rPr lang="en-US" altLang="zh-TW" b="0" i="0" u="sng" strike="noStrike" baseline="0" dirty="0">
                    <a:solidFill>
                      <a:srgbClr val="0070C0"/>
                    </a:solidFill>
                    <a:latin typeface="華康細黑體z.."/>
                  </a:rPr>
                  <a:t>[</a:t>
                </a:r>
                <a:r>
                  <a:rPr lang="zh-TW" altLang="en-US" b="0" i="0" strike="noStrike" baseline="0" dirty="0">
                    <a:solidFill>
                      <a:srgbClr val="0070C0"/>
                    </a:solidFill>
                    <a:latin typeface="華康細黑體z.."/>
                  </a:rPr>
                  <a:t>解</a:t>
                </a:r>
                <a:r>
                  <a:rPr lang="en-US" altLang="zh-TW" b="0" i="0" strike="noStrike" baseline="0" dirty="0">
                    <a:solidFill>
                      <a:srgbClr val="0070C0"/>
                    </a:solidFill>
                    <a:latin typeface="華康細黑體z.."/>
                  </a:rPr>
                  <a:t>]</a:t>
                </a:r>
                <a: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E.."/>
                  </a:rPr>
                  <a:t>將 </a:t>
                </a:r>
                <a:r>
                  <a:rPr lang="en-US" altLang="zh-TW" b="0" i="0" u="none" strike="noStrike" baseline="0" dirty="0">
                    <a:solidFill>
                      <a:srgbClr val="0070C0"/>
                    </a:solidFill>
                  </a:rPr>
                  <a:t>( 0 , 10 )</a:t>
                </a:r>
                <a: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E.."/>
                  </a:rPr>
                  <a:t>、</a:t>
                </a:r>
                <a:r>
                  <a:rPr lang="en-US" altLang="zh-TW" b="0" i="0" u="none" strike="noStrike" baseline="0" dirty="0">
                    <a:solidFill>
                      <a:srgbClr val="0070C0"/>
                    </a:solidFill>
                  </a:rPr>
                  <a:t>( 24 , 14 ) </a:t>
                </a:r>
                <a: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E.."/>
                  </a:rPr>
                  <a:t>代入 </a:t>
                </a:r>
                <a:r>
                  <a:rPr lang="en-US" altLang="zh-TW" b="0" i="1" u="none" strike="noStrike" baseline="0" dirty="0">
                    <a:solidFill>
                      <a:srgbClr val="0070C0"/>
                    </a:solidFill>
                  </a:rPr>
                  <a:t>y</a:t>
                </a:r>
                <a: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E.."/>
                  </a:rPr>
                  <a:t>＝</a:t>
                </a:r>
                <a:r>
                  <a:rPr lang="en-US" altLang="zh-TW" b="0" i="1" u="none" strike="noStrike" baseline="0" dirty="0">
                    <a:solidFill>
                      <a:srgbClr val="0070C0"/>
                    </a:solidFill>
                  </a:rPr>
                  <a:t>ax</a:t>
                </a:r>
                <a: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E.."/>
                  </a:rPr>
                  <a:t>＋</a:t>
                </a:r>
                <a:r>
                  <a:rPr lang="en-US" altLang="zh-TW" b="0" i="1" u="none" strike="noStrike" baseline="0" dirty="0">
                    <a:solidFill>
                      <a:srgbClr val="0070C0"/>
                    </a:solidFill>
                  </a:rPr>
                  <a:t>b</a:t>
                </a:r>
                <a: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E.."/>
                  </a:rPr>
                  <a:t>，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 </a:t>
                </a:r>
                <a: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E.."/>
                  </a:rPr>
                  <a:t>	</a:t>
                </a:r>
                <a:b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E.."/>
                  </a:rPr>
                </a:br>
                <a:r>
                  <a:rPr lang="zh-TW" altLang="en-US" b="0" i="0" u="none" strike="noStrike" baseline="0" dirty="0">
                    <a:solidFill>
                      <a:srgbClr val="0070C0"/>
                    </a:solidFill>
                    <a:latin typeface="華康細黑體E.."/>
                  </a:rPr>
                  <a:t>       </a:t>
                </a:r>
                <a:r>
                  <a:rPr lang="zh-TW" altLang="en-US" dirty="0">
                    <a:solidFill>
                      <a:srgbClr val="0070C0"/>
                    </a:solidFill>
                    <a:latin typeface="微軟正黑體" panose="020B0604030504040204" pitchFamily="34" charset="-120"/>
                  </a:rPr>
                  <a:t>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zh-TW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0070C0"/>
                                </a:solidFill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zh-TW" altLang="en-US" dirty="0" smtClean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0070C0"/>
                                </a:solidFill>
                              </a:rPr>
                              <m:t>0×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0070C0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0070C0"/>
                                </a:solidFill>
                              </a:rPr>
                              <m:t>b</m:t>
                            </m:r>
                            <m:r>
                              <a:rPr lang="zh-TW" alt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0070C0"/>
                                </a:solidFill>
                              </a:rPr>
                              <m:t>14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0070C0"/>
                                </a:solidFill>
                              </a:rPr>
                              <m:t>24×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0070C0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zh-TW" altLang="en-US" dirty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i="1" dirty="0">
                                <a:solidFill>
                                  <a:srgbClr val="0070C0"/>
                                </a:solidFill>
                              </a:rPr>
                              <m:t>b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dirty="0">
                    <a:solidFill>
                      <a:srgbClr val="0070C0"/>
                    </a:solidFill>
                  </a:rPr>
                  <a:t>，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"/>
                  </a:rPr>
                  <a:t>得 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b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"/>
                  </a:rPr>
                  <a:t>＝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10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"/>
                  </a:rPr>
                  <a:t>，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a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E.."/>
                  </a:rPr>
                  <a:t>＝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0C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zh-TW" alt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0C0"/>
                            </a:solidFill>
                          </a:rPr>
                          <m:t>6</m:t>
                        </m:r>
                        <m:r>
                          <a:rPr lang="zh-TW" alt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>
                    <a:solidFill>
                      <a:srgbClr val="0070C0"/>
                    </a:solidFill>
                  </a:rPr>
                  <a:t>，</a:t>
                </a:r>
                <a:br>
                  <a:rPr lang="en-US" altLang="zh-TW" dirty="0">
                    <a:solidFill>
                      <a:srgbClr val="0070C0"/>
                    </a:solidFill>
                  </a:rPr>
                </a:br>
                <a:r>
                  <a:rPr lang="en-US" altLang="zh-TW" dirty="0">
                    <a:solidFill>
                      <a:srgbClr val="0070C0"/>
                    </a:solidFill>
                  </a:rPr>
                  <a:t>      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0C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zh-TW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0C0"/>
                            </a:solidFill>
                          </a:rPr>
                          <m:t>6</m:t>
                        </m:r>
                        <m:r>
                          <a:rPr lang="zh-TW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i="1" dirty="0">
                    <a:solidFill>
                      <a:srgbClr val="0070C0"/>
                    </a:solidFill>
                  </a:rPr>
                  <a:t>x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E.."/>
                  </a:rPr>
                  <a:t>＋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10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。</a:t>
                </a:r>
                <a:br>
                  <a:rPr lang="en-US" altLang="zh-TW" dirty="0">
                    <a:solidFill>
                      <a:srgbClr val="0070C0"/>
                    </a:solidFill>
                  </a:rPr>
                </a:br>
                <a:r>
                  <a:rPr lang="en-US" altLang="zh-TW" dirty="0">
                    <a:solidFill>
                      <a:srgbClr val="0070C0"/>
                    </a:solidFill>
                  </a:rPr>
                  <a:t>      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E.."/>
                  </a:rPr>
                  <a:t>將 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y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E.."/>
                  </a:rPr>
                  <a:t>＝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52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E.."/>
                  </a:rPr>
                  <a:t>代入，得 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52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0C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zh-TW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0C0"/>
                            </a:solidFill>
                          </a:rPr>
                          <m:t>6</m:t>
                        </m:r>
                        <m:r>
                          <a:rPr lang="zh-TW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i="1" dirty="0">
                    <a:solidFill>
                      <a:srgbClr val="0070C0"/>
                    </a:solidFill>
                  </a:rPr>
                  <a:t>x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E.."/>
                  </a:rPr>
                  <a:t>＋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10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，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42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E..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0C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zh-TW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0C0"/>
                            </a:solidFill>
                          </a:rPr>
                          <m:t>6</m:t>
                        </m:r>
                        <m:r>
                          <a:rPr lang="zh-TW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i="1" dirty="0">
                    <a:solidFill>
                      <a:srgbClr val="0070C0"/>
                    </a:solidFill>
                  </a:rPr>
                  <a:t>x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，</a:t>
                </a:r>
                <a:br>
                  <a:rPr lang="en-US" altLang="zh-TW" i="1" dirty="0">
                    <a:solidFill>
                      <a:srgbClr val="0070C0"/>
                    </a:solidFill>
                  </a:rPr>
                </a:br>
                <a:r>
                  <a:rPr lang="zh-TW" altLang="en-US" i="1" dirty="0">
                    <a:solidFill>
                      <a:srgbClr val="0070C0"/>
                    </a:solidFill>
                  </a:rPr>
                  <a:t>       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x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a渀."/>
                  </a:rPr>
                  <a:t>＝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42</a:t>
                </a:r>
                <a:r>
                  <a:rPr lang="en-US" altLang="zh-TW" dirty="0">
                    <a:solidFill>
                      <a:srgbClr val="0070C0"/>
                    </a:solidFill>
                    <a:latin typeface="華康細黑體a渀."/>
                  </a:rPr>
                  <a:t>×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6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a渀."/>
                  </a:rPr>
                  <a:t>＝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252 (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a渀."/>
                  </a:rPr>
                  <a:t>分鐘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)</a:t>
                </a:r>
                <a:r>
                  <a:rPr lang="zh-TW" altLang="en-US" dirty="0">
                    <a:solidFill>
                      <a:srgbClr val="0070C0"/>
                    </a:solidFill>
                    <a:latin typeface="華康細黑體a渀."/>
                  </a:rPr>
                  <a:t>。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blipFill>
                <a:blip r:embed="rId2"/>
                <a:stretch>
                  <a:fillRect l="-1749" t="-17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19" y="548680"/>
            <a:ext cx="7232244" cy="808778"/>
          </a:xfrm>
        </p:spPr>
        <p:txBody>
          <a:bodyPr/>
          <a:lstStyle/>
          <a:p>
            <a:r>
              <a:rPr lang="en-US" altLang="zh-TW" dirty="0"/>
              <a:t>⑨</a:t>
            </a:r>
            <a:r>
              <a:rPr lang="zh-TW" altLang="en-US" dirty="0"/>
              <a:t> 一次函數的應用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Ⅰ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24" name="圖片 2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D0CEA9-F1FE-8FBC-0FBB-57047496A5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25" name="圖片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B6C386-AA45-E3E0-2D68-E7D18B55E5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27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662" y="1704096"/>
                <a:ext cx="8722338" cy="5153904"/>
              </a:xfrm>
              <a:solidFill>
                <a:srgbClr val="FDEFEF"/>
              </a:solidFill>
            </p:spPr>
            <p:txBody>
              <a:bodyPr/>
              <a:lstStyle/>
              <a:p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"/>
                  </a:rPr>
                  <a:t>某</a:t>
                </a:r>
                <a:r>
                  <a:rPr lang="en-US" altLang="zh-TW" sz="2800" b="0" i="1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KTV</a:t>
                </a:r>
                <a:r>
                  <a:rPr lang="zh-TW" altLang="en-US" sz="2800" b="0" i="1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"/>
                  </a:rPr>
                  <a:t>有兩種小型包廂的收費套餐，已知：</a:t>
                </a:r>
                <a:br>
                  <a:rPr lang="en-US" altLang="zh-TW" sz="2800" b="0" i="0" u="none" strike="noStrike" baseline="0" dirty="0">
                    <a:solidFill>
                      <a:srgbClr val="211D1E"/>
                    </a:solidFill>
                    <a:latin typeface="華康細黑體"/>
                  </a:rPr>
                </a:br>
                <a:r>
                  <a:rPr lang="en-US" altLang="zh-TW" sz="2800" b="0" i="1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  <a:t>套餐是基本費</a:t>
                </a:r>
                <a:r>
                  <a:rPr lang="en-US" altLang="zh-TW" sz="2800" b="0" i="0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600</a:t>
                </a:r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  <a:t>元，每小時加收</a:t>
                </a:r>
                <a:r>
                  <a:rPr lang="en-US" altLang="zh-TW" sz="2800" b="0" i="0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300</a:t>
                </a:r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  <a:t>元，	</a:t>
                </a:r>
                <a:b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</a:br>
                <a:r>
                  <a:rPr lang="en-US" altLang="zh-TW" sz="2800" i="1" dirty="0">
                    <a:solidFill>
                      <a:srgbClr val="211D1E"/>
                    </a:solidFill>
                  </a:rPr>
                  <a:t>B</a:t>
                </a:r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  <a:t>套餐是基本費</a:t>
                </a:r>
                <a:r>
                  <a:rPr lang="en-US" altLang="zh-TW" sz="2800" dirty="0">
                    <a:solidFill>
                      <a:srgbClr val="211D1E"/>
                    </a:solidFill>
                  </a:rPr>
                  <a:t>800</a:t>
                </a:r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  <a:t>元，每小時加收</a:t>
                </a:r>
                <a:r>
                  <a:rPr lang="en-US" altLang="zh-TW" sz="2800" dirty="0">
                    <a:solidFill>
                      <a:srgbClr val="211D1E"/>
                    </a:solidFill>
                  </a:rPr>
                  <a:t>250</a:t>
                </a:r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  <a:t>元，</a:t>
                </a:r>
                <a:br>
                  <a:rPr lang="en-US" altLang="zh-TW" sz="2800" b="0" i="0" u="none" strike="noStrike" baseline="0" dirty="0">
                    <a:solidFill>
                      <a:srgbClr val="211D1E"/>
                    </a:solidFill>
                    <a:latin typeface="華康細黑體a渀."/>
                  </a:rPr>
                </a:br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E.."/>
                  </a:rPr>
                  <a:t>試問兩種套餐方式，在歡唱</a:t>
                </a:r>
                <a:r>
                  <a:rPr lang="en-US" altLang="zh-TW" sz="2800" b="0" i="1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E.."/>
                  </a:rPr>
                  <a:t>小時後，費用完全相同，</a:t>
                </a:r>
                <a:br>
                  <a:rPr lang="en-US" altLang="zh-TW" sz="2800" b="0" i="0" u="none" strike="noStrike" baseline="0" dirty="0">
                    <a:solidFill>
                      <a:srgbClr val="211D1E"/>
                    </a:solidFill>
                    <a:latin typeface="華康細黑體E.."/>
                  </a:rPr>
                </a:br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E.."/>
                  </a:rPr>
                  <a:t>求</a:t>
                </a:r>
                <a:r>
                  <a:rPr lang="en-US" altLang="zh-TW" sz="2800" b="0" i="1" u="none" strike="noStrike" baseline="0" dirty="0">
                    <a:solidFill>
                      <a:srgbClr val="211D1E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en-US" sz="2800" b="0" i="0" u="none" strike="noStrike" baseline="0" dirty="0">
                    <a:solidFill>
                      <a:srgbClr val="211D1E"/>
                    </a:solidFill>
                    <a:latin typeface="華康細黑體E.."/>
                  </a:rPr>
                  <a:t>的值為多少？費用為多少元？	</a:t>
                </a:r>
                <a:br>
                  <a:rPr lang="en-US" altLang="zh-TW" sz="2800" dirty="0">
                    <a:solidFill>
                      <a:srgbClr val="000000"/>
                    </a:solidFill>
                  </a:rPr>
                </a:br>
                <a:r>
                  <a:rPr lang="en-US" altLang="zh-TW" sz="2800" dirty="0">
                    <a:solidFill>
                      <a:srgbClr val="0072BC"/>
                    </a:solidFill>
                  </a:rPr>
                  <a:t>[</a:t>
                </a:r>
                <a:r>
                  <a:rPr lang="zh-TW" altLang="en-US" sz="2800" dirty="0">
                    <a:solidFill>
                      <a:srgbClr val="0072BC"/>
                    </a:solidFill>
                  </a:rPr>
                  <a:t>解</a:t>
                </a:r>
                <a:r>
                  <a:rPr lang="en-US" altLang="zh-TW" sz="2800" dirty="0">
                    <a:solidFill>
                      <a:srgbClr val="0072BC"/>
                    </a:solidFill>
                  </a:rPr>
                  <a:t>]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"/>
                  </a:rPr>
                  <a:t>兩款收費皆滿足一次函數關係</a:t>
                </a:r>
                <a:r>
                  <a:rPr lang="en-US" altLang="zh-TW" sz="2800" b="0" i="1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"/>
                  </a:rPr>
                  <a:t>＝</a:t>
                </a:r>
                <a:r>
                  <a:rPr lang="en-US" altLang="zh-TW" sz="2800" b="0" i="1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ax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"/>
                  </a:rPr>
                  <a:t>＋</a:t>
                </a:r>
                <a:r>
                  <a:rPr lang="en-US" altLang="zh-TW" sz="2800" b="0" i="1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"/>
                  </a:rPr>
                  <a:t>，	</a:t>
                </a:r>
                <a:b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"/>
                  </a:rPr>
                </a:br>
                <a:r>
                  <a:rPr lang="en-US" altLang="zh-TW" sz="2800" dirty="0">
                    <a:solidFill>
                      <a:srgbClr val="FDEFEF"/>
                    </a:solidFill>
                  </a:rPr>
                  <a:t>[</a:t>
                </a:r>
                <a:r>
                  <a:rPr lang="zh-TW" altLang="en-US" sz="2800" dirty="0">
                    <a:solidFill>
                      <a:srgbClr val="FDEFEF"/>
                    </a:solidFill>
                  </a:rPr>
                  <a:t>解</a:t>
                </a:r>
                <a:r>
                  <a:rPr lang="en-US" altLang="zh-TW" sz="2800" dirty="0">
                    <a:solidFill>
                      <a:srgbClr val="FDEFEF"/>
                    </a:solidFill>
                  </a:rPr>
                  <a:t>]</a:t>
                </a:r>
                <a:r>
                  <a:rPr lang="en-US" altLang="zh-TW" sz="2800" b="0" i="1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a渀."/>
                  </a:rPr>
                  <a:t>套餐滿足</a:t>
                </a:r>
                <a:r>
                  <a:rPr lang="en-US" altLang="zh-TW" sz="2800" b="0" i="1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a渀."/>
                  </a:rPr>
                  <a:t>＝</a:t>
                </a:r>
                <a:r>
                  <a:rPr lang="en-US" altLang="zh-TW" sz="2800" b="0" i="0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300</a:t>
                </a:r>
                <a:r>
                  <a:rPr lang="en-US" altLang="zh-TW" sz="2800" b="0" i="1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a渀."/>
                  </a:rPr>
                  <a:t>＋</a:t>
                </a:r>
                <a:r>
                  <a:rPr lang="en-US" altLang="zh-TW" sz="2800" b="0" i="0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600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a渀."/>
                  </a:rPr>
                  <a:t>，</a:t>
                </a:r>
                <a:r>
                  <a:rPr lang="en-US" altLang="zh-TW" sz="2800" b="0" i="1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a渀."/>
                  </a:rPr>
                  <a:t>套餐滿足</a:t>
                </a:r>
                <a:r>
                  <a:rPr lang="en-US" altLang="zh-TW" sz="2800" b="0" i="1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a渀."/>
                  </a:rPr>
                  <a:t>＝</a:t>
                </a:r>
                <a:r>
                  <a:rPr lang="en-US" altLang="zh-TW" sz="2800" b="0" i="0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250</a:t>
                </a:r>
                <a:r>
                  <a:rPr lang="en-US" altLang="zh-TW" sz="2800" b="0" i="1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a渀."/>
                  </a:rPr>
                  <a:t>＋</a:t>
                </a:r>
                <a:r>
                  <a:rPr lang="en-US" altLang="zh-TW" sz="2800" b="0" i="0" u="none" strike="noStrike" baseline="0" dirty="0">
                    <a:solidFill>
                      <a:srgbClr val="0089D0"/>
                    </a:solidFill>
                    <a:latin typeface="Times New Roman" panose="02020603050405020304" pitchFamily="18" charset="0"/>
                  </a:rPr>
                  <a:t>800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a渀."/>
                  </a:rPr>
                  <a:t>     </a:t>
                </a:r>
                <a:br>
                  <a:rPr lang="en-US" altLang="zh-TW" sz="2800" b="0" i="0" u="none" strike="noStrike" baseline="0" dirty="0">
                    <a:solidFill>
                      <a:srgbClr val="0089D0"/>
                    </a:solidFill>
                    <a:latin typeface="華康細黑體a渀."/>
                  </a:rPr>
                </a:br>
                <a:r>
                  <a:rPr lang="en-US" altLang="zh-TW" sz="2800" dirty="0">
                    <a:solidFill>
                      <a:srgbClr val="FDEFEF"/>
                    </a:solidFill>
                  </a:rPr>
                  <a:t>[</a:t>
                </a:r>
                <a:r>
                  <a:rPr lang="zh-TW" altLang="en-US" sz="2800" dirty="0">
                    <a:solidFill>
                      <a:srgbClr val="FDEFEF"/>
                    </a:solidFill>
                  </a:rPr>
                  <a:t>解</a:t>
                </a:r>
                <a:r>
                  <a:rPr lang="en-US" altLang="zh-TW" sz="2800" dirty="0">
                    <a:solidFill>
                      <a:srgbClr val="FDEFEF"/>
                    </a:solidFill>
                  </a:rPr>
                  <a:t>]</a:t>
                </a:r>
                <a:r>
                  <a:rPr lang="zh-TW" altLang="en-US" sz="2800" b="0" i="0" u="none" strike="noStrike" baseline="0" dirty="0">
                    <a:solidFill>
                      <a:srgbClr val="0089D0"/>
                    </a:solidFill>
                    <a:latin typeface="華康細黑體"/>
                  </a:rPr>
                  <a:t>解聯立方程式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zh-TW" alt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800" i="1" dirty="0">
                                <a:solidFill>
                                  <a:srgbClr val="0089D0"/>
                                </a:solidFill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zh-TW" altLang="en-US" sz="2800" dirty="0" smtClean="0">
                                <a:solidFill>
                                  <a:srgbClr val="0070C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0089D0"/>
                                </a:solidFill>
                              </a:rPr>
                              <m:t>300</m:t>
                            </m:r>
                            <m:r>
                              <m:rPr>
                                <m:nor/>
                              </m:rPr>
                              <a:rPr lang="en-US" altLang="zh-TW" sz="2800" i="1" dirty="0">
                                <a:solidFill>
                                  <a:srgbClr val="0089D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zh-TW" altLang="en-US" sz="2800" dirty="0">
                                <a:solidFill>
                                  <a:srgbClr val="0089D0"/>
                                </a:solidFill>
                                <a:latin typeface="華康細黑體a渀.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0089D0"/>
                                </a:solidFill>
                              </a:rPr>
                              <m:t>600</m:t>
                            </m:r>
                            <m:r>
                              <a:rPr lang="zh-TW" alt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TW" sz="2800" i="1" dirty="0">
                                <a:solidFill>
                                  <a:srgbClr val="0089D0"/>
                                </a:solidFill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zh-TW" altLang="en-US" sz="2800" dirty="0">
                                <a:solidFill>
                                  <a:srgbClr val="0089D0"/>
                                </a:solidFill>
                                <a:latin typeface="華康細黑體a渀.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0089D0"/>
                                </a:solidFill>
                              </a:rPr>
                              <m:t>250</m:t>
                            </m:r>
                            <m:r>
                              <m:rPr>
                                <m:nor/>
                              </m:rPr>
                              <a:rPr lang="en-US" altLang="zh-TW" sz="2800" i="1" dirty="0">
                                <a:solidFill>
                                  <a:srgbClr val="0089D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zh-TW" altLang="en-US" sz="2800" dirty="0" smtClean="0">
                                <a:solidFill>
                                  <a:srgbClr val="0089D0"/>
                                </a:solidFill>
                                <a:latin typeface="華康細黑體a渀.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0089D0"/>
                                </a:solidFill>
                              </a:rPr>
                              <m:t>800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，得</a:t>
                </a:r>
                <a:r>
                  <a:rPr lang="en-US" altLang="zh-TW" sz="2800" dirty="0">
                    <a:solidFill>
                      <a:srgbClr val="0089D0"/>
                    </a:solidFill>
                  </a:rPr>
                  <a:t>50</a:t>
                </a:r>
                <a:r>
                  <a:rPr lang="en-US" altLang="zh-TW" sz="2800" i="1" dirty="0">
                    <a:solidFill>
                      <a:srgbClr val="0089D0"/>
                    </a:solidFill>
                  </a:rPr>
                  <a:t>x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＝</a:t>
                </a:r>
                <a:r>
                  <a:rPr lang="en-US" altLang="zh-TW" sz="2800" dirty="0">
                    <a:solidFill>
                      <a:srgbClr val="0089D0"/>
                    </a:solidFill>
                  </a:rPr>
                  <a:t>200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，</a:t>
                </a:r>
                <a:r>
                  <a:rPr lang="en-US" altLang="zh-TW" sz="2800" i="1" dirty="0">
                    <a:solidFill>
                      <a:srgbClr val="0089D0"/>
                    </a:solidFill>
                  </a:rPr>
                  <a:t>x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＝</a:t>
                </a:r>
                <a:r>
                  <a:rPr lang="en-US" altLang="zh-TW" sz="2800" dirty="0">
                    <a:solidFill>
                      <a:srgbClr val="0089D0"/>
                    </a:solidFill>
                  </a:rPr>
                  <a:t>4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 </a:t>
                </a:r>
                <a:br>
                  <a:rPr lang="en-US" altLang="zh-TW" sz="2800" dirty="0">
                    <a:solidFill>
                      <a:srgbClr val="0089D0"/>
                    </a:solidFill>
                    <a:latin typeface="華康細黑體"/>
                  </a:rPr>
                </a:br>
                <a:r>
                  <a:rPr lang="en-US" altLang="zh-TW" sz="2800" dirty="0">
                    <a:solidFill>
                      <a:srgbClr val="FDEFEF"/>
                    </a:solidFill>
                  </a:rPr>
                  <a:t>[</a:t>
                </a:r>
                <a:r>
                  <a:rPr lang="zh-TW" altLang="en-US" sz="2800" dirty="0">
                    <a:solidFill>
                      <a:srgbClr val="FDEFEF"/>
                    </a:solidFill>
                  </a:rPr>
                  <a:t>解</a:t>
                </a:r>
                <a:r>
                  <a:rPr lang="en-US" altLang="zh-TW" sz="2800" dirty="0">
                    <a:solidFill>
                      <a:srgbClr val="FDEFEF"/>
                    </a:solidFill>
                  </a:rPr>
                  <a:t>]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將</a:t>
                </a:r>
                <a:r>
                  <a:rPr lang="en-US" altLang="zh-TW" sz="2800" i="1" dirty="0">
                    <a:solidFill>
                      <a:srgbClr val="0089D0"/>
                    </a:solidFill>
                  </a:rPr>
                  <a:t>x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＝</a:t>
                </a:r>
                <a:r>
                  <a:rPr lang="en-US" altLang="zh-TW" sz="2800" dirty="0">
                    <a:solidFill>
                      <a:srgbClr val="0089D0"/>
                    </a:solidFill>
                  </a:rPr>
                  <a:t>4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代入</a:t>
                </a:r>
                <a:r>
                  <a:rPr lang="en-US" altLang="zh-TW" sz="2800" i="1" dirty="0">
                    <a:solidFill>
                      <a:srgbClr val="0089D0"/>
                    </a:solidFill>
                  </a:rPr>
                  <a:t>y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＝</a:t>
                </a:r>
                <a:r>
                  <a:rPr lang="en-US" altLang="zh-TW" sz="2800" dirty="0">
                    <a:solidFill>
                      <a:srgbClr val="0089D0"/>
                    </a:solidFill>
                  </a:rPr>
                  <a:t>300</a:t>
                </a:r>
                <a:r>
                  <a:rPr lang="en-US" altLang="zh-TW" sz="2800" i="1" dirty="0">
                    <a:solidFill>
                      <a:srgbClr val="0089D0"/>
                    </a:solidFill>
                  </a:rPr>
                  <a:t>x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＋</a:t>
                </a:r>
                <a:r>
                  <a:rPr lang="en-US" altLang="zh-TW" sz="2800" dirty="0">
                    <a:solidFill>
                      <a:srgbClr val="0089D0"/>
                    </a:solidFill>
                  </a:rPr>
                  <a:t>600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，得</a:t>
                </a:r>
                <a:r>
                  <a:rPr lang="en-US" altLang="zh-TW" sz="2800" i="1" dirty="0">
                    <a:solidFill>
                      <a:srgbClr val="0089D0"/>
                    </a:solidFill>
                  </a:rPr>
                  <a:t>y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＝</a:t>
                </a:r>
                <a:r>
                  <a:rPr lang="en-US" altLang="zh-TW" sz="2800" dirty="0">
                    <a:solidFill>
                      <a:srgbClr val="0089D0"/>
                    </a:solidFill>
                  </a:rPr>
                  <a:t>1800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。	</a:t>
                </a:r>
                <a:b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</a:br>
                <a:r>
                  <a:rPr lang="en-US" altLang="zh-TW" sz="2800" dirty="0">
                    <a:solidFill>
                      <a:srgbClr val="FDEFEF"/>
                    </a:solidFill>
                  </a:rPr>
                  <a:t>[</a:t>
                </a:r>
                <a:r>
                  <a:rPr lang="zh-TW" altLang="en-US" sz="2800" dirty="0">
                    <a:solidFill>
                      <a:srgbClr val="FDEFEF"/>
                    </a:solidFill>
                  </a:rPr>
                  <a:t>解</a:t>
                </a:r>
                <a:r>
                  <a:rPr lang="en-US" altLang="zh-TW" sz="2800" dirty="0">
                    <a:solidFill>
                      <a:srgbClr val="FDEFEF"/>
                    </a:solidFill>
                  </a:rPr>
                  <a:t>]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故當</a:t>
                </a:r>
                <a:r>
                  <a:rPr lang="en-US" altLang="zh-TW" sz="2800" i="1" dirty="0">
                    <a:solidFill>
                      <a:srgbClr val="0089D0"/>
                    </a:solidFill>
                  </a:rPr>
                  <a:t>x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＝</a:t>
                </a:r>
                <a:r>
                  <a:rPr lang="en-US" altLang="zh-TW" sz="2800" dirty="0">
                    <a:solidFill>
                      <a:srgbClr val="0089D0"/>
                    </a:solidFill>
                  </a:rPr>
                  <a:t>4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時，費用為</a:t>
                </a:r>
                <a:r>
                  <a:rPr lang="en-US" altLang="zh-TW" sz="2800" dirty="0">
                    <a:solidFill>
                      <a:srgbClr val="0089D0"/>
                    </a:solidFill>
                  </a:rPr>
                  <a:t>1800</a:t>
                </a:r>
                <a:r>
                  <a:rPr lang="zh-TW" altLang="en-US" sz="2800" dirty="0">
                    <a:solidFill>
                      <a:srgbClr val="0089D0"/>
                    </a:solidFill>
                    <a:latin typeface="華康細黑體"/>
                  </a:rPr>
                  <a:t>元。</a:t>
                </a:r>
                <a:endParaRPr lang="zh-TW" altLang="en-US" sz="2800" dirty="0">
                  <a:solidFill>
                    <a:srgbClr val="0072BC"/>
                  </a:solidFill>
                </a:endParaRP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662" y="1704096"/>
                <a:ext cx="8722338" cy="5153904"/>
              </a:xfrm>
              <a:blipFill>
                <a:blip r:embed="rId2"/>
                <a:stretch>
                  <a:fillRect l="-1398" t="-1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19" y="548680"/>
            <a:ext cx="6679497" cy="808778"/>
          </a:xfrm>
        </p:spPr>
        <p:txBody>
          <a:bodyPr/>
          <a:lstStyle/>
          <a:p>
            <a:r>
              <a:rPr lang="en-US" altLang="zh-TW" dirty="0"/>
              <a:t>⑩</a:t>
            </a:r>
            <a:r>
              <a:rPr lang="zh-TW" altLang="en-US" dirty="0"/>
              <a:t> 一次函數的應用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Ⅱ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8" name="圖片 1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ACC3D35-3E72-5D6F-669F-4EC61568B3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9" name="圖片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1089C7-0A39-34AC-D1C9-4DA754F57E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02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3">
            <a:extLst>
              <a:ext uri="{FF2B5EF4-FFF2-40B4-BE49-F238E27FC236}">
                <a16:creationId xmlns:a16="http://schemas.microsoft.com/office/drawing/2014/main" id="{83A32938-600F-4B1A-82E0-51DEAB1FCBB0}"/>
              </a:ext>
            </a:extLst>
          </p:cNvPr>
          <p:cNvSpPr txBox="1">
            <a:spLocks/>
          </p:cNvSpPr>
          <p:nvPr/>
        </p:nvSpPr>
        <p:spPr>
          <a:xfrm>
            <a:off x="110552" y="1268760"/>
            <a:ext cx="8922896" cy="34959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/>
            <a:r>
              <a:rPr lang="zh-TW" altLang="en-US" sz="2800" dirty="0">
                <a:sym typeface="Wingdings" panose="05000000000000000000" pitchFamily="2" charset="2"/>
              </a:rPr>
              <a:t></a:t>
            </a:r>
            <a:r>
              <a:rPr lang="zh-TW" altLang="en-US" sz="3000" u="sng" dirty="0"/>
              <a:t>品謙</a:t>
            </a:r>
            <a:r>
              <a:rPr lang="zh-TW" altLang="en-US" sz="3000" dirty="0"/>
              <a:t>參加馬拉松比賽，全程約 </a:t>
            </a:r>
            <a:r>
              <a:rPr lang="en-US" altLang="zh-TW" sz="3000" dirty="0"/>
              <a:t>42</a:t>
            </a:r>
            <a:r>
              <a:rPr lang="zh-TW" altLang="en-US" sz="3000" dirty="0"/>
              <a:t> 公里，上午 </a:t>
            </a:r>
            <a:r>
              <a:rPr lang="en-US" altLang="zh-TW" sz="3000" dirty="0"/>
              <a:t>7</a:t>
            </a:r>
            <a:r>
              <a:rPr lang="zh-TW" altLang="en-US" sz="3000" dirty="0"/>
              <a:t> 點時他已經跑了 </a:t>
            </a:r>
            <a:r>
              <a:rPr lang="en-US" altLang="zh-TW" sz="3000" dirty="0"/>
              <a:t>12</a:t>
            </a:r>
            <a:r>
              <a:rPr lang="zh-TW" altLang="en-US" sz="3000" dirty="0"/>
              <a:t> 公里，接下來的時間與累積公里數如下表已知</a:t>
            </a:r>
            <a:r>
              <a:rPr lang="zh-TW" altLang="en-US" sz="3000" u="sng" dirty="0"/>
              <a:t>品謙</a:t>
            </a:r>
            <a:r>
              <a:rPr lang="zh-TW" altLang="en-US" sz="3000" dirty="0"/>
              <a:t>從上午七點開始直到跑到終點前，累計公里數是分鐘數的一次函數，那麼品謙跑到終點時，是上午幾點幾分？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11760" y="613664"/>
            <a:ext cx="5400600" cy="576163"/>
          </a:xfrm>
        </p:spPr>
        <p:txBody>
          <a:bodyPr/>
          <a:lstStyle/>
          <a:p>
            <a:r>
              <a:rPr lang="zh-TW" altLang="en-US" dirty="0"/>
              <a:t>一次函數的應用 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Ⅰ</a:t>
            </a:r>
            <a:r>
              <a:rPr lang="en-US" altLang="zh-TW" dirty="0"/>
              <a:t>)(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Ⅱ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9200BE88-8840-42ED-BDB0-D4C7641EF144}"/>
              </a:ext>
            </a:extLst>
          </p:cNvPr>
          <p:cNvSpPr txBox="1">
            <a:spLocks/>
          </p:cNvSpPr>
          <p:nvPr/>
        </p:nvSpPr>
        <p:spPr>
          <a:xfrm>
            <a:off x="1155700" y="623091"/>
            <a:ext cx="1256060" cy="576163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9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endParaRPr lang="zh-TW" altLang="en-US" dirty="0"/>
          </a:p>
        </p:txBody>
      </p:sp>
      <p:graphicFrame>
        <p:nvGraphicFramePr>
          <p:cNvPr id="10" name="表格 2">
            <a:extLst>
              <a:ext uri="{FF2B5EF4-FFF2-40B4-BE49-F238E27FC236}">
                <a16:creationId xmlns:a16="http://schemas.microsoft.com/office/drawing/2014/main" id="{CC05B7DD-8847-4C4B-AA8A-3EB1A278A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59470"/>
              </p:ext>
            </p:extLst>
          </p:nvPr>
        </p:nvGraphicFramePr>
        <p:xfrm>
          <a:off x="578892" y="3717032"/>
          <a:ext cx="84164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147">
                  <a:extLst>
                    <a:ext uri="{9D8B030D-6E8A-4147-A177-3AD203B41FA5}">
                      <a16:colId xmlns:a16="http://schemas.microsoft.com/office/drawing/2014/main" val="2051838341"/>
                    </a:ext>
                  </a:extLst>
                </a:gridCol>
                <a:gridCol w="747405">
                  <a:extLst>
                    <a:ext uri="{9D8B030D-6E8A-4147-A177-3AD203B41FA5}">
                      <a16:colId xmlns:a16="http://schemas.microsoft.com/office/drawing/2014/main" val="733234186"/>
                    </a:ext>
                  </a:extLst>
                </a:gridCol>
                <a:gridCol w="679459">
                  <a:extLst>
                    <a:ext uri="{9D8B030D-6E8A-4147-A177-3AD203B41FA5}">
                      <a16:colId xmlns:a16="http://schemas.microsoft.com/office/drawing/2014/main" val="1847927345"/>
                    </a:ext>
                  </a:extLst>
                </a:gridCol>
                <a:gridCol w="747405">
                  <a:extLst>
                    <a:ext uri="{9D8B030D-6E8A-4147-A177-3AD203B41FA5}">
                      <a16:colId xmlns:a16="http://schemas.microsoft.com/office/drawing/2014/main" val="804572330"/>
                    </a:ext>
                  </a:extLst>
                </a:gridCol>
                <a:gridCol w="679459">
                  <a:extLst>
                    <a:ext uri="{9D8B030D-6E8A-4147-A177-3AD203B41FA5}">
                      <a16:colId xmlns:a16="http://schemas.microsoft.com/office/drawing/2014/main" val="1824661866"/>
                    </a:ext>
                  </a:extLst>
                </a:gridCol>
                <a:gridCol w="676581">
                  <a:extLst>
                    <a:ext uri="{9D8B030D-6E8A-4147-A177-3AD203B41FA5}">
                      <a16:colId xmlns:a16="http://schemas.microsoft.com/office/drawing/2014/main" val="1272070179"/>
                    </a:ext>
                  </a:extLst>
                </a:gridCol>
              </a:tblGrid>
              <a:tr h="465805">
                <a:tc>
                  <a:txBody>
                    <a:bodyPr/>
                    <a:lstStyle/>
                    <a:p>
                      <a:r>
                        <a:rPr lang="zh-TW" altLang="en-US" sz="3000" b="0" i="0" u="none" strike="noStrike" baseline="0" dirty="0">
                          <a:solidFill>
                            <a:srgbClr val="211D1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距離上午七點的時間 </a:t>
                      </a:r>
                      <a:r>
                        <a:rPr lang="en-US" altLang="zh-TW" sz="3000" b="0" i="0" u="none" strike="noStrike" baseline="0" dirty="0">
                          <a:solidFill>
                            <a:srgbClr val="211D1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000" b="0" i="0" u="none" strike="noStrike" baseline="0" dirty="0">
                          <a:solidFill>
                            <a:srgbClr val="211D1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r>
                        <a:rPr lang="en-US" altLang="zh-TW" sz="3000" b="0" i="0" u="none" strike="noStrike" baseline="0" dirty="0">
                          <a:solidFill>
                            <a:srgbClr val="211D1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</a:t>
                      </a:r>
                      <a:endParaRPr lang="zh-TW" alt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48</a:t>
                      </a:r>
                      <a:endParaRPr lang="zh-TW" alt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72</a:t>
                      </a:r>
                      <a:endParaRPr lang="zh-TW" alt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96</a:t>
                      </a:r>
                      <a:endParaRPr lang="zh-TW" alt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32319"/>
                  </a:ext>
                </a:extLst>
              </a:tr>
              <a:tr h="465805">
                <a:tc>
                  <a:txBody>
                    <a:bodyPr/>
                    <a:lstStyle/>
                    <a:p>
                      <a:r>
                        <a:rPr lang="zh-TW" altLang="en-US" sz="3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累積公里數</a:t>
                      </a:r>
                      <a:r>
                        <a:rPr lang="en-US" altLang="zh-TW" sz="3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r>
                        <a:rPr lang="en-US" altLang="zh-TW" sz="3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3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altLang="en-US" sz="3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sz="3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altLang="en-US" sz="3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altLang="en-US" sz="3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89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883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3">
            <a:extLst>
              <a:ext uri="{FF2B5EF4-FFF2-40B4-BE49-F238E27FC236}">
                <a16:creationId xmlns:a16="http://schemas.microsoft.com/office/drawing/2014/main" id="{83A32938-600F-4B1A-82E0-51DEAB1FCBB0}"/>
              </a:ext>
            </a:extLst>
          </p:cNvPr>
          <p:cNvSpPr txBox="1">
            <a:spLocks/>
          </p:cNvSpPr>
          <p:nvPr/>
        </p:nvSpPr>
        <p:spPr>
          <a:xfrm>
            <a:off x="110552" y="1268761"/>
            <a:ext cx="8922896" cy="2151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/>
            <a:r>
              <a:rPr lang="zh-TW" altLang="en-US" sz="2800" dirty="0">
                <a:sym typeface="Wingdings" panose="05000000000000000000" pitchFamily="2" charset="2"/>
              </a:rPr>
              <a:t></a:t>
            </a:r>
            <a:r>
              <a:rPr lang="zh-TW" altLang="en-US" sz="2800" u="sng" dirty="0"/>
              <a:t>品謙</a:t>
            </a:r>
            <a:r>
              <a:rPr lang="zh-TW" altLang="en-US" sz="2800" dirty="0"/>
              <a:t>參加馬拉松比賽，全程約 </a:t>
            </a:r>
            <a:r>
              <a:rPr lang="en-US" altLang="zh-TW" sz="2800" dirty="0"/>
              <a:t>42</a:t>
            </a:r>
            <a:r>
              <a:rPr lang="zh-TW" altLang="en-US" sz="2800" dirty="0"/>
              <a:t> 公里，上午 </a:t>
            </a:r>
            <a:r>
              <a:rPr lang="en-US" altLang="zh-TW" sz="2800" dirty="0"/>
              <a:t>7</a:t>
            </a:r>
            <a:r>
              <a:rPr lang="zh-TW" altLang="en-US" sz="2800" dirty="0"/>
              <a:t> 點時他已經跑了 </a:t>
            </a:r>
            <a:r>
              <a:rPr lang="en-US" altLang="zh-TW" sz="2800" dirty="0"/>
              <a:t>12</a:t>
            </a:r>
            <a:r>
              <a:rPr lang="zh-TW" altLang="en-US" sz="2800" dirty="0"/>
              <a:t> 公里，接下來的時間與累積公里數如下表已知</a:t>
            </a:r>
            <a:r>
              <a:rPr lang="zh-TW" altLang="en-US" sz="2800" u="sng" dirty="0"/>
              <a:t>品謙</a:t>
            </a:r>
            <a:r>
              <a:rPr lang="zh-TW" altLang="en-US" sz="2800" dirty="0"/>
              <a:t>從上午七點開始直到跑到終點前，累計公里數是分鐘數的一次函數，那麼品謙跑到終點時，是上午幾點幾分？</a:t>
            </a:r>
            <a:endParaRPr lang="zh-TW" altLang="en-US" sz="3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11760" y="613664"/>
            <a:ext cx="5400600" cy="576163"/>
          </a:xfrm>
        </p:spPr>
        <p:txBody>
          <a:bodyPr/>
          <a:lstStyle/>
          <a:p>
            <a:r>
              <a:rPr lang="zh-TW" altLang="en-US" dirty="0"/>
              <a:t>一次函數的應用 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Ⅰ</a:t>
            </a:r>
            <a:r>
              <a:rPr lang="en-US" altLang="zh-TW" dirty="0"/>
              <a:t>)(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Ⅱ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9200BE88-8840-42ED-BDB0-D4C7641EF144}"/>
              </a:ext>
            </a:extLst>
          </p:cNvPr>
          <p:cNvSpPr txBox="1">
            <a:spLocks/>
          </p:cNvSpPr>
          <p:nvPr/>
        </p:nvSpPr>
        <p:spPr>
          <a:xfrm>
            <a:off x="1155700" y="623091"/>
            <a:ext cx="1256060" cy="576163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9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endParaRPr lang="zh-TW" altLang="en-US" dirty="0"/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7C2DA6E7-4F2B-492E-9A67-CB0157EC9CD3}"/>
              </a:ext>
            </a:extLst>
          </p:cNvPr>
          <p:cNvSpPr txBox="1">
            <a:spLocks/>
          </p:cNvSpPr>
          <p:nvPr/>
        </p:nvSpPr>
        <p:spPr>
          <a:xfrm>
            <a:off x="1033860" y="3422201"/>
            <a:ext cx="649681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2800" dirty="0">
                <a:solidFill>
                  <a:srgbClr val="FF0000"/>
                </a:solidFill>
              </a:rPr>
              <a:t>將 </a:t>
            </a:r>
            <a:r>
              <a:rPr lang="en-US" altLang="zh-TW" sz="2800" dirty="0">
                <a:solidFill>
                  <a:srgbClr val="FF0000"/>
                </a:solidFill>
              </a:rPr>
              <a:t>( 0 , 12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  <a:r>
              <a:rPr lang="zh-TW" altLang="en-US" sz="2800" dirty="0">
                <a:solidFill>
                  <a:srgbClr val="FF0000"/>
                </a:solidFill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</a:rPr>
              <a:t>( 20 , 16 ) </a:t>
            </a:r>
            <a:r>
              <a:rPr lang="zh-TW" altLang="en-US" sz="2800" dirty="0">
                <a:solidFill>
                  <a:srgbClr val="FF0000"/>
                </a:solidFill>
              </a:rPr>
              <a:t>代入 </a:t>
            </a:r>
            <a:r>
              <a:rPr lang="en-US" altLang="zh-TW" sz="2800" i="1" dirty="0">
                <a:solidFill>
                  <a:srgbClr val="FF0000"/>
                </a:solidFill>
              </a:rPr>
              <a:t>y</a:t>
            </a:r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i="1" dirty="0">
                <a:solidFill>
                  <a:srgbClr val="FF0000"/>
                </a:solidFill>
              </a:rPr>
              <a:t>ax</a:t>
            </a:r>
            <a:r>
              <a:rPr lang="zh-TW" altLang="en-US" sz="2800" dirty="0">
                <a:solidFill>
                  <a:srgbClr val="FF0000"/>
                </a:solidFill>
              </a:rPr>
              <a:t>＋</a:t>
            </a:r>
            <a:r>
              <a:rPr lang="en-US" altLang="zh-TW" sz="2800" i="1" dirty="0">
                <a:solidFill>
                  <a:srgbClr val="FF0000"/>
                </a:solidFill>
              </a:rPr>
              <a:t>b</a:t>
            </a:r>
            <a:r>
              <a:rPr lang="zh-TW" altLang="en-US" sz="2800" dirty="0">
                <a:solidFill>
                  <a:srgbClr val="FF0000"/>
                </a:solidFill>
              </a:rPr>
              <a:t>，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115A6EC-C0B4-401B-8EF5-88C063AE8C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41" y="3447096"/>
            <a:ext cx="433535" cy="43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C1EF228-4E97-44A4-BC9D-402324837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240" y="6475047"/>
            <a:ext cx="280417" cy="3383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83783506-E09F-45DE-B9E6-46CCE13BA9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3860" y="4764407"/>
                <a:ext cx="5914404" cy="82483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sz="2800" dirty="0">
                    <a:solidFill>
                      <a:srgbClr val="FF0000"/>
                    </a:solidFill>
                  </a:rPr>
                  <a:t>代入②得</a:t>
                </a:r>
                <a:r>
                  <a:rPr lang="en-US" altLang="zh-TW" sz="2800" i="1" dirty="0">
                    <a:solidFill>
                      <a:srgbClr val="FF0000"/>
                    </a:solidFill>
                  </a:rPr>
                  <a:t>a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FF0000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FF0000"/>
                                </a:solidFill>
                              </a:rPr>
                              <m:t>5</m:t>
                            </m:r>
                            <m:r>
                              <a:rPr lang="zh-TW" alt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lang="zh-TW" altLang="en-US" sz="2800" i="1" dirty="0">
                    <a:solidFill>
                      <a:srgbClr val="FF0000"/>
                    </a:solidFill>
                  </a:rPr>
                  <a:t>， </a:t>
                </a:r>
                <a:r>
                  <a:rPr lang="en-US" altLang="zh-TW" sz="2800" i="1" dirty="0">
                    <a:solidFill>
                      <a:srgbClr val="FF0000"/>
                    </a:solidFill>
                  </a:rPr>
                  <a:t>y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FF0000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FF0000"/>
                                </a:solidFill>
                              </a:rPr>
                              <m:t>5</m:t>
                            </m:r>
                            <m:r>
                              <a:rPr lang="zh-TW" alt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800" i="1" dirty="0">
                    <a:solidFill>
                      <a:srgbClr val="FF0000"/>
                    </a:solidFill>
                  </a:rPr>
                  <a:t>x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＋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12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83783506-E09F-45DE-B9E6-46CCE13BA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60" y="4764407"/>
                <a:ext cx="5914404" cy="824831"/>
              </a:xfrm>
              <a:prstGeom prst="rect">
                <a:avLst/>
              </a:prstGeom>
              <a:blipFill>
                <a:blip r:embed="rId5"/>
                <a:stretch>
                  <a:fillRect l="-21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3CA58E01-4433-4AB9-9FFF-A8452CE75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3860" y="3784848"/>
                <a:ext cx="3991491" cy="109060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sz="2800" dirty="0">
                    <a:solidFill>
                      <a:srgbClr val="FF0000"/>
                    </a:solidFill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sz="2800" b="0" i="0" dirty="0" smtClean="0">
                                <a:solidFill>
                                  <a:srgbClr val="FF0000"/>
                                </a:solidFill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zh-TW" altLang="en-US" sz="2800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sz="2800" i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altLang="zh-TW" sz="2800" b="0" i="0" dirty="0" smtClean="0">
                                <a:solidFill>
                                  <a:srgbClr val="FF0000"/>
                                </a:solidFill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zh-TW" altLang="en-US" sz="2800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sz="2800" i="1" dirty="0">
                                <a:solidFill>
                                  <a:srgbClr val="FF0000"/>
                                </a:solidFill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</a:rPr>
                              <m:t>  </m:t>
                            </m:r>
                            <m:r>
                              <a:rPr lang="en-US" altLang="zh-TW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···</m:t>
                            </m:r>
                            <m:r>
                              <a:rPr lang="en-US" altLang="zh-TW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TW" sz="2800" b="0" i="0" dirty="0" smtClean="0">
                                <a:solidFill>
                                  <a:srgbClr val="FF0000"/>
                                </a:solidFill>
                              </a:rPr>
                              <m:t>16</m:t>
                            </m:r>
                            <m:r>
                              <m:rPr>
                                <m:nor/>
                              </m:rPr>
                              <a:rPr lang="zh-TW" altLang="en-US" sz="2800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sz="2800" i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altLang="zh-TW" sz="2800" b="0" i="0" dirty="0" smtClean="0">
                                <a:solidFill>
                                  <a:srgbClr val="FF0000"/>
                                </a:solidFill>
                              </a:rPr>
                              <m:t>20</m:t>
                            </m:r>
                            <m:r>
                              <m:rPr>
                                <m:nor/>
                              </m:rPr>
                              <a:rPr lang="zh-TW" altLang="en-US" sz="2800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sz="2800" i="1" dirty="0">
                                <a:solidFill>
                                  <a:srgbClr val="FF0000"/>
                                </a:solidFill>
                              </a:rPr>
                              <m:t>b</m:t>
                            </m:r>
                            <m:r>
                              <a:rPr lang="en-US" altLang="zh-TW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···</m:t>
                            </m:r>
                            <m:r>
                              <a:rPr lang="en-US" altLang="zh-TW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②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3CA58E01-4433-4AB9-9FFF-A8452CE75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60" y="3784848"/>
                <a:ext cx="3991491" cy="1090605"/>
              </a:xfrm>
              <a:prstGeom prst="rect">
                <a:avLst/>
              </a:prstGeom>
              <a:blipFill>
                <a:blip r:embed="rId6"/>
                <a:stretch>
                  <a:fillRect l="-3211" r="-13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標題 3">
            <a:extLst>
              <a:ext uri="{FF2B5EF4-FFF2-40B4-BE49-F238E27FC236}">
                <a16:creationId xmlns:a16="http://schemas.microsoft.com/office/drawing/2014/main" id="{19505A56-875B-4145-82DF-79DC053E838C}"/>
              </a:ext>
            </a:extLst>
          </p:cNvPr>
          <p:cNvSpPr txBox="1">
            <a:spLocks/>
          </p:cNvSpPr>
          <p:nvPr/>
        </p:nvSpPr>
        <p:spPr>
          <a:xfrm>
            <a:off x="1033860" y="6102307"/>
            <a:ext cx="5472239" cy="471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2800" dirty="0">
                <a:solidFill>
                  <a:srgbClr val="FF0000"/>
                </a:solidFill>
              </a:rPr>
              <a:t>150</a:t>
            </a:r>
            <a:r>
              <a:rPr lang="zh-TW" altLang="en-US" sz="2800" dirty="0">
                <a:solidFill>
                  <a:srgbClr val="FF0000"/>
                </a:solidFill>
              </a:rPr>
              <a:t>分鐘＝</a:t>
            </a:r>
            <a:r>
              <a:rPr lang="en-US" altLang="zh-TW" sz="2800" dirty="0">
                <a:solidFill>
                  <a:srgbClr val="FF0000"/>
                </a:solidFill>
              </a:rPr>
              <a:t>2</a:t>
            </a:r>
            <a:r>
              <a:rPr lang="zh-TW" altLang="en-US" sz="2800" dirty="0">
                <a:solidFill>
                  <a:srgbClr val="FF0000"/>
                </a:solidFill>
              </a:rPr>
              <a:t>小時</a:t>
            </a:r>
            <a:r>
              <a:rPr lang="en-US" altLang="zh-TW" sz="2800" dirty="0">
                <a:solidFill>
                  <a:srgbClr val="FF0000"/>
                </a:solidFill>
              </a:rPr>
              <a:t>30</a:t>
            </a:r>
            <a:r>
              <a:rPr lang="zh-TW" altLang="en-US" sz="2800" dirty="0">
                <a:solidFill>
                  <a:srgbClr val="FF0000"/>
                </a:solidFill>
              </a:rPr>
              <a:t>分鐘，</a:t>
            </a:r>
          </a:p>
        </p:txBody>
      </p:sp>
      <p:sp>
        <p:nvSpPr>
          <p:cNvPr id="15" name="標題 3">
            <a:extLst>
              <a:ext uri="{FF2B5EF4-FFF2-40B4-BE49-F238E27FC236}">
                <a16:creationId xmlns:a16="http://schemas.microsoft.com/office/drawing/2014/main" id="{2E9042E6-165C-447B-A0D6-FC89C4272A02}"/>
              </a:ext>
            </a:extLst>
          </p:cNvPr>
          <p:cNvSpPr txBox="1">
            <a:spLocks/>
          </p:cNvSpPr>
          <p:nvPr/>
        </p:nvSpPr>
        <p:spPr>
          <a:xfrm>
            <a:off x="4788024" y="4070273"/>
            <a:ext cx="2448271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2800" dirty="0">
                <a:solidFill>
                  <a:srgbClr val="FF0000"/>
                </a:solidFill>
              </a:rPr>
              <a:t>由①得</a:t>
            </a:r>
            <a:r>
              <a:rPr lang="en-US" altLang="zh-TW" sz="2800" i="1" dirty="0">
                <a:solidFill>
                  <a:srgbClr val="FF0000"/>
                </a:solidFill>
              </a:rPr>
              <a:t>b</a:t>
            </a:r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</a:rPr>
              <a:t>12</a:t>
            </a:r>
            <a:r>
              <a:rPr lang="zh-TW" altLang="en-US" sz="2800" dirty="0">
                <a:solidFill>
                  <a:srgbClr val="FF0000"/>
                </a:solidFill>
              </a:rPr>
              <a:t>，</a:t>
            </a:r>
            <a:endParaRPr lang="zh-TW" altLang="en-US" sz="28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8EF7F142-E0C5-4BC3-AB1B-CD2406EC81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3860" y="5424394"/>
                <a:ext cx="5122316" cy="81051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sz="2800" dirty="0">
                    <a:solidFill>
                      <a:srgbClr val="FF0000"/>
                    </a:solidFill>
                  </a:rPr>
                  <a:t>則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42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FF0000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FF0000"/>
                                </a:solidFill>
                              </a:rPr>
                              <m:t>5</m:t>
                            </m:r>
                            <m:r>
                              <a:rPr lang="zh-TW" alt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800" i="1" dirty="0">
                    <a:solidFill>
                      <a:srgbClr val="FF0000"/>
                    </a:solidFill>
                  </a:rPr>
                  <a:t>x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＋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12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，</a:t>
                </a:r>
                <a:r>
                  <a:rPr lang="en-US" altLang="zh-TW" sz="2800" i="1" dirty="0">
                    <a:solidFill>
                      <a:srgbClr val="FF0000"/>
                    </a:solidFill>
                  </a:rPr>
                  <a:t>x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150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8EF7F142-E0C5-4BC3-AB1B-CD2406EC8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60" y="5424394"/>
                <a:ext cx="5122316" cy="810515"/>
              </a:xfrm>
              <a:prstGeom prst="rect">
                <a:avLst/>
              </a:prstGeom>
              <a:blipFill>
                <a:blip r:embed="rId7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標題 3">
            <a:extLst>
              <a:ext uri="{FF2B5EF4-FFF2-40B4-BE49-F238E27FC236}">
                <a16:creationId xmlns:a16="http://schemas.microsoft.com/office/drawing/2014/main" id="{18AD1224-505B-4E34-A9ED-F6A7A03C2D8D}"/>
              </a:ext>
            </a:extLst>
          </p:cNvPr>
          <p:cNvSpPr txBox="1">
            <a:spLocks/>
          </p:cNvSpPr>
          <p:nvPr/>
        </p:nvSpPr>
        <p:spPr>
          <a:xfrm>
            <a:off x="4936226" y="6102307"/>
            <a:ext cx="3600031" cy="471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2800" dirty="0">
                <a:solidFill>
                  <a:srgbClr val="FF0000"/>
                </a:solidFill>
              </a:rPr>
              <a:t>故上午</a:t>
            </a:r>
            <a:r>
              <a:rPr lang="en-US" altLang="zh-TW" sz="2800" dirty="0">
                <a:solidFill>
                  <a:srgbClr val="FF0000"/>
                </a:solidFill>
              </a:rPr>
              <a:t>9</a:t>
            </a:r>
            <a:r>
              <a:rPr lang="zh-TW" altLang="en-US" sz="2800" dirty="0">
                <a:solidFill>
                  <a:srgbClr val="FF0000"/>
                </a:solidFill>
              </a:rPr>
              <a:t>點</a:t>
            </a:r>
            <a:r>
              <a:rPr lang="en-US" altLang="zh-TW" sz="2800" dirty="0">
                <a:solidFill>
                  <a:srgbClr val="FF0000"/>
                </a:solidFill>
              </a:rPr>
              <a:t>30</a:t>
            </a:r>
            <a:r>
              <a:rPr lang="zh-TW" altLang="en-US" sz="2800" dirty="0">
                <a:solidFill>
                  <a:srgbClr val="FF0000"/>
                </a:solidFill>
              </a:rPr>
              <a:t>分到終點</a:t>
            </a:r>
          </a:p>
        </p:txBody>
      </p:sp>
    </p:spTree>
    <p:extLst>
      <p:ext uri="{BB962C8B-B14F-4D97-AF65-F5344CB8AC3E}">
        <p14:creationId xmlns:p14="http://schemas.microsoft.com/office/powerpoint/2010/main" val="22930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3">
            <a:extLst>
              <a:ext uri="{FF2B5EF4-FFF2-40B4-BE49-F238E27FC236}">
                <a16:creationId xmlns:a16="http://schemas.microsoft.com/office/drawing/2014/main" id="{83A32938-600F-4B1A-82E0-51DEAB1FCBB0}"/>
              </a:ext>
            </a:extLst>
          </p:cNvPr>
          <p:cNvSpPr txBox="1">
            <a:spLocks/>
          </p:cNvSpPr>
          <p:nvPr/>
        </p:nvSpPr>
        <p:spPr>
          <a:xfrm>
            <a:off x="110552" y="1268761"/>
            <a:ext cx="8922896" cy="1791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/>
            <a:r>
              <a:rPr lang="zh-TW" altLang="en-US" sz="2800" dirty="0">
                <a:sym typeface="Wingdings" panose="05000000000000000000" pitchFamily="2" charset="2"/>
              </a:rPr>
              <a:t></a:t>
            </a:r>
            <a:r>
              <a:rPr lang="zh-TW" altLang="en-US" sz="2800" dirty="0"/>
              <a:t>某 </a:t>
            </a:r>
            <a:r>
              <a:rPr lang="en-US" altLang="zh-TW" sz="2800" dirty="0"/>
              <a:t>KTV </a:t>
            </a:r>
            <a:r>
              <a:rPr lang="zh-TW" altLang="en-US" sz="2800" dirty="0"/>
              <a:t>有兩種計費方式，</a:t>
            </a:r>
            <a:r>
              <a:rPr lang="en-US" altLang="zh-TW" sz="2800" dirty="0"/>
              <a:t>A </a:t>
            </a:r>
            <a:r>
              <a:rPr lang="zh-TW" altLang="en-US" sz="2800" dirty="0"/>
              <a:t>套餐是基本費 </a:t>
            </a:r>
            <a:r>
              <a:rPr lang="en-US" altLang="zh-TW" sz="2800" dirty="0"/>
              <a:t>500 </a:t>
            </a:r>
            <a:r>
              <a:rPr lang="zh-TW" altLang="en-US" sz="2800" dirty="0"/>
              <a:t>元，每小時加收 </a:t>
            </a:r>
            <a:r>
              <a:rPr lang="en-US" altLang="zh-TW" sz="2800" dirty="0"/>
              <a:t>500 </a:t>
            </a:r>
            <a:r>
              <a:rPr lang="zh-TW" altLang="en-US" sz="2800" dirty="0"/>
              <a:t>元， </a:t>
            </a:r>
            <a:r>
              <a:rPr lang="en-US" altLang="zh-TW" sz="2800" dirty="0"/>
              <a:t>B</a:t>
            </a:r>
            <a:r>
              <a:rPr lang="zh-TW" altLang="en-US" sz="2800" dirty="0"/>
              <a:t>套餐則是基本費 </a:t>
            </a:r>
            <a:r>
              <a:rPr lang="en-US" altLang="zh-TW" sz="2800" dirty="0"/>
              <a:t>900 </a:t>
            </a:r>
            <a:r>
              <a:rPr lang="zh-TW" altLang="en-US" sz="2800" dirty="0"/>
              <a:t>元，每小時加收 </a:t>
            </a:r>
            <a:r>
              <a:rPr lang="en-US" altLang="zh-TW" sz="2800" dirty="0"/>
              <a:t>400 </a:t>
            </a:r>
            <a:r>
              <a:rPr lang="zh-TW" altLang="en-US" sz="2800" dirty="0"/>
              <a:t>元，兩種套餐在歡唱 </a:t>
            </a:r>
            <a:r>
              <a:rPr lang="en-US" altLang="zh-TW" sz="2800" i="1" dirty="0"/>
              <a:t>x </a:t>
            </a:r>
            <a:r>
              <a:rPr lang="zh-TW" altLang="en-US" sz="2800" dirty="0"/>
              <a:t>小時後，費用完全相同，求 </a:t>
            </a:r>
            <a:r>
              <a:rPr lang="en-US" altLang="zh-TW" sz="2800" i="1" dirty="0"/>
              <a:t>x </a:t>
            </a:r>
            <a:r>
              <a:rPr lang="zh-TW" altLang="en-US" sz="2800" dirty="0"/>
              <a:t>的值為多少？</a:t>
            </a:r>
            <a:endParaRPr lang="zh-TW" altLang="en-US" sz="3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11760" y="613664"/>
            <a:ext cx="5400600" cy="576163"/>
          </a:xfrm>
        </p:spPr>
        <p:txBody>
          <a:bodyPr/>
          <a:lstStyle/>
          <a:p>
            <a:r>
              <a:rPr lang="zh-TW" altLang="en-US" dirty="0"/>
              <a:t>一次函數的應用 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Ⅰ</a:t>
            </a:r>
            <a:r>
              <a:rPr lang="en-US" altLang="zh-TW" dirty="0"/>
              <a:t>)(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Ⅱ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9200BE88-8840-42ED-BDB0-D4C7641EF144}"/>
              </a:ext>
            </a:extLst>
          </p:cNvPr>
          <p:cNvSpPr txBox="1">
            <a:spLocks/>
          </p:cNvSpPr>
          <p:nvPr/>
        </p:nvSpPr>
        <p:spPr>
          <a:xfrm>
            <a:off x="1155700" y="623091"/>
            <a:ext cx="1256060" cy="576163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9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endParaRPr lang="zh-TW" altLang="en-US" dirty="0"/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7C2DA6E7-4F2B-492E-9A67-CB0157EC9CD3}"/>
              </a:ext>
            </a:extLst>
          </p:cNvPr>
          <p:cNvSpPr txBox="1">
            <a:spLocks/>
          </p:cNvSpPr>
          <p:nvPr/>
        </p:nvSpPr>
        <p:spPr>
          <a:xfrm>
            <a:off x="1033860" y="3813228"/>
            <a:ext cx="649681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2800" dirty="0">
                <a:solidFill>
                  <a:srgbClr val="FF0000"/>
                </a:solidFill>
              </a:rPr>
              <a:t>兩款收費皆滿足一次函數關係 </a:t>
            </a:r>
            <a:r>
              <a:rPr lang="en-US" altLang="zh-TW" sz="2800" i="1" dirty="0">
                <a:solidFill>
                  <a:srgbClr val="FF0000"/>
                </a:solidFill>
              </a:rPr>
              <a:t>y</a:t>
            </a:r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i="1" dirty="0">
                <a:solidFill>
                  <a:srgbClr val="FF0000"/>
                </a:solidFill>
              </a:rPr>
              <a:t>ax</a:t>
            </a:r>
            <a:r>
              <a:rPr lang="zh-TW" altLang="en-US" sz="2800" dirty="0">
                <a:solidFill>
                  <a:srgbClr val="FF0000"/>
                </a:solidFill>
              </a:rPr>
              <a:t>＋</a:t>
            </a:r>
            <a:r>
              <a:rPr lang="en-US" altLang="zh-TW" sz="2800" i="1" dirty="0">
                <a:solidFill>
                  <a:srgbClr val="FF0000"/>
                </a:solidFill>
              </a:rPr>
              <a:t>b</a:t>
            </a:r>
            <a:r>
              <a:rPr lang="zh-TW" altLang="en-US" sz="2800" dirty="0">
                <a:solidFill>
                  <a:srgbClr val="FF0000"/>
                </a:solidFill>
              </a:rPr>
              <a:t>，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115A6EC-C0B4-401B-8EF5-88C063AE8C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41" y="3237226"/>
            <a:ext cx="433535" cy="43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C1EF228-4E97-44A4-BC9D-402324837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057" y="6156508"/>
            <a:ext cx="280417" cy="338329"/>
          </a:xfrm>
          <a:prstGeom prst="rect">
            <a:avLst/>
          </a:prstGeom>
        </p:spPr>
      </p:pic>
      <p:sp>
        <p:nvSpPr>
          <p:cNvPr id="12" name="標題 3">
            <a:extLst>
              <a:ext uri="{FF2B5EF4-FFF2-40B4-BE49-F238E27FC236}">
                <a16:creationId xmlns:a16="http://schemas.microsoft.com/office/drawing/2014/main" id="{83783506-E09F-45DE-B9E6-46CCE13BA90D}"/>
              </a:ext>
            </a:extLst>
          </p:cNvPr>
          <p:cNvSpPr txBox="1">
            <a:spLocks/>
          </p:cNvSpPr>
          <p:nvPr/>
        </p:nvSpPr>
        <p:spPr>
          <a:xfrm>
            <a:off x="1033860" y="5453305"/>
            <a:ext cx="4793882" cy="481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2800" dirty="0">
                <a:solidFill>
                  <a:srgbClr val="FF0000"/>
                </a:solidFill>
              </a:rPr>
              <a:t>①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zh-TW" altLang="en-US" sz="2800" dirty="0">
                <a:solidFill>
                  <a:srgbClr val="FF0000"/>
                </a:solidFill>
              </a:rPr>
              <a:t>② 得</a:t>
            </a:r>
            <a:r>
              <a:rPr lang="en-US" altLang="zh-TW" sz="2800" i="1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</a:rPr>
              <a:t>100</a:t>
            </a:r>
            <a:r>
              <a:rPr lang="en-US" altLang="zh-TW" sz="2800" i="1" dirty="0">
                <a:solidFill>
                  <a:srgbClr val="FF0000"/>
                </a:solidFill>
              </a:rPr>
              <a:t>x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</a:rPr>
              <a:t>400</a:t>
            </a:r>
            <a:r>
              <a:rPr lang="zh-TW" altLang="en-US" sz="2800" dirty="0">
                <a:solidFill>
                  <a:srgbClr val="FF0000"/>
                </a:solidFill>
              </a:rPr>
              <a:t>，</a:t>
            </a:r>
            <a:endParaRPr lang="zh-TW" altLang="en-US" sz="28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3CA58E01-4433-4AB9-9FFF-A8452CE75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3860" y="4362330"/>
                <a:ext cx="4690268" cy="109060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sz="2800" dirty="0">
                    <a:solidFill>
                      <a:srgbClr val="FF0000"/>
                    </a:solidFill>
                  </a:rPr>
                  <a:t>得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sz="2800" i="1" dirty="0">
                                <a:solidFill>
                                  <a:srgbClr val="FF0000"/>
                                </a:solidFill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zh-TW" altLang="en-US" sz="2800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sz="2800" b="0" dirty="0" smtClean="0">
                                <a:solidFill>
                                  <a:srgbClr val="FF0000"/>
                                </a:solidFill>
                              </a:rPr>
                              <m:t>500</m:t>
                            </m:r>
                            <m:r>
                              <m:rPr>
                                <m:nor/>
                              </m:rP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zh-TW" altLang="en-US" sz="2800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FF0000"/>
                                </a:solidFill>
                              </a:rPr>
                              <m:t>500</m:t>
                            </m:r>
                            <m:r>
                              <a:rPr lang="en-US" altLang="zh-TW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···</m:t>
                            </m:r>
                            <m:r>
                              <a:rPr lang="en-US" altLang="zh-TW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TW" sz="2800" i="1" dirty="0">
                                <a:solidFill>
                                  <a:srgbClr val="FF0000"/>
                                </a:solidFill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zh-TW" altLang="en-US" sz="2800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TW" sz="2800" b="0" i="0" dirty="0" smtClean="0">
                                <a:solidFill>
                                  <a:srgbClr val="FF0000"/>
                                </a:solidFill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FF0000"/>
                                </a:solidFill>
                              </a:rPr>
                              <m:t>00</m:t>
                            </m:r>
                            <m:r>
                              <m:rPr>
                                <m:nor/>
                              </m:rPr>
                              <a:rPr lang="en-US" altLang="zh-TW" sz="2800" i="1" dirty="0">
                                <a:solidFill>
                                  <a:srgbClr val="FF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zh-TW" altLang="en-US" sz="2800" dirty="0">
                                <a:solidFill>
                                  <a:srgbClr val="FF0000"/>
                                </a:solidFill>
                                <a:latin typeface="微軟正黑體" panose="020B0604030504040204" pitchFamily="34" charset="-120"/>
                              </a:rPr>
                              <m:t>＋</m:t>
                            </m:r>
                            <m:r>
                              <m:rPr>
                                <m:nor/>
                              </m:rPr>
                              <a:rPr lang="en-US" altLang="zh-TW" sz="2800" b="0" i="0" dirty="0" smtClean="0">
                                <a:solidFill>
                                  <a:srgbClr val="FF0000"/>
                                </a:solidFill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altLang="zh-TW" sz="2800" dirty="0">
                                <a:solidFill>
                                  <a:srgbClr val="FF0000"/>
                                </a:solidFill>
                              </a:rPr>
                              <m:t>00</m:t>
                            </m:r>
                            <m:r>
                              <a:rPr lang="en-US" altLang="zh-TW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···</m:t>
                            </m:r>
                            <m:r>
                              <a:rPr lang="en-US" altLang="zh-TW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②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3CA58E01-4433-4AB9-9FFF-A8452CE75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60" y="4362330"/>
                <a:ext cx="4690268" cy="1090605"/>
              </a:xfrm>
              <a:prstGeom prst="rect">
                <a:avLst/>
              </a:prstGeom>
              <a:blipFill>
                <a:blip r:embed="rId5"/>
                <a:stretch>
                  <a:fillRect l="-27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標題 3">
            <a:extLst>
              <a:ext uri="{FF2B5EF4-FFF2-40B4-BE49-F238E27FC236}">
                <a16:creationId xmlns:a16="http://schemas.microsoft.com/office/drawing/2014/main" id="{8EF7F142-E0C5-4BC3-AB1B-CD2406EC81C0}"/>
              </a:ext>
            </a:extLst>
          </p:cNvPr>
          <p:cNvSpPr txBox="1">
            <a:spLocks/>
          </p:cNvSpPr>
          <p:nvPr/>
        </p:nvSpPr>
        <p:spPr>
          <a:xfrm>
            <a:off x="1033860" y="5998238"/>
            <a:ext cx="419651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2800" dirty="0">
                <a:solidFill>
                  <a:srgbClr val="FF0000"/>
                </a:solidFill>
              </a:rPr>
              <a:t>100</a:t>
            </a:r>
            <a:r>
              <a:rPr lang="en-US" altLang="zh-TW" sz="2800" i="1" dirty="0">
                <a:solidFill>
                  <a:srgbClr val="FF0000"/>
                </a:solidFill>
              </a:rPr>
              <a:t>x</a:t>
            </a:r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</a:rPr>
              <a:t>400</a:t>
            </a:r>
            <a:r>
              <a:rPr lang="zh-TW" altLang="en-US" sz="2800" dirty="0">
                <a:solidFill>
                  <a:srgbClr val="FF0000"/>
                </a:solidFill>
              </a:rPr>
              <a:t>，</a:t>
            </a:r>
            <a:r>
              <a:rPr lang="en-US" altLang="zh-TW" sz="2800" i="1" dirty="0">
                <a:solidFill>
                  <a:srgbClr val="FF0000"/>
                </a:solidFill>
              </a:rPr>
              <a:t>x</a:t>
            </a:r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</a:rPr>
              <a:t>4</a:t>
            </a:r>
            <a:r>
              <a:rPr lang="zh-TW" altLang="en-US" sz="28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29EB1B9F-3845-45FA-9B3B-E2BFF2171CFA}"/>
              </a:ext>
            </a:extLst>
          </p:cNvPr>
          <p:cNvSpPr txBox="1">
            <a:spLocks/>
          </p:cNvSpPr>
          <p:nvPr/>
        </p:nvSpPr>
        <p:spPr>
          <a:xfrm>
            <a:off x="1033860" y="3187375"/>
            <a:ext cx="7566771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2800" dirty="0">
                <a:solidFill>
                  <a:srgbClr val="FF0000"/>
                </a:solidFill>
              </a:rPr>
              <a:t>設費用為 </a:t>
            </a:r>
            <a:r>
              <a:rPr lang="en-US" altLang="zh-TW" sz="2800" i="1" dirty="0">
                <a:solidFill>
                  <a:srgbClr val="FF0000"/>
                </a:solidFill>
              </a:rPr>
              <a:t>y </a:t>
            </a:r>
            <a:r>
              <a:rPr lang="zh-TW" altLang="en-US" sz="2800" dirty="0">
                <a:solidFill>
                  <a:srgbClr val="FF0000"/>
                </a:solidFill>
              </a:rPr>
              <a:t>元，</a:t>
            </a:r>
          </a:p>
        </p:txBody>
      </p:sp>
    </p:spTree>
    <p:extLst>
      <p:ext uri="{BB962C8B-B14F-4D97-AF65-F5344CB8AC3E}">
        <p14:creationId xmlns:p14="http://schemas.microsoft.com/office/powerpoint/2010/main" val="1242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2" grpId="0"/>
      <p:bldP spid="12" grpId="1"/>
      <p:bldP spid="12" grpId="2"/>
      <p:bldP spid="13" grpId="0"/>
      <p:bldP spid="13" grpId="1"/>
      <p:bldP spid="13" grpId="2"/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0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3">
            <a:extLst>
              <a:ext uri="{FF2B5EF4-FFF2-40B4-BE49-F238E27FC236}">
                <a16:creationId xmlns:a16="http://schemas.microsoft.com/office/drawing/2014/main" id="{142C16AD-AA89-4BF2-B0B9-03ED701A9EBE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22338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(1)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當</a:t>
            </a:r>
            <a:r>
              <a:rPr lang="zh-TW" altLang="en-US" sz="3200" b="1" i="0" u="none" strike="noStrike" baseline="0" dirty="0">
                <a:solidFill>
                  <a:srgbClr val="211D1E"/>
                </a:solidFill>
                <a:latin typeface="華康粗黑體"/>
              </a:rPr>
              <a:t>給定一個</a:t>
            </a:r>
            <a:r>
              <a:rPr lang="en-US" altLang="zh-TW" sz="3200" b="1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1" i="0" u="none" strike="noStrike" baseline="0" dirty="0">
                <a:solidFill>
                  <a:srgbClr val="211D1E"/>
                </a:solidFill>
                <a:latin typeface="華康粗黑體"/>
              </a:rPr>
              <a:t>值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時，</a:t>
            </a:r>
            <a:r>
              <a:rPr lang="zh-TW" altLang="en-US" sz="3200" b="1" i="0" u="none" strike="noStrike" baseline="0" dirty="0">
                <a:solidFill>
                  <a:srgbClr val="211D1E"/>
                </a:solidFill>
                <a:latin typeface="華康粗黑體"/>
              </a:rPr>
              <a:t>只有一個</a:t>
            </a:r>
            <a:r>
              <a:rPr lang="en-US" altLang="zh-TW" sz="3200" b="1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1" i="0" u="none" strike="noStrike" baseline="0" dirty="0">
                <a:solidFill>
                  <a:srgbClr val="211D1E"/>
                </a:solidFill>
                <a:latin typeface="華康粗黑體"/>
              </a:rPr>
              <a:t>值與之對應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，</a:t>
            </a:r>
            <a:endParaRPr lang="en-US" altLang="zh-TW" sz="3200" b="1" i="0" u="none" strike="noStrike" baseline="0" dirty="0">
              <a:solidFill>
                <a:srgbClr val="211D1E"/>
              </a:solidFill>
              <a:latin typeface="華康粗黑體"/>
            </a:endParaRPr>
          </a:p>
          <a:p>
            <a:r>
              <a:rPr lang="en-US" altLang="zh-TW" dirty="0">
                <a:solidFill>
                  <a:srgbClr val="FDEFEF"/>
                </a:solidFill>
              </a:rPr>
              <a:t>(1)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稱此對應關係為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是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的</a:t>
            </a:r>
            <a:r>
              <a:rPr lang="zh-TW" altLang="en-US" sz="3200" b="1" i="0" u="none" strike="noStrike" baseline="0" dirty="0">
                <a:solidFill>
                  <a:srgbClr val="CA232A"/>
                </a:solidFill>
                <a:latin typeface="華康粗黑體a渀."/>
              </a:rPr>
              <a:t>函數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。	</a:t>
            </a:r>
          </a:p>
          <a:p>
            <a:r>
              <a:rPr lang="en-US" altLang="zh-TW" dirty="0"/>
              <a:t>(2)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在一個函數關係中，給定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的一個值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，</a:t>
            </a:r>
            <a:endParaRPr lang="en-US" altLang="zh-TW" sz="3200" b="0" i="0" u="none" strike="noStrike" baseline="0" dirty="0">
              <a:solidFill>
                <a:srgbClr val="211D1E"/>
              </a:solidFill>
              <a:latin typeface="華康細黑體"/>
            </a:endParaRPr>
          </a:p>
          <a:p>
            <a:r>
              <a:rPr lang="en-US" altLang="zh-TW" dirty="0">
                <a:solidFill>
                  <a:srgbClr val="FDEFEF"/>
                </a:solidFill>
              </a:rPr>
              <a:t>(2)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可以得到一個與之對應的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值，我們稱這個 </a:t>
            </a:r>
            <a:endParaRPr lang="en-US" altLang="zh-TW" sz="3200" b="0" i="0" u="none" strike="noStrike" baseline="0" dirty="0">
              <a:solidFill>
                <a:srgbClr val="211D1E"/>
              </a:solidFill>
              <a:latin typeface="華康細黑體"/>
            </a:endParaRPr>
          </a:p>
          <a:p>
            <a:r>
              <a:rPr lang="en-US" altLang="zh-TW" dirty="0">
                <a:solidFill>
                  <a:srgbClr val="FDEFEF"/>
                </a:solidFill>
              </a:rPr>
              <a:t>(2)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值為此函數在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時的</a:t>
            </a:r>
            <a:r>
              <a:rPr lang="zh-TW" altLang="en-US" sz="3200" b="1" i="0" u="none" strike="noStrike" baseline="0" dirty="0">
                <a:solidFill>
                  <a:srgbClr val="CA232A"/>
                </a:solidFill>
                <a:latin typeface="華康粗黑體a渀."/>
              </a:rPr>
              <a:t>函數值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。	</a:t>
            </a:r>
          </a:p>
          <a:p>
            <a:r>
              <a:rPr lang="en-US" altLang="zh-TW" dirty="0">
                <a:solidFill>
                  <a:srgbClr val="FDEFEF"/>
                </a:solidFill>
              </a:rPr>
              <a:t>(2)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當給定一個正方形邊長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值時，只有一個</a:t>
            </a:r>
            <a:endParaRPr lang="en-US" altLang="zh-TW" sz="3200" b="0" i="0" u="none" strike="noStrike" baseline="0" dirty="0">
              <a:solidFill>
                <a:srgbClr val="211D1E"/>
              </a:solidFill>
              <a:latin typeface="華康細黑體"/>
            </a:endParaRPr>
          </a:p>
          <a:p>
            <a:r>
              <a:rPr lang="en-US" altLang="zh-TW" dirty="0">
                <a:solidFill>
                  <a:srgbClr val="FDEFEF"/>
                </a:solidFill>
              </a:rPr>
              <a:t>(2)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周長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值與之對應，即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是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的函數。</a:t>
            </a:r>
            <a:endParaRPr lang="en-US" altLang="zh-TW" sz="3200" b="0" i="0" u="none" strike="noStrike" baseline="0" dirty="0">
              <a:solidFill>
                <a:srgbClr val="211D1E"/>
              </a:solidFill>
              <a:latin typeface="華康細黑體a渀."/>
            </a:endParaRPr>
          </a:p>
          <a:p>
            <a:r>
              <a:rPr lang="en-US" altLang="zh-TW" dirty="0">
                <a:solidFill>
                  <a:srgbClr val="FDEFEF"/>
                </a:solidFill>
              </a:rPr>
              <a:t>(2)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例如當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時，得函數值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20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。	</a:t>
            </a:r>
            <a:r>
              <a:rPr lang="en-US" altLang="zh-TW" i="1" dirty="0"/>
              <a:t>     </a:t>
            </a:r>
            <a:endParaRPr lang="en-US" altLang="zh-TW" baseline="30000" dirty="0">
              <a:solidFill>
                <a:srgbClr val="0072BC"/>
              </a:solidFill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②</a:t>
            </a:r>
            <a:r>
              <a:rPr lang="zh-TW" altLang="en-US" dirty="0"/>
              <a:t> 函數與函數值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4" name="圖片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C34A20-E54A-AAA3-ADA3-D96B358C83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766CC7-DD57-35AE-146F-602A16D42D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B77E739-9F34-45C6-ACCE-8E45AAD50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00" y="4162935"/>
            <a:ext cx="642436" cy="6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4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3">
            <a:extLst>
              <a:ext uri="{FF2B5EF4-FFF2-40B4-BE49-F238E27FC236}">
                <a16:creationId xmlns:a16="http://schemas.microsoft.com/office/drawing/2014/main" id="{9ECA551A-5358-48AB-AB16-40EA80F30DA3}"/>
              </a:ext>
            </a:extLst>
          </p:cNvPr>
          <p:cNvSpPr txBox="1">
            <a:spLocks/>
          </p:cNvSpPr>
          <p:nvPr/>
        </p:nvSpPr>
        <p:spPr>
          <a:xfrm>
            <a:off x="899592" y="4221088"/>
            <a:ext cx="7701039" cy="1743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427163" indent="-1427163">
              <a:lnSpc>
                <a:spcPts val="4400"/>
              </a:lnSpc>
            </a:pPr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      </a:t>
            </a:r>
            <a:r>
              <a:rPr lang="en-US" altLang="zh-TW" dirty="0"/>
              <a:t>)</a:t>
            </a:r>
            <a:r>
              <a:rPr lang="zh-TW" altLang="en-US" dirty="0"/>
              <a:t>當給定一個 </a:t>
            </a:r>
            <a:r>
              <a:rPr lang="en-US" altLang="zh-TW" i="1" dirty="0"/>
              <a:t>x </a:t>
            </a:r>
            <a:r>
              <a:rPr lang="zh-TW" altLang="en-US" dirty="0"/>
              <a:t>值時，只有一個 </a:t>
            </a:r>
            <a:r>
              <a:rPr lang="en-US" altLang="zh-TW" i="1" dirty="0"/>
              <a:t>y </a:t>
            </a:r>
            <a:r>
              <a:rPr lang="zh-TW" altLang="en-US" dirty="0"/>
              <a:t>值與之對應，稱此對應關係為 </a:t>
            </a:r>
            <a:r>
              <a:rPr lang="en-US" altLang="zh-TW" i="1" dirty="0"/>
              <a:t>x </a:t>
            </a:r>
            <a:r>
              <a:rPr lang="zh-TW" altLang="en-US" dirty="0"/>
              <a:t>是 </a:t>
            </a:r>
            <a:r>
              <a:rPr lang="en-US" altLang="zh-TW" i="1" dirty="0"/>
              <a:t>y</a:t>
            </a:r>
            <a:r>
              <a:rPr lang="zh-TW" altLang="en-US" dirty="0"/>
              <a:t>的函數。</a:t>
            </a:r>
          </a:p>
        </p:txBody>
      </p:sp>
      <p:sp>
        <p:nvSpPr>
          <p:cNvPr id="19" name="標題 3">
            <a:extLst>
              <a:ext uri="{FF2B5EF4-FFF2-40B4-BE49-F238E27FC236}">
                <a16:creationId xmlns:a16="http://schemas.microsoft.com/office/drawing/2014/main" id="{78204A16-E29D-40C4-8204-0A801EC6AED4}"/>
              </a:ext>
            </a:extLst>
          </p:cNvPr>
          <p:cNvSpPr txBox="1">
            <a:spLocks/>
          </p:cNvSpPr>
          <p:nvPr/>
        </p:nvSpPr>
        <p:spPr>
          <a:xfrm>
            <a:off x="899592" y="2852936"/>
            <a:ext cx="7701039" cy="14147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427163" indent="-1427163">
              <a:lnSpc>
                <a:spcPts val="4400"/>
              </a:lnSpc>
            </a:pPr>
            <a:r>
              <a:rPr lang="en-US" altLang="zh-TW" dirty="0"/>
              <a:t>(1)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      </a:t>
            </a:r>
            <a:r>
              <a:rPr lang="en-US" altLang="zh-TW" dirty="0"/>
              <a:t>)</a:t>
            </a:r>
            <a:r>
              <a:rPr lang="zh-TW" altLang="en-US" dirty="0"/>
              <a:t>設正三角形的邊長為 </a:t>
            </a:r>
            <a:r>
              <a:rPr lang="en-US" altLang="zh-TW" i="1" dirty="0"/>
              <a:t>x</a:t>
            </a:r>
            <a:r>
              <a:rPr lang="zh-TW" altLang="en-US" dirty="0"/>
              <a:t>，周長為 </a:t>
            </a:r>
            <a:r>
              <a:rPr lang="en-US" altLang="zh-TW" i="1" dirty="0"/>
              <a:t>y</a:t>
            </a:r>
            <a:r>
              <a:rPr lang="zh-TW" altLang="en-US" dirty="0"/>
              <a:t>，則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/>
              <a:t>，我們稱 </a:t>
            </a:r>
            <a:r>
              <a:rPr lang="en-US" altLang="zh-TW" i="1" dirty="0"/>
              <a:t>y </a:t>
            </a:r>
            <a:r>
              <a:rPr lang="zh-TW" altLang="en-US" dirty="0"/>
              <a:t>是 </a:t>
            </a:r>
            <a:r>
              <a:rPr lang="en-US" altLang="zh-TW" i="1" dirty="0"/>
              <a:t>x </a:t>
            </a:r>
            <a:r>
              <a:rPr lang="zh-TW" altLang="en-US" dirty="0"/>
              <a:t>的函數。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685857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在一個關係式中，會變動的數稱為</a:t>
            </a:r>
            <a:r>
              <a:rPr lang="en-US" altLang="zh-TW" dirty="0"/>
              <a:t>______</a:t>
            </a:r>
            <a:r>
              <a:rPr lang="zh-TW" altLang="en-US" dirty="0"/>
              <a:t>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6" y="613664"/>
            <a:ext cx="5571804" cy="576163"/>
          </a:xfrm>
        </p:spPr>
        <p:txBody>
          <a:bodyPr/>
          <a:lstStyle/>
          <a:p>
            <a:r>
              <a:rPr lang="zh-TW" altLang="en-US" dirty="0"/>
              <a:t>變數、函數與函數值</a:t>
            </a: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7167188" y="1417892"/>
            <a:ext cx="1354511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變數</a:t>
            </a: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682006" y="2924944"/>
            <a:ext cx="623321" cy="5762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○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2959480" y="5922435"/>
            <a:ext cx="422375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y </a:t>
            </a:r>
            <a:r>
              <a:rPr lang="zh-TW" altLang="en-US" dirty="0">
                <a:solidFill>
                  <a:srgbClr val="FF0000"/>
                </a:solidFill>
              </a:rPr>
              <a:t>是 </a:t>
            </a:r>
            <a:r>
              <a:rPr lang="en-US" altLang="zh-TW" i="1" dirty="0">
                <a:solidFill>
                  <a:srgbClr val="FF0000"/>
                </a:solidFill>
              </a:rPr>
              <a:t>x </a:t>
            </a:r>
            <a:r>
              <a:rPr lang="zh-TW" altLang="en-US" dirty="0">
                <a:solidFill>
                  <a:srgbClr val="FF0000"/>
                </a:solidFill>
              </a:rPr>
              <a:t>的函數才正確。</a:t>
            </a:r>
          </a:p>
        </p:txBody>
      </p:sp>
      <p:sp>
        <p:nvSpPr>
          <p:cNvPr id="18" name="標題 3">
            <a:extLst>
              <a:ext uri="{FF2B5EF4-FFF2-40B4-BE49-F238E27FC236}">
                <a16:creationId xmlns:a16="http://schemas.microsoft.com/office/drawing/2014/main" id="{9A4A2ACF-D084-4171-A283-8AF6E8E5797D}"/>
              </a:ext>
            </a:extLst>
          </p:cNvPr>
          <p:cNvSpPr txBox="1">
            <a:spLocks/>
          </p:cNvSpPr>
          <p:nvPr/>
        </p:nvSpPr>
        <p:spPr>
          <a:xfrm>
            <a:off x="1698049" y="4226219"/>
            <a:ext cx="776104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4000" dirty="0">
                <a:solidFill>
                  <a:srgbClr val="FF0000"/>
                </a:solidFill>
              </a:rPr>
              <a:t>×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9200BE88-8840-42ED-BDB0-D4C7641EF144}"/>
              </a:ext>
            </a:extLst>
          </p:cNvPr>
          <p:cNvSpPr txBox="1">
            <a:spLocks/>
          </p:cNvSpPr>
          <p:nvPr/>
        </p:nvSpPr>
        <p:spPr>
          <a:xfrm>
            <a:off x="1187624" y="623091"/>
            <a:ext cx="1052932" cy="576163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3" name="標題 3">
            <a:extLst>
              <a:ext uri="{FF2B5EF4-FFF2-40B4-BE49-F238E27FC236}">
                <a16:creationId xmlns:a16="http://schemas.microsoft.com/office/drawing/2014/main" id="{83A32938-600F-4B1A-82E0-51DEAB1FCBB0}"/>
              </a:ext>
            </a:extLst>
          </p:cNvPr>
          <p:cNvSpPr txBox="1">
            <a:spLocks/>
          </p:cNvSpPr>
          <p:nvPr/>
        </p:nvSpPr>
        <p:spPr>
          <a:xfrm>
            <a:off x="467544" y="2213088"/>
            <a:ext cx="8676456" cy="685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是非題。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C1AC6AD6-23BB-44B2-945E-8D12C9443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152" y="6021288"/>
            <a:ext cx="433535" cy="43200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6AF0F4B8-2D16-4299-95DD-EF474C54F6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231" y="6170441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3">
            <a:extLst>
              <a:ext uri="{FF2B5EF4-FFF2-40B4-BE49-F238E27FC236}">
                <a16:creationId xmlns:a16="http://schemas.microsoft.com/office/drawing/2014/main" id="{78204A16-E29D-40C4-8204-0A801EC6AED4}"/>
              </a:ext>
            </a:extLst>
          </p:cNvPr>
          <p:cNvSpPr txBox="1">
            <a:spLocks/>
          </p:cNvSpPr>
          <p:nvPr/>
        </p:nvSpPr>
        <p:spPr>
          <a:xfrm>
            <a:off x="899592" y="2154120"/>
            <a:ext cx="7848872" cy="2355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427163" indent="-1427163">
              <a:lnSpc>
                <a:spcPts val="4400"/>
              </a:lnSpc>
            </a:pPr>
            <a:r>
              <a:rPr lang="en-US" altLang="zh-TW" dirty="0"/>
              <a:t>(3)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      </a:t>
            </a:r>
            <a:r>
              <a:rPr lang="en-US" altLang="zh-TW" dirty="0"/>
              <a:t>)</a:t>
            </a:r>
            <a:r>
              <a:rPr lang="zh-TW" altLang="en-US" dirty="0"/>
              <a:t>下表為某個城市去年一整年的每月平均氣溫 </a:t>
            </a:r>
            <a:r>
              <a:rPr lang="en-US" altLang="zh-TW" dirty="0"/>
              <a:t>( </a:t>
            </a:r>
            <a:r>
              <a:rPr lang="zh-TW" altLang="en-US" dirty="0"/>
              <a:t>四捨五入取到整數位 </a:t>
            </a:r>
            <a:r>
              <a:rPr lang="en-US" altLang="zh-TW" dirty="0"/>
              <a:t>)</a:t>
            </a:r>
            <a:r>
              <a:rPr lang="zh-TW" altLang="en-US" dirty="0"/>
              <a:t>。由下表可知，氣溫 </a:t>
            </a:r>
            <a:r>
              <a:rPr lang="en-US" altLang="zh-TW" i="1" dirty="0"/>
              <a:t>y </a:t>
            </a:r>
            <a:r>
              <a:rPr lang="zh-TW" altLang="en-US" dirty="0"/>
              <a:t>是月分 </a:t>
            </a:r>
            <a:r>
              <a:rPr lang="en-US" altLang="zh-TW" i="1" dirty="0"/>
              <a:t>x </a:t>
            </a:r>
            <a:r>
              <a:rPr lang="zh-TW" altLang="en-US" dirty="0"/>
              <a:t>的函數，但月分 </a:t>
            </a:r>
            <a:r>
              <a:rPr lang="en-US" altLang="zh-TW" i="1" dirty="0"/>
              <a:t>x </a:t>
            </a:r>
            <a:r>
              <a:rPr lang="zh-TW" altLang="en-US" dirty="0"/>
              <a:t>不是氣溫 </a:t>
            </a:r>
            <a:r>
              <a:rPr lang="en-US" altLang="zh-TW" i="1" dirty="0"/>
              <a:t>y </a:t>
            </a:r>
            <a:r>
              <a:rPr lang="zh-TW" altLang="en-US" dirty="0"/>
              <a:t>的函數。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6" y="613664"/>
            <a:ext cx="5571804" cy="576163"/>
          </a:xfrm>
        </p:spPr>
        <p:txBody>
          <a:bodyPr/>
          <a:lstStyle/>
          <a:p>
            <a:r>
              <a:rPr lang="zh-TW" altLang="en-US" dirty="0"/>
              <a:t>變數、函數與函數值</a:t>
            </a: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714090" y="2218319"/>
            <a:ext cx="623321" cy="5762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○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9200BE88-8840-42ED-BDB0-D4C7641EF144}"/>
              </a:ext>
            </a:extLst>
          </p:cNvPr>
          <p:cNvSpPr txBox="1">
            <a:spLocks/>
          </p:cNvSpPr>
          <p:nvPr/>
        </p:nvSpPr>
        <p:spPr>
          <a:xfrm>
            <a:off x="1187624" y="623091"/>
            <a:ext cx="1052932" cy="576163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3" name="標題 3">
            <a:extLst>
              <a:ext uri="{FF2B5EF4-FFF2-40B4-BE49-F238E27FC236}">
                <a16:creationId xmlns:a16="http://schemas.microsoft.com/office/drawing/2014/main" id="{83A32938-600F-4B1A-82E0-51DEAB1FCBB0}"/>
              </a:ext>
            </a:extLst>
          </p:cNvPr>
          <p:cNvSpPr txBox="1">
            <a:spLocks/>
          </p:cNvSpPr>
          <p:nvPr/>
        </p:nvSpPr>
        <p:spPr>
          <a:xfrm>
            <a:off x="467544" y="1411732"/>
            <a:ext cx="8676456" cy="685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是非題。</a:t>
            </a: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C80B63F1-2404-4FFB-973D-33FBA1F62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008466"/>
              </p:ext>
            </p:extLst>
          </p:nvPr>
        </p:nvGraphicFramePr>
        <p:xfrm>
          <a:off x="467544" y="4605022"/>
          <a:ext cx="804549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3189298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8889854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8370283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5296725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8861774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9722507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3731396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92690344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8520932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29340844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304564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656892819"/>
                    </a:ext>
                  </a:extLst>
                </a:gridCol>
                <a:gridCol w="556664">
                  <a:extLst>
                    <a:ext uri="{9D8B030D-6E8A-4147-A177-3AD203B41FA5}">
                      <a16:colId xmlns:a16="http://schemas.microsoft.com/office/drawing/2014/main" val="4111249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月分 </a:t>
                      </a:r>
                      <a:r>
                        <a:rPr lang="en-US" altLang="zh-TW" sz="26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altLang="en-US" sz="2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0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氣溫 </a:t>
                      </a:r>
                      <a:r>
                        <a:rPr lang="en-US" altLang="zh-TW" sz="26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(°C)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zh-TW" alt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46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4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3">
            <a:extLst>
              <a:ext uri="{FF2B5EF4-FFF2-40B4-BE49-F238E27FC236}">
                <a16:creationId xmlns:a16="http://schemas.microsoft.com/office/drawing/2014/main" id="{83A32938-600F-4B1A-82E0-51DEAB1FCBB0}"/>
              </a:ext>
            </a:extLst>
          </p:cNvPr>
          <p:cNvSpPr txBox="1">
            <a:spLocks/>
          </p:cNvSpPr>
          <p:nvPr/>
        </p:nvSpPr>
        <p:spPr>
          <a:xfrm>
            <a:off x="467544" y="1411732"/>
            <a:ext cx="8565904" cy="1513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</a:t>
            </a:r>
            <a:r>
              <a:rPr lang="zh-TW" altLang="en-US" dirty="0"/>
              <a:t>在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20</a:t>
            </a:r>
            <a:r>
              <a:rPr lang="en-US" altLang="zh-TW" i="1" dirty="0"/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＋</a:t>
            </a:r>
            <a:r>
              <a:rPr lang="en-US" altLang="zh-TW" dirty="0"/>
              <a:t>50 </a:t>
            </a:r>
            <a:r>
              <a:rPr lang="zh-TW" altLang="en-US" dirty="0"/>
              <a:t>的函數關係中 </a:t>
            </a:r>
            <a:r>
              <a:rPr lang="en-US" altLang="zh-TW" i="1" dirty="0"/>
              <a:t>x</a:t>
            </a:r>
            <a:r>
              <a:rPr lang="zh-TW" altLang="en-US" dirty="0"/>
              <a:t>＝</a:t>
            </a:r>
            <a:r>
              <a:rPr lang="en-US" altLang="zh-TW" dirty="0"/>
              <a:t>3 </a:t>
            </a:r>
            <a:r>
              <a:rPr lang="zh-TW" altLang="en-US" dirty="0"/>
              <a:t>的函數值為 </a:t>
            </a:r>
            <a:r>
              <a:rPr lang="en-US" altLang="zh-TW" dirty="0"/>
              <a:t>______</a:t>
            </a:r>
            <a:r>
              <a:rPr lang="zh-TW" altLang="en-US" dirty="0"/>
              <a:t>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6" y="613664"/>
            <a:ext cx="5571804" cy="576163"/>
          </a:xfrm>
        </p:spPr>
        <p:txBody>
          <a:bodyPr/>
          <a:lstStyle/>
          <a:p>
            <a:r>
              <a:rPr lang="zh-TW" altLang="en-US" dirty="0"/>
              <a:t>變數、函數與函數值</a:t>
            </a: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664876" y="2072005"/>
            <a:ext cx="985702" cy="5762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501220" y="2849664"/>
            <a:ext cx="5472239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函數值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3×20</a:t>
            </a:r>
            <a:r>
              <a:rPr lang="zh-TW" altLang="en-US" dirty="0">
                <a:solidFill>
                  <a:srgbClr val="FF0000"/>
                </a:solidFill>
                <a:latin typeface="華康細黑體a渀."/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50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110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9200BE88-8840-42ED-BDB0-D4C7641EF144}"/>
              </a:ext>
            </a:extLst>
          </p:cNvPr>
          <p:cNvSpPr txBox="1">
            <a:spLocks/>
          </p:cNvSpPr>
          <p:nvPr/>
        </p:nvSpPr>
        <p:spPr>
          <a:xfrm>
            <a:off x="1187624" y="623091"/>
            <a:ext cx="1052932" cy="576163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C1AC6AD6-23BB-44B2-945E-8D12C9443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856" y="2921422"/>
            <a:ext cx="433535" cy="43200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6AF0F4B8-2D16-4299-95DD-EF474C54F6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353422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3">
            <a:extLst>
              <a:ext uri="{FF2B5EF4-FFF2-40B4-BE49-F238E27FC236}">
                <a16:creationId xmlns:a16="http://schemas.microsoft.com/office/drawing/2014/main" id="{D404FD4D-23B9-40D7-82F8-807A93A2F65E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5400"/>
              </a:lnSpc>
            </a:pPr>
            <a:r>
              <a:rPr lang="en-US" altLang="zh-TW" dirty="0"/>
              <a:t>(1)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函數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ax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＋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b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，其中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0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"/>
              </a:rPr>
              <a:t>，	</a:t>
            </a:r>
          </a:p>
          <a:p>
            <a:pPr>
              <a:lnSpc>
                <a:spcPts val="5400"/>
              </a:lnSpc>
            </a:pPr>
            <a:r>
              <a:rPr lang="zh-TW" altLang="en-US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ax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＋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b</a:t>
            </a:r>
            <a:r>
              <a:rPr lang="zh-TW" altLang="en-US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是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的一次式，稱為</a:t>
            </a:r>
            <a:r>
              <a:rPr lang="zh-TW" altLang="en-US" sz="3200" b="1" i="0" u="none" strike="noStrike" baseline="0" dirty="0">
                <a:solidFill>
                  <a:srgbClr val="CA232A"/>
                </a:solidFill>
                <a:latin typeface="華康粗黑體a渀."/>
              </a:rPr>
              <a:t>一次函數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。	</a:t>
            </a:r>
          </a:p>
          <a:p>
            <a:pPr>
              <a:lnSpc>
                <a:spcPts val="5400"/>
              </a:lnSpc>
            </a:pPr>
            <a:r>
              <a:rPr lang="zh-TW" altLang="en-US" dirty="0"/>
              <a:t>     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8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；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＝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；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。</a:t>
            </a:r>
            <a:endParaRPr lang="en-US" altLang="zh-TW" sz="3200" b="0" i="0" u="none" strike="noStrike" baseline="0" dirty="0">
              <a:solidFill>
                <a:srgbClr val="211D1E"/>
              </a:solidFill>
              <a:latin typeface="華康細黑體a渀."/>
            </a:endParaRPr>
          </a:p>
          <a:p>
            <a:pPr>
              <a:lnSpc>
                <a:spcPts val="5400"/>
              </a:lnSpc>
            </a:pPr>
            <a:r>
              <a:rPr lang="en-US" altLang="zh-TW" dirty="0"/>
              <a:t>(2)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b</a:t>
            </a:r>
            <a:r>
              <a:rPr lang="zh-TW" altLang="en-US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這樣的函數稱為</a:t>
            </a:r>
            <a:r>
              <a:rPr lang="zh-TW" altLang="en-US" sz="3200" b="1" i="0" u="none" strike="noStrike" baseline="0" dirty="0">
                <a:solidFill>
                  <a:srgbClr val="CA232A"/>
                </a:solidFill>
                <a:latin typeface="華康粗黑體a渀."/>
              </a:rPr>
              <a:t>常數函數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。	</a:t>
            </a:r>
          </a:p>
          <a:p>
            <a:pPr>
              <a:lnSpc>
                <a:spcPts val="5400"/>
              </a:lnSpc>
            </a:pP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    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；</a:t>
            </a:r>
            <a:r>
              <a:rPr lang="en-US" altLang="zh-TW" sz="3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＝</a:t>
            </a:r>
            <a:r>
              <a:rPr lang="zh-TW" altLang="en-US" dirty="0">
                <a:solidFill>
                  <a:srgbClr val="211D1E"/>
                </a:solidFill>
                <a:latin typeface="+mn-ea"/>
                <a:ea typeface="+mn-ea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。	</a:t>
            </a:r>
          </a:p>
          <a:p>
            <a:pPr>
              <a:lnSpc>
                <a:spcPts val="5400"/>
              </a:lnSpc>
            </a:pPr>
            <a:endParaRPr lang="zh-TW" altLang="en-US" sz="3200" b="0" i="0" u="none" strike="noStrike" baseline="0" dirty="0">
              <a:solidFill>
                <a:srgbClr val="211D1E"/>
              </a:solidFill>
              <a:latin typeface="華康細黑體a渀.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③</a:t>
            </a:r>
            <a:r>
              <a:rPr lang="zh-TW" altLang="en-US" dirty="0"/>
              <a:t> 一次函數與常數函數</a:t>
            </a:r>
            <a:endParaRPr lang="en-US" altLang="zh-TW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25AF77-3D48-955A-BD6C-FEB6E316E7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2E0ABB-7D85-66A6-7327-65B18BE7A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942AFD8-63AC-424C-852F-2EBA323E0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82" y="3315520"/>
            <a:ext cx="642436" cy="6175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BF2FE96-8107-47D7-B860-D06D6D093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82" y="4639374"/>
            <a:ext cx="642436" cy="6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3">
            <a:extLst>
              <a:ext uri="{FF2B5EF4-FFF2-40B4-BE49-F238E27FC236}">
                <a16:creationId xmlns:a16="http://schemas.microsoft.com/office/drawing/2014/main" id="{62D68B66-0610-482C-AB60-44DA1664A601}"/>
              </a:ext>
            </a:extLst>
          </p:cNvPr>
          <p:cNvSpPr txBox="1">
            <a:spLocks/>
          </p:cNvSpPr>
          <p:nvPr/>
        </p:nvSpPr>
        <p:spPr>
          <a:xfrm>
            <a:off x="1691680" y="2088790"/>
            <a:ext cx="3024336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(A)</a:t>
            </a:r>
            <a:r>
              <a:rPr lang="zh-TW" altLang="en-US" dirty="0"/>
              <a:t>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783409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en-US" altLang="zh-TW" dirty="0"/>
              <a:t>(</a:t>
            </a:r>
            <a:r>
              <a:rPr lang="zh-TW" altLang="en-US" dirty="0"/>
              <a:t>      </a:t>
            </a:r>
            <a:r>
              <a:rPr lang="en-US" altLang="zh-TW" dirty="0"/>
              <a:t>)</a:t>
            </a:r>
            <a:r>
              <a:rPr lang="zh-TW" altLang="en-US" dirty="0"/>
              <a:t>下列何者</a:t>
            </a:r>
            <a:r>
              <a:rPr lang="zh-TW" altLang="en-US" u="dbl" dirty="0"/>
              <a:t>不是</a:t>
            </a:r>
            <a:r>
              <a:rPr lang="zh-TW" altLang="en-US" dirty="0"/>
              <a:t>一次函數？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一次函數與常數函數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35103" y="1477168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7" name="標題 3">
            <a:extLst>
              <a:ext uri="{FF2B5EF4-FFF2-40B4-BE49-F238E27FC236}">
                <a16:creationId xmlns:a16="http://schemas.microsoft.com/office/drawing/2014/main" id="{04666D47-DC29-4AC9-8B12-FF21D221520C}"/>
              </a:ext>
            </a:extLst>
          </p:cNvPr>
          <p:cNvSpPr txBox="1">
            <a:spLocks/>
          </p:cNvSpPr>
          <p:nvPr/>
        </p:nvSpPr>
        <p:spPr>
          <a:xfrm>
            <a:off x="1691680" y="2714902"/>
            <a:ext cx="3456384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(B)</a:t>
            </a:r>
            <a:r>
              <a:rPr lang="zh-TW" altLang="en-US" dirty="0"/>
              <a:t>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endParaRPr lang="zh-TW" altLang="en-US" dirty="0"/>
          </a:p>
        </p:txBody>
      </p:sp>
      <p:sp>
        <p:nvSpPr>
          <p:cNvPr id="22" name="標題 3">
            <a:extLst>
              <a:ext uri="{FF2B5EF4-FFF2-40B4-BE49-F238E27FC236}">
                <a16:creationId xmlns:a16="http://schemas.microsoft.com/office/drawing/2014/main" id="{DDB54CD9-F24F-4C6D-8ED9-F74D4C11E0E6}"/>
              </a:ext>
            </a:extLst>
          </p:cNvPr>
          <p:cNvSpPr txBox="1">
            <a:spLocks/>
          </p:cNvSpPr>
          <p:nvPr/>
        </p:nvSpPr>
        <p:spPr>
          <a:xfrm>
            <a:off x="1691680" y="3341014"/>
            <a:ext cx="3456384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(C)</a:t>
            </a:r>
            <a:r>
              <a:rPr lang="zh-TW" altLang="en-US" dirty="0"/>
              <a:t>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3" name="標題 3">
            <a:extLst>
              <a:ext uri="{FF2B5EF4-FFF2-40B4-BE49-F238E27FC236}">
                <a16:creationId xmlns:a16="http://schemas.microsoft.com/office/drawing/2014/main" id="{E18E445B-5BC2-47CA-BF99-A8160078498C}"/>
              </a:ext>
            </a:extLst>
          </p:cNvPr>
          <p:cNvSpPr txBox="1">
            <a:spLocks/>
          </p:cNvSpPr>
          <p:nvPr/>
        </p:nvSpPr>
        <p:spPr>
          <a:xfrm>
            <a:off x="1691680" y="3967125"/>
            <a:ext cx="3456384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(D)</a:t>
            </a:r>
            <a:r>
              <a:rPr lang="zh-TW" altLang="en-US" dirty="0"/>
              <a:t>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i="1" dirty="0"/>
              <a:t>x</a:t>
            </a:r>
            <a:r>
              <a:rPr lang="zh-TW" altLang="en-US" sz="3200" b="0" i="0" u="none" strike="noStrike" baseline="0" dirty="0">
                <a:solidFill>
                  <a:srgbClr val="211D1E"/>
                </a:solidFill>
                <a:latin typeface="華康細黑體a渀."/>
              </a:rPr>
              <a:t>＋</a:t>
            </a:r>
            <a:r>
              <a:rPr lang="en-US" altLang="zh-TW" dirty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19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3">
            <a:extLst>
              <a:ext uri="{FF2B5EF4-FFF2-40B4-BE49-F238E27FC236}">
                <a16:creationId xmlns:a16="http://schemas.microsoft.com/office/drawing/2014/main" id="{62D68B66-0610-482C-AB60-44DA1664A601}"/>
              </a:ext>
            </a:extLst>
          </p:cNvPr>
          <p:cNvSpPr txBox="1">
            <a:spLocks/>
          </p:cNvSpPr>
          <p:nvPr/>
        </p:nvSpPr>
        <p:spPr>
          <a:xfrm>
            <a:off x="1691680" y="2088790"/>
            <a:ext cx="3024336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(A)</a:t>
            </a:r>
            <a:r>
              <a:rPr lang="zh-TW" altLang="en-US" dirty="0"/>
              <a:t>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783409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en-US" altLang="zh-TW" dirty="0"/>
              <a:t>(</a:t>
            </a:r>
            <a:r>
              <a:rPr lang="zh-TW" altLang="en-US" dirty="0"/>
              <a:t>      </a:t>
            </a:r>
            <a:r>
              <a:rPr lang="en-US" altLang="zh-TW" dirty="0"/>
              <a:t>)</a:t>
            </a:r>
            <a:r>
              <a:rPr lang="zh-TW" altLang="en-US" dirty="0"/>
              <a:t>下列何者是常數函數？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一次函數與常數函數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35103" y="1477168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7" name="標題 3">
            <a:extLst>
              <a:ext uri="{FF2B5EF4-FFF2-40B4-BE49-F238E27FC236}">
                <a16:creationId xmlns:a16="http://schemas.microsoft.com/office/drawing/2014/main" id="{04666D47-DC29-4AC9-8B12-FF21D221520C}"/>
              </a:ext>
            </a:extLst>
          </p:cNvPr>
          <p:cNvSpPr txBox="1">
            <a:spLocks/>
          </p:cNvSpPr>
          <p:nvPr/>
        </p:nvSpPr>
        <p:spPr>
          <a:xfrm>
            <a:off x="1691680" y="2714902"/>
            <a:ext cx="3456384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(B)</a:t>
            </a:r>
            <a:r>
              <a:rPr lang="zh-TW" altLang="en-US" dirty="0"/>
              <a:t>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endParaRPr lang="zh-TW" altLang="en-US" dirty="0"/>
          </a:p>
        </p:txBody>
      </p:sp>
      <p:sp>
        <p:nvSpPr>
          <p:cNvPr id="22" name="標題 3">
            <a:extLst>
              <a:ext uri="{FF2B5EF4-FFF2-40B4-BE49-F238E27FC236}">
                <a16:creationId xmlns:a16="http://schemas.microsoft.com/office/drawing/2014/main" id="{DDB54CD9-F24F-4C6D-8ED9-F74D4C11E0E6}"/>
              </a:ext>
            </a:extLst>
          </p:cNvPr>
          <p:cNvSpPr txBox="1">
            <a:spLocks/>
          </p:cNvSpPr>
          <p:nvPr/>
        </p:nvSpPr>
        <p:spPr>
          <a:xfrm>
            <a:off x="1691680" y="3341014"/>
            <a:ext cx="3456384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(C)</a:t>
            </a:r>
            <a:r>
              <a:rPr lang="zh-TW" altLang="en-US" dirty="0"/>
              <a:t>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3</a:t>
            </a:r>
            <a:r>
              <a:rPr lang="zh-TW" altLang="en-US" dirty="0">
                <a:solidFill>
                  <a:srgbClr val="211D1E"/>
                </a:solidFill>
                <a:latin typeface="華康細黑體a渀."/>
              </a:rPr>
              <a:t>＋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23" name="標題 3">
            <a:extLst>
              <a:ext uri="{FF2B5EF4-FFF2-40B4-BE49-F238E27FC236}">
                <a16:creationId xmlns:a16="http://schemas.microsoft.com/office/drawing/2014/main" id="{E18E445B-5BC2-47CA-BF99-A8160078498C}"/>
              </a:ext>
            </a:extLst>
          </p:cNvPr>
          <p:cNvSpPr txBox="1">
            <a:spLocks/>
          </p:cNvSpPr>
          <p:nvPr/>
        </p:nvSpPr>
        <p:spPr>
          <a:xfrm>
            <a:off x="1691680" y="3967125"/>
            <a:ext cx="3456384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(D)</a:t>
            </a:r>
            <a:r>
              <a:rPr lang="zh-TW" altLang="en-US" dirty="0"/>
              <a:t> 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97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8853</TotalTime>
  <Words>2504</Words>
  <Application>Microsoft Office PowerPoint</Application>
  <PresentationFormat>如螢幕大小 (4:3)</PresentationFormat>
  <Paragraphs>238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46" baseType="lpstr">
      <vt:lpstr>華康粗黑體</vt:lpstr>
      <vt:lpstr>華康粗黑體a..</vt:lpstr>
      <vt:lpstr>華康粗黑體a渀.</vt:lpstr>
      <vt:lpstr>華康細黑體</vt:lpstr>
      <vt:lpstr>華康細黑體a..</vt:lpstr>
      <vt:lpstr>華康細黑體a渀.</vt:lpstr>
      <vt:lpstr>華康細黑體E..</vt:lpstr>
      <vt:lpstr>華康細黑體I</vt:lpstr>
      <vt:lpstr>華康細黑體z..</vt:lpstr>
      <vt:lpstr>微軟正黑體</vt:lpstr>
      <vt:lpstr>新細明體</vt:lpstr>
      <vt:lpstr>Arial</vt:lpstr>
      <vt:lpstr>Calibri</vt:lpstr>
      <vt:lpstr>Cambria Math</vt:lpstr>
      <vt:lpstr>Times New Roman</vt:lpstr>
      <vt:lpstr>自訂設計</vt:lpstr>
      <vt:lpstr>Office 佈景主題</vt:lpstr>
      <vt:lpstr>PowerPoint 簡報</vt:lpstr>
      <vt:lpstr>(1)在一個關係式中，會變動的數，稱為變數。 (2)在日常生活中，可常見兩組數量有著特殊對     應關係，一個數量改變，另一個數量也會跟     著變動。          正方形邊長為 x，周長為 y，則 y＝4x，      我們稱 x 和 y 都是「變數」。      一枝筆 20 元，買了 x 枝，花了 y 元，則      y＝20x，x 和 y 都是「變數」。</vt:lpstr>
      <vt:lpstr>PowerPoint 簡報</vt:lpstr>
      <vt:lpstr>在一個關係式中，會變動的數稱為______。</vt:lpstr>
      <vt:lpstr>PowerPoint 簡報</vt:lpstr>
      <vt:lpstr>PowerPoint 簡報</vt:lpstr>
      <vt:lpstr>PowerPoint 簡報</vt:lpstr>
      <vt:lpstr>(      )下列何者不是一次函數？</vt:lpstr>
      <vt:lpstr>(      )下列何者是常數函數？</vt:lpstr>
      <vt:lpstr>PowerPoint 簡報</vt:lpstr>
      <vt:lpstr>已知某一次函數當 x＝0 時的函數值為 y＝－2，x＝1 時的函數值為 y＝1，則此一次函數為_____________。</vt:lpstr>
      <vt:lpstr>已知某一次函數當 x＝1 時的函數值為 y＝3，x＝－1 時的函數值為 y＝7，則此一次函數為_____________。</vt:lpstr>
      <vt:lpstr>若兩個一次函數 y＝－2x＋3 與 y＝x－9 在 x＝a時的函數值相同，求 a 值。 [解]將 x＝a 代入 y＝－2x＋3 與 y＝x－9，         得 －2a＋3＝a－9                  －3a＝－12 　            　　 　a＝4</vt:lpstr>
      <vt:lpstr>若兩個一次函數 y＝2x－3 與 y＝x＋7 在 x＝a 時的函數值相同，則 a＝______。</vt:lpstr>
      <vt:lpstr>若兩個一次函數 y＝－x＋6 與 y＝4x－9  在 x＝b 時的函數值相同，則 b＝______。</vt:lpstr>
      <vt:lpstr>y＝ax＋b (a≠0) 的圖形，可看成是二元一次方程式 ax－y＋b＝0 的圖形，只要找出兩個數對的點 ( x , y )，將它連成直線，就是  此一次函數的圖形。  在坐標平面上畫出       y＝2x＋1的圖形。  [解] </vt:lpstr>
      <vt:lpstr>在坐標平面上畫出 y＝2x－3 的圖形。</vt:lpstr>
      <vt:lpstr>在坐標平面上畫出 y＝－x＋2 的圖形。</vt:lpstr>
      <vt:lpstr>若一次函數 y＝ax＋b 的圖形通過  ( 2 , 1 )、(－1 , 7 ) 兩點，求此一次函數。  [解]將( 2 , 1 )、(－1 , 7 ) 代入 y＝ax＋b，        則 {█( "1＝2a＋b"   @ "7＝－a＋b" )┤，        得 a＝－2，b＝5，       故此一次函數為 y＝－2x＋5。 </vt:lpstr>
      <vt:lpstr>若一次函數 y＝ax＋b 的圖形通過 ( 0 , 3 )、 ( 1 , 5 ) 兩點，則此一次函數 為___________。</vt:lpstr>
      <vt:lpstr>已知常數函數的圖形通過 ( 0,－4 )，求此常數函數，並畫出其圖形。     設 y＝b，      圖形為一水平線，     不論 x 值為何，      對應的 y 值皆為 b，     則 b＝－4，     故此常數函數為 y＝－4。</vt:lpstr>
      <vt:lpstr>已知常數函數的圖形通過 ( 1 ,－1 ) 求此常數函數並畫出其圖形 。</vt:lpstr>
      <vt:lpstr>秉泰參加超級馬拉松比賽，上午七點時他已經跑 了10公里，接下來的時間與累積公里數如下表：       已知全程要跑52公里，秉泰從上午七點開始 直到跑到終點前，累計公里數是分鐘數的一 次函數，那麼跑到終點時，已經過了(距離) 上午七點幾分鐘？</vt:lpstr>
      <vt:lpstr>[解]將 ( 0 , 10 )、( 24 , 14 ) 代入 y＝ax＋b，          則 {█( "10＝0×a＋b"    @"14＝24×a＋b" )┤，得 b＝10，a＝ "1" /( "6"  )，       故 "1" /( "6"  )x＋10。       將 y＝52 代入，得 52＝"1" /( "6"  )x＋10，42＝"1" /( "6"  )x，        x＝42×6＝252 (分鐘)。</vt:lpstr>
      <vt:lpstr>某KTV 有兩種小型包廂的收費套餐，已知： A套餐是基本費600元，每小時加收300元，  B套餐是基本費800元，每小時加收250元， 試問兩種套餐方式，在歡唱x小時後，費用完全相同， 求x的值為多少？費用為多少元？  [解]兩款收費皆滿足一次函數關係y＝ax＋b，  [解]A套餐滿足y＝300x＋600，B套餐滿足y＝250x＋800      [解]解聯立方程式{█( "y＝300x＋600"  @"y＝250x＋800" )┤，得50x＝200，x＝4  [解]將x＝4代入y＝300x＋600，得y＝1800。  [解]故當x＝4時，費用為1800元。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tpmedia12a</dc:creator>
  <cp:lastModifiedBy>詠文 蕭</cp:lastModifiedBy>
  <cp:revision>370</cp:revision>
  <dcterms:created xsi:type="dcterms:W3CDTF">2018-05-17T02:32:22Z</dcterms:created>
  <dcterms:modified xsi:type="dcterms:W3CDTF">2023-11-27T11:31:59Z</dcterms:modified>
</cp:coreProperties>
</file>