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40"/>
  </p:notesMasterIdLst>
  <p:sldIdLst>
    <p:sldId id="444" r:id="rId3"/>
    <p:sldId id="279" r:id="rId4"/>
    <p:sldId id="442" r:id="rId5"/>
    <p:sldId id="556" r:id="rId6"/>
    <p:sldId id="466" r:id="rId7"/>
    <p:sldId id="548" r:id="rId8"/>
    <p:sldId id="557" r:id="rId9"/>
    <p:sldId id="558" r:id="rId10"/>
    <p:sldId id="559" r:id="rId11"/>
    <p:sldId id="467" r:id="rId12"/>
    <p:sldId id="451" r:id="rId13"/>
    <p:sldId id="560" r:id="rId14"/>
    <p:sldId id="561" r:id="rId15"/>
    <p:sldId id="550" r:id="rId16"/>
    <p:sldId id="551" r:id="rId17"/>
    <p:sldId id="469" r:id="rId18"/>
    <p:sldId id="562" r:id="rId19"/>
    <p:sldId id="563" r:id="rId20"/>
    <p:sldId id="564" r:id="rId21"/>
    <p:sldId id="565" r:id="rId22"/>
    <p:sldId id="566" r:id="rId23"/>
    <p:sldId id="553" r:id="rId24"/>
    <p:sldId id="474" r:id="rId25"/>
    <p:sldId id="479" r:id="rId26"/>
    <p:sldId id="554" r:id="rId27"/>
    <p:sldId id="490" r:id="rId28"/>
    <p:sldId id="555" r:id="rId29"/>
    <p:sldId id="567" r:id="rId30"/>
    <p:sldId id="568" r:id="rId31"/>
    <p:sldId id="569" r:id="rId32"/>
    <p:sldId id="570" r:id="rId33"/>
    <p:sldId id="571" r:id="rId34"/>
    <p:sldId id="572" r:id="rId35"/>
    <p:sldId id="573" r:id="rId36"/>
    <p:sldId id="574" r:id="rId37"/>
    <p:sldId id="575" r:id="rId38"/>
    <p:sldId id="441" r:id="rId3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2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FFEABF"/>
    <a:srgbClr val="FEC95B"/>
    <a:srgbClr val="008000"/>
    <a:srgbClr val="56BB80"/>
    <a:srgbClr val="F2798F"/>
    <a:srgbClr val="5AA7DC"/>
    <a:srgbClr val="BDD7EF"/>
    <a:srgbClr val="FACCD2"/>
    <a:srgbClr val="C3E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06" autoAdjust="0"/>
    <p:restoredTop sz="94660"/>
  </p:normalViewPr>
  <p:slideViewPr>
    <p:cSldViewPr>
      <p:cViewPr varScale="1">
        <p:scale>
          <a:sx n="66" d="100"/>
          <a:sy n="66" d="100"/>
        </p:scale>
        <p:origin x="1108" y="64"/>
      </p:cViewPr>
      <p:guideLst>
        <p:guide orient="horz" pos="2024"/>
        <p:guide pos="278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D6EC-F34C-4CD5-A432-D4ABE946658D}" type="datetimeFigureOut">
              <a:rPr lang="zh-TW" altLang="en-US" smtClean="0"/>
              <a:t>2023/11/27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A1D7-F051-4046-945D-7A3C4F0C23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95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B4C70E-C992-85F1-33B0-4748E8CFE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1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5重點+小節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5532709-4471-1797-68D1-84DD1F16BDD0}"/>
              </a:ext>
            </a:extLst>
          </p:cNvPr>
          <p:cNvSpPr/>
          <p:nvPr userDrawn="1"/>
        </p:nvSpPr>
        <p:spPr>
          <a:xfrm>
            <a:off x="427053" y="1700808"/>
            <a:ext cx="8710367" cy="720080"/>
          </a:xfrm>
          <a:prstGeom prst="rect">
            <a:avLst/>
          </a:prstGeom>
          <a:solidFill>
            <a:srgbClr val="F1F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內容版面配置區 6">
            <a:extLst>
              <a:ext uri="{FF2B5EF4-FFF2-40B4-BE49-F238E27FC236}">
                <a16:creationId xmlns:a16="http://schemas.microsoft.com/office/drawing/2014/main" id="{31BE241A-73E6-4028-84BA-80270DE629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01420" y="548680"/>
            <a:ext cx="6444208" cy="8087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(48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5612B7A-03CA-4BF7-949A-CB3D14F47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5"/>
            <a:ext cx="1835696" cy="1394276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00507175-98AF-7BF5-A0CA-DE667E1CC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700808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010746F-513A-6AAA-BEF9-5836CA944553}"/>
              </a:ext>
            </a:extLst>
          </p:cNvPr>
          <p:cNvSpPr txBox="1"/>
          <p:nvPr userDrawn="1"/>
        </p:nvSpPr>
        <p:spPr>
          <a:xfrm>
            <a:off x="226647" y="48944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389923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1重點+小節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A9E0AC92-9F3E-65BD-8544-7FAA3C71FC9D}"/>
              </a:ext>
            </a:extLst>
          </p:cNvPr>
          <p:cNvSpPr/>
          <p:nvPr userDrawn="1"/>
        </p:nvSpPr>
        <p:spPr>
          <a:xfrm>
            <a:off x="433632" y="1700808"/>
            <a:ext cx="8710367" cy="720080"/>
          </a:xfrm>
          <a:prstGeom prst="rect">
            <a:avLst/>
          </a:prstGeom>
          <a:solidFill>
            <a:srgbClr val="EF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2A55D36-2C14-45C9-A220-A345041710AC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36000" cy="1386731"/>
          </a:xfrm>
          <a:prstGeom prst="rect">
            <a:avLst/>
          </a:prstGeom>
        </p:spPr>
      </p:pic>
      <p:sp>
        <p:nvSpPr>
          <p:cNvPr id="11" name="內容版面配置區 6">
            <a:extLst>
              <a:ext uri="{FF2B5EF4-FFF2-40B4-BE49-F238E27FC236}">
                <a16:creationId xmlns:a16="http://schemas.microsoft.com/office/drawing/2014/main" id="{D095B087-6EAF-41F4-8A61-4D21148AEB8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01420" y="548680"/>
            <a:ext cx="6444208" cy="8087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(48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2E31A2CE-D305-7B23-BBE2-48D1736BB3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700808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8DDDB38-5AC4-DABC-EB28-06E32796D483}"/>
              </a:ext>
            </a:extLst>
          </p:cNvPr>
          <p:cNvSpPr txBox="1"/>
          <p:nvPr userDrawn="1"/>
        </p:nvSpPr>
        <p:spPr>
          <a:xfrm>
            <a:off x="226647" y="48944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180563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3重點+小節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6">
            <a:extLst>
              <a:ext uri="{FF2B5EF4-FFF2-40B4-BE49-F238E27FC236}">
                <a16:creationId xmlns:a16="http://schemas.microsoft.com/office/drawing/2014/main" id="{C8DAEE31-99C2-471B-95B5-AD9344CF2E3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01420" y="548680"/>
            <a:ext cx="6444208" cy="8087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(48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C762807-0070-4E3F-B3DA-4A44AFCB0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35696" cy="1395987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86FF29A3-8DD6-94D6-54F8-9D1CFD84B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700808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5614DC6-7D7C-4A93-A7A3-9EAB2E065D7A}"/>
              </a:ext>
            </a:extLst>
          </p:cNvPr>
          <p:cNvSpPr txBox="1"/>
          <p:nvPr userDrawn="1"/>
        </p:nvSpPr>
        <p:spPr>
          <a:xfrm>
            <a:off x="226647" y="48944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1679531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4重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433632" y="1477102"/>
            <a:ext cx="8710367" cy="720080"/>
          </a:xfrm>
          <a:prstGeom prst="rect">
            <a:avLst/>
          </a:prstGeom>
          <a:solidFill>
            <a:srgbClr val="FD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03D7A38-1B7A-4D80-952F-206E9267A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68" y="836712"/>
            <a:ext cx="1369678" cy="951567"/>
          </a:xfrm>
          <a:prstGeom prst="rect">
            <a:avLst/>
          </a:prstGeom>
        </p:spPr>
      </p:pic>
      <p:sp>
        <p:nvSpPr>
          <p:cNvPr id="16" name="文字版面配置區 14">
            <a:extLst>
              <a:ext uri="{FF2B5EF4-FFF2-40B4-BE49-F238E27FC236}">
                <a16:creationId xmlns:a16="http://schemas.microsoft.com/office/drawing/2014/main" id="{00267117-F383-4677-8F59-BD6FD12DEF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5656" y="900939"/>
            <a:ext cx="7056784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BC6175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4962EAE-B82A-4AB8-88BB-05EE14F1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77102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1560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2重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433632" y="1477102"/>
            <a:ext cx="8710367" cy="72008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03D7A38-1B7A-4D80-952F-206E9267A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7" y="836712"/>
            <a:ext cx="1369680" cy="951568"/>
          </a:xfrm>
          <a:prstGeom prst="rect">
            <a:avLst/>
          </a:prstGeom>
        </p:spPr>
      </p:pic>
      <p:sp>
        <p:nvSpPr>
          <p:cNvPr id="16" name="文字版面配置區 14">
            <a:extLst>
              <a:ext uri="{FF2B5EF4-FFF2-40B4-BE49-F238E27FC236}">
                <a16:creationId xmlns:a16="http://schemas.microsoft.com/office/drawing/2014/main" id="{00267117-F383-4677-8F59-BD6FD12DEF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5656" y="900939"/>
            <a:ext cx="7056784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D4532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4962EAE-B82A-4AB8-88BB-05EE14F1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77102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5675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1重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433632" y="1477102"/>
            <a:ext cx="8710367" cy="720080"/>
          </a:xfrm>
          <a:prstGeom prst="rect">
            <a:avLst/>
          </a:prstGeom>
          <a:solidFill>
            <a:srgbClr val="EF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03D7A38-1B7A-4D80-952F-206E9267A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7" y="836712"/>
            <a:ext cx="1369680" cy="951567"/>
          </a:xfrm>
          <a:prstGeom prst="rect">
            <a:avLst/>
          </a:prstGeom>
        </p:spPr>
      </p:pic>
      <p:sp>
        <p:nvSpPr>
          <p:cNvPr id="16" name="文字版面配置區 14">
            <a:extLst>
              <a:ext uri="{FF2B5EF4-FFF2-40B4-BE49-F238E27FC236}">
                <a16:creationId xmlns:a16="http://schemas.microsoft.com/office/drawing/2014/main" id="{00267117-F383-4677-8F59-BD6FD12DEF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5656" y="900939"/>
            <a:ext cx="7056784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0074AD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4962EAE-B82A-4AB8-88BB-05EE14F1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77102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6428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5重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427053" y="1477102"/>
            <a:ext cx="8710367" cy="720080"/>
          </a:xfrm>
          <a:prstGeom prst="rect">
            <a:avLst/>
          </a:prstGeom>
          <a:solidFill>
            <a:srgbClr val="F1F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版面配置區 14">
            <a:extLst>
              <a:ext uri="{FF2B5EF4-FFF2-40B4-BE49-F238E27FC236}">
                <a16:creationId xmlns:a16="http://schemas.microsoft.com/office/drawing/2014/main" id="{00267117-F383-4677-8F59-BD6FD12DEF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5656" y="900939"/>
            <a:ext cx="7056784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669C4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4962EAE-B82A-4AB8-88BB-05EE14F1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77102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4B47517-1C0D-423F-B7C7-686DA56A7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68" y="836712"/>
            <a:ext cx="1369678" cy="9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4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3重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433632" y="1477102"/>
            <a:ext cx="8710367" cy="720080"/>
          </a:xfrm>
          <a:prstGeom prst="rect">
            <a:avLst/>
          </a:prstGeom>
          <a:solidFill>
            <a:srgbClr val="F3F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03D7A38-1B7A-4D80-952F-206E9267A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7" y="836712"/>
            <a:ext cx="1369680" cy="951567"/>
          </a:xfrm>
          <a:prstGeom prst="rect">
            <a:avLst/>
          </a:prstGeom>
        </p:spPr>
      </p:pic>
      <p:sp>
        <p:nvSpPr>
          <p:cNvPr id="16" name="文字版面配置區 14">
            <a:extLst>
              <a:ext uri="{FF2B5EF4-FFF2-40B4-BE49-F238E27FC236}">
                <a16:creationId xmlns:a16="http://schemas.microsoft.com/office/drawing/2014/main" id="{00267117-F383-4677-8F59-BD6FD12DEF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5656" y="900939"/>
            <a:ext cx="7056784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00777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4962EAE-B82A-4AB8-88BB-05EE14F1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77102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7639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習作練習題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:a16="http://schemas.microsoft.com/office/drawing/2014/main" id="{F5A8D175-B746-4EC8-A348-0757AC2BD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592" y="620688"/>
            <a:ext cx="7632847" cy="3477837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2607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習作練習題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9CDF4BEC-72E5-8CD1-255A-E2259C8DE3D1}"/>
              </a:ext>
            </a:extLst>
          </p:cNvPr>
          <p:cNvSpPr/>
          <p:nvPr userDrawn="1"/>
        </p:nvSpPr>
        <p:spPr>
          <a:xfrm>
            <a:off x="245500" y="632518"/>
            <a:ext cx="1446180" cy="56673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F5A8D175-B746-4EC8-A348-0757AC2BD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592" y="1377619"/>
            <a:ext cx="7632847" cy="3477837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文字版面配置區 14">
            <a:extLst>
              <a:ext uri="{FF2B5EF4-FFF2-40B4-BE49-F238E27FC236}">
                <a16:creationId xmlns:a16="http://schemas.microsoft.com/office/drawing/2014/main" id="{246DB7D0-3BC0-426D-B73A-01553C1D4E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1680" y="613664"/>
            <a:ext cx="6120680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6" name="文字版面配置區 14">
            <a:extLst>
              <a:ext uri="{FF2B5EF4-FFF2-40B4-BE49-F238E27FC236}">
                <a16:creationId xmlns:a16="http://schemas.microsoft.com/office/drawing/2014/main" id="{03070984-7BA6-4CCD-9FFB-1DE9ADB396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1315" y="623091"/>
            <a:ext cx="1455607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數字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A82F33A-B733-A655-35DF-8F9705F6A2CB}"/>
              </a:ext>
            </a:extLst>
          </p:cNvPr>
          <p:cNvSpPr txBox="1"/>
          <p:nvPr userDrawn="1"/>
        </p:nvSpPr>
        <p:spPr>
          <a:xfrm>
            <a:off x="245500" y="623091"/>
            <a:ext cx="108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257769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5E0B953-4F7C-4620-BFD4-F9DA9AFC57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4" cy="6858000"/>
          </a:xfrm>
          <a:prstGeom prst="rect">
            <a:avLst/>
          </a:prstGeom>
        </p:spPr>
      </p:pic>
      <p:pic>
        <p:nvPicPr>
          <p:cNvPr id="4" name="圖片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3E4F3B9-5941-46AC-B2E6-AECD36C220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A2E71B-A145-463E-A01F-1F1E13756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6535FF-479D-4A18-94ED-74F89460A2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1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5E0B953-4F7C-4620-BFD4-F9DA9AFC57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4" cy="6857999"/>
          </a:xfrm>
          <a:prstGeom prst="rect">
            <a:avLst/>
          </a:prstGeom>
        </p:spPr>
      </p:pic>
      <p:pic>
        <p:nvPicPr>
          <p:cNvPr id="4" name="圖片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3E4F3B9-5941-46AC-B2E6-AECD36C220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A2E71B-A145-463E-A01F-1F1E13756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6535FF-479D-4A18-94ED-74F89460A2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1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5E0B953-4F7C-4620-BFD4-F9DA9AFC57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3" cy="6857999"/>
          </a:xfrm>
          <a:prstGeom prst="rect">
            <a:avLst/>
          </a:prstGeom>
        </p:spPr>
      </p:pic>
      <p:pic>
        <p:nvPicPr>
          <p:cNvPr id="4" name="圖片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3E4F3B9-5941-46AC-B2E6-AECD36C220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A2E71B-A145-463E-A01F-1F1E13756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6535FF-479D-4A18-94ED-74F89460A2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8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DA02C3F-072F-40AC-99A8-17BD850151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5" cy="6858000"/>
          </a:xfrm>
          <a:prstGeom prst="rect">
            <a:avLst/>
          </a:prstGeom>
        </p:spPr>
      </p:pic>
      <p:pic>
        <p:nvPicPr>
          <p:cNvPr id="4" name="圖片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3E4F3B9-5941-46AC-B2E6-AECD36C220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A2E71B-A145-463E-A01F-1F1E13756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6535FF-479D-4A18-94ED-74F89460A2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0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5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5E0B953-4F7C-4620-BFD4-F9DA9AFC57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" y="0"/>
            <a:ext cx="9142983" cy="6857999"/>
          </a:xfrm>
          <a:prstGeom prst="rect">
            <a:avLst/>
          </a:prstGeom>
        </p:spPr>
      </p:pic>
      <p:pic>
        <p:nvPicPr>
          <p:cNvPr id="4" name="圖片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3E4F3B9-5941-46AC-B2E6-AECD36C220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A2E71B-A145-463E-A01F-1F1E13756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6535FF-479D-4A18-94ED-74F89460A2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4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束畫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 userDrawn="1"/>
        </p:nvSpPr>
        <p:spPr>
          <a:xfrm>
            <a:off x="1547664" y="1844824"/>
            <a:ext cx="5472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4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本章已結束。</a:t>
            </a:r>
            <a:br>
              <a:rPr lang="zh-TW" altLang="en-US" sz="54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請點選數學小博士→</a:t>
            </a:r>
            <a:br>
              <a:rPr lang="zh-TW" altLang="en-US" sz="36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離開投影片。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8532440" y="6237312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3" descr="數學">
            <a:hlinkClick r:id="" action="ppaction://hlinkshowjump?jump=endshow"/>
            <a:extLst>
              <a:ext uri="{FF2B5EF4-FFF2-40B4-BE49-F238E27FC236}">
                <a16:creationId xmlns:a16="http://schemas.microsoft.com/office/drawing/2014/main" id="{F33CCEA7-4596-4376-A2B6-CC8896879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726196"/>
            <a:ext cx="1440160" cy="226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230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4重點+小節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F33022A-8CB9-40D0-7B5F-4F4E31EDFFB4}"/>
              </a:ext>
            </a:extLst>
          </p:cNvPr>
          <p:cNvSpPr/>
          <p:nvPr userDrawn="1"/>
        </p:nvSpPr>
        <p:spPr>
          <a:xfrm>
            <a:off x="433632" y="1700808"/>
            <a:ext cx="8710367" cy="720080"/>
          </a:xfrm>
          <a:prstGeom prst="rect">
            <a:avLst/>
          </a:prstGeom>
          <a:solidFill>
            <a:srgbClr val="FD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4962EAE-B82A-4AB8-88BB-05EE14F1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700808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2A55D36-2C14-45C9-A220-A345041710AC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20" y="0"/>
            <a:ext cx="1825761" cy="1386731"/>
          </a:xfrm>
          <a:prstGeom prst="rect">
            <a:avLst/>
          </a:prstGeom>
        </p:spPr>
      </p:pic>
      <p:sp>
        <p:nvSpPr>
          <p:cNvPr id="11" name="內容版面配置區 6">
            <a:extLst>
              <a:ext uri="{FF2B5EF4-FFF2-40B4-BE49-F238E27FC236}">
                <a16:creationId xmlns:a16="http://schemas.microsoft.com/office/drawing/2014/main" id="{D095B087-6EAF-41F4-8A61-4D21148AEB8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01420" y="548680"/>
            <a:ext cx="6444208" cy="8087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(48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435E33C-9603-C6F1-F507-D70C5FF5214F}"/>
              </a:ext>
            </a:extLst>
          </p:cNvPr>
          <p:cNvSpPr txBox="1"/>
          <p:nvPr userDrawn="1"/>
        </p:nvSpPr>
        <p:spPr>
          <a:xfrm>
            <a:off x="226647" y="48944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366730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2重點+小節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8D241D84-CDF1-8FD3-8939-CF5113CB543D}"/>
              </a:ext>
            </a:extLst>
          </p:cNvPr>
          <p:cNvSpPr/>
          <p:nvPr userDrawn="1"/>
        </p:nvSpPr>
        <p:spPr>
          <a:xfrm>
            <a:off x="433632" y="1700808"/>
            <a:ext cx="8710367" cy="72008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內容版面配置區 6">
            <a:extLst>
              <a:ext uri="{FF2B5EF4-FFF2-40B4-BE49-F238E27FC236}">
                <a16:creationId xmlns:a16="http://schemas.microsoft.com/office/drawing/2014/main" id="{31BE241A-73E6-4028-84BA-80270DE629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01420" y="548680"/>
            <a:ext cx="6444208" cy="8087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(48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5612B7A-03CA-4BF7-949A-CB3D14F474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35696" cy="1395987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2EA6C961-3157-36B4-29D2-56264A85B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700808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234D42B-F8B2-246F-1944-D2EEFE07B71C}"/>
              </a:ext>
            </a:extLst>
          </p:cNvPr>
          <p:cNvSpPr txBox="1"/>
          <p:nvPr userDrawn="1"/>
        </p:nvSpPr>
        <p:spPr>
          <a:xfrm>
            <a:off x="226647" y="48944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133308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7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6" r:id="rId2"/>
    <p:sldLayoutId id="2147483697" r:id="rId3"/>
    <p:sldLayoutId id="2147483698" r:id="rId4"/>
    <p:sldLayoutId id="2147483700" r:id="rId5"/>
    <p:sldLayoutId id="2147483701" r:id="rId6"/>
    <p:sldLayoutId id="214748367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0DFF040F-4A0D-45BD-82C2-60D7FA2F096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910" y="-75008"/>
            <a:ext cx="4669546" cy="579121"/>
          </a:xfrm>
          <a:prstGeom prst="rect">
            <a:avLst/>
          </a:prstGeom>
        </p:spPr>
      </p:pic>
      <p:pic>
        <p:nvPicPr>
          <p:cNvPr id="8" name="圖片 7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14" name="圖片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295EE5D-0D11-45B8-A207-720E100ECE2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5" name="圖片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458E15F-B3D0-4158-A26C-4211650A316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853260"/>
            <a:ext cx="435865" cy="435865"/>
          </a:xfrm>
          <a:prstGeom prst="rect">
            <a:avLst/>
          </a:prstGeom>
        </p:spPr>
      </p:pic>
      <p:pic>
        <p:nvPicPr>
          <p:cNvPr id="16" name="圖片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ABCCC3F-2A13-42A6-96BF-B41B568AA13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5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3" r:id="rId2"/>
    <p:sldLayoutId id="2147483703" r:id="rId3"/>
    <p:sldLayoutId id="2147483694" r:id="rId4"/>
    <p:sldLayoutId id="2147483695" r:id="rId5"/>
    <p:sldLayoutId id="2147483704" r:id="rId6"/>
    <p:sldLayoutId id="2147483691" r:id="rId7"/>
    <p:sldLayoutId id="2147483687" r:id="rId8"/>
    <p:sldLayoutId id="2147483705" r:id="rId9"/>
    <p:sldLayoutId id="2147483692" r:id="rId10"/>
    <p:sldLayoutId id="2147483689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5.xml"/><Relationship Id="rId7" Type="http://schemas.openxmlformats.org/officeDocument/2006/relationships/slide" Target="slide2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0.xml"/><Relationship Id="rId9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4.png"/><Relationship Id="rId7" Type="http://schemas.openxmlformats.org/officeDocument/2006/relationships/image" Target="../media/image45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4.png"/><Relationship Id="rId7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2.png"/><Relationship Id="rId7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png"/><Relationship Id="rId11" Type="http://schemas.openxmlformats.org/officeDocument/2006/relationships/image" Target="../media/image34.png"/><Relationship Id="rId5" Type="http://schemas.openxmlformats.org/officeDocument/2006/relationships/image" Target="../media/image53.png"/><Relationship Id="rId10" Type="http://schemas.openxmlformats.org/officeDocument/2006/relationships/image" Target="../media/image33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0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4.png"/><Relationship Id="rId7" Type="http://schemas.openxmlformats.org/officeDocument/2006/relationships/image" Target="../media/image69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4.png"/><Relationship Id="rId7" Type="http://schemas.openxmlformats.org/officeDocument/2006/relationships/image" Target="../media/image74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4.png"/><Relationship Id="rId7" Type="http://schemas.openxmlformats.org/officeDocument/2006/relationships/image" Target="../media/image79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32.png"/><Relationship Id="rId7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810.png"/><Relationship Id="rId9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33.png"/><Relationship Id="rId7" Type="http://schemas.openxmlformats.org/officeDocument/2006/relationships/image" Target="../media/image8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830.png"/><Relationship Id="rId4" Type="http://schemas.openxmlformats.org/officeDocument/2006/relationships/image" Target="../media/image85.png"/><Relationship Id="rId9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png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3.png"/><Relationship Id="rId7" Type="http://schemas.openxmlformats.org/officeDocument/2006/relationships/image" Target="../media/image8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850.png"/><Relationship Id="rId4" Type="http://schemas.openxmlformats.org/officeDocument/2006/relationships/image" Target="../media/image88.png"/><Relationship Id="rId9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>
            <a:extLst>
              <a:ext uri="{FF2B5EF4-FFF2-40B4-BE49-F238E27FC236}">
                <a16:creationId xmlns:a16="http://schemas.microsoft.com/office/drawing/2014/main" id="{6E25F17D-8E82-63DA-C2A8-079F6357DC82}"/>
              </a:ext>
            </a:extLst>
          </p:cNvPr>
          <p:cNvSpPr/>
          <p:nvPr/>
        </p:nvSpPr>
        <p:spPr>
          <a:xfrm>
            <a:off x="3437874" y="2636912"/>
            <a:ext cx="2268252" cy="1584176"/>
          </a:xfrm>
          <a:prstGeom prst="diamond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A9B052D-DE94-8C01-12E3-D200EB715751}"/>
              </a:ext>
            </a:extLst>
          </p:cNvPr>
          <p:cNvSpPr/>
          <p:nvPr/>
        </p:nvSpPr>
        <p:spPr>
          <a:xfrm>
            <a:off x="3380180" y="5066564"/>
            <a:ext cx="2376000" cy="464289"/>
          </a:xfrm>
          <a:prstGeom prst="rect">
            <a:avLst/>
          </a:prstGeom>
          <a:solidFill>
            <a:srgbClr val="FFE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基本尺規作圖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D8A7B6F-D482-598F-A1EE-1B1A5D8EE750}"/>
              </a:ext>
            </a:extLst>
          </p:cNvPr>
          <p:cNvSpPr/>
          <p:nvPr/>
        </p:nvSpPr>
        <p:spPr>
          <a:xfrm>
            <a:off x="3429704" y="1814048"/>
            <a:ext cx="2376264" cy="464289"/>
          </a:xfrm>
          <a:prstGeom prst="rect">
            <a:avLst/>
          </a:prstGeom>
          <a:solidFill>
            <a:srgbClr val="F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內角與外角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78075DD5-7BC3-3853-6A55-0CA0DCA12FF8}"/>
              </a:ext>
            </a:extLst>
          </p:cNvPr>
          <p:cNvSpPr/>
          <p:nvPr/>
        </p:nvSpPr>
        <p:spPr>
          <a:xfrm>
            <a:off x="678303" y="1327147"/>
            <a:ext cx="2138847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F2798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D8C6A1A1-B488-58AD-BCCC-C32CD0D67974}"/>
              </a:ext>
            </a:extLst>
          </p:cNvPr>
          <p:cNvSpPr/>
          <p:nvPr/>
        </p:nvSpPr>
        <p:spPr>
          <a:xfrm>
            <a:off x="2598958" y="634233"/>
            <a:ext cx="3947239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F2798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34F7A17A-C019-D743-1832-CCF9A75D5790}"/>
              </a:ext>
            </a:extLst>
          </p:cNvPr>
          <p:cNvSpPr/>
          <p:nvPr/>
        </p:nvSpPr>
        <p:spPr>
          <a:xfrm>
            <a:off x="6421533" y="1330666"/>
            <a:ext cx="1578807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F2798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A1C1482B-77A7-13D6-7D65-DF2F90BBF4F8}"/>
              </a:ext>
            </a:extLst>
          </p:cNvPr>
          <p:cNvSpPr/>
          <p:nvPr/>
        </p:nvSpPr>
        <p:spPr>
          <a:xfrm>
            <a:off x="6651398" y="3784885"/>
            <a:ext cx="1486681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FEC9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64F5BE72-6F54-C32C-E648-20C4804F3DAD}"/>
              </a:ext>
            </a:extLst>
          </p:cNvPr>
          <p:cNvSpPr/>
          <p:nvPr/>
        </p:nvSpPr>
        <p:spPr>
          <a:xfrm>
            <a:off x="6599145" y="4489225"/>
            <a:ext cx="2112710" cy="725461"/>
          </a:xfrm>
          <a:prstGeom prst="roundRect">
            <a:avLst>
              <a:gd name="adj" fmla="val 35436"/>
            </a:avLst>
          </a:prstGeom>
          <a:noFill/>
          <a:ln>
            <a:solidFill>
              <a:srgbClr val="FEC9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E2E6C2FA-A13D-367D-351E-6B49A489A1D9}"/>
              </a:ext>
            </a:extLst>
          </p:cNvPr>
          <p:cNvSpPr/>
          <p:nvPr/>
        </p:nvSpPr>
        <p:spPr>
          <a:xfrm>
            <a:off x="6569396" y="5432377"/>
            <a:ext cx="2118086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FEC9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01C32307-B196-D4DD-53C8-1FFD27FC9712}"/>
              </a:ext>
            </a:extLst>
          </p:cNvPr>
          <p:cNvSpPr/>
          <p:nvPr/>
        </p:nvSpPr>
        <p:spPr>
          <a:xfrm>
            <a:off x="3535598" y="6097433"/>
            <a:ext cx="2057882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FEC9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56925270-5E89-0121-73CC-6013C801B448}"/>
              </a:ext>
            </a:extLst>
          </p:cNvPr>
          <p:cNvSpPr/>
          <p:nvPr/>
        </p:nvSpPr>
        <p:spPr>
          <a:xfrm>
            <a:off x="5807523" y="6099242"/>
            <a:ext cx="2134978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FEC9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hlinkClick r:id="rId2" action="ppaction://hlinksldjump"/>
            <a:extLst>
              <a:ext uri="{FF2B5EF4-FFF2-40B4-BE49-F238E27FC236}">
                <a16:creationId xmlns:a16="http://schemas.microsoft.com/office/drawing/2014/main" id="{AA8EEF68-E08A-21F9-4606-D6CB20C3466A}"/>
              </a:ext>
            </a:extLst>
          </p:cNvPr>
          <p:cNvSpPr txBox="1"/>
          <p:nvPr/>
        </p:nvSpPr>
        <p:spPr>
          <a:xfrm>
            <a:off x="708642" y="1379392"/>
            <a:ext cx="2142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①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多邊形的內角和</a:t>
            </a:r>
          </a:p>
        </p:txBody>
      </p:sp>
      <p:sp>
        <p:nvSpPr>
          <p:cNvPr id="23" name="文字方塊 22">
            <a:hlinkClick r:id="rId3" action="ppaction://hlinksldjump"/>
            <a:extLst>
              <a:ext uri="{FF2B5EF4-FFF2-40B4-BE49-F238E27FC236}">
                <a16:creationId xmlns:a16="http://schemas.microsoft.com/office/drawing/2014/main" id="{C0D77563-A958-93A3-984C-BEB327FBD4EC}"/>
              </a:ext>
            </a:extLst>
          </p:cNvPr>
          <p:cNvSpPr txBox="1"/>
          <p:nvPr/>
        </p:nvSpPr>
        <p:spPr>
          <a:xfrm>
            <a:off x="2587804" y="698133"/>
            <a:ext cx="400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②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互餘、餘角、互補、補角、對頂角</a:t>
            </a:r>
          </a:p>
        </p:txBody>
      </p:sp>
      <p:sp>
        <p:nvSpPr>
          <p:cNvPr id="24" name="文字方塊 23">
            <a:hlinkClick r:id="rId4" action="ppaction://hlinksldjump"/>
            <a:extLst>
              <a:ext uri="{FF2B5EF4-FFF2-40B4-BE49-F238E27FC236}">
                <a16:creationId xmlns:a16="http://schemas.microsoft.com/office/drawing/2014/main" id="{CC9919C0-01AA-3CB4-F136-A22804B93471}"/>
              </a:ext>
            </a:extLst>
          </p:cNvPr>
          <p:cNvSpPr txBox="1"/>
          <p:nvPr/>
        </p:nvSpPr>
        <p:spPr>
          <a:xfrm>
            <a:off x="6421533" y="1385391"/>
            <a:ext cx="157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③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外角性質</a:t>
            </a:r>
          </a:p>
        </p:txBody>
      </p:sp>
      <p:sp>
        <p:nvSpPr>
          <p:cNvPr id="25" name="文字方塊 24">
            <a:hlinkClick r:id="rId5" action="ppaction://hlinksldjump"/>
            <a:extLst>
              <a:ext uri="{FF2B5EF4-FFF2-40B4-BE49-F238E27FC236}">
                <a16:creationId xmlns:a16="http://schemas.microsoft.com/office/drawing/2014/main" id="{57682B8A-3458-5136-84B7-2E068A519BCE}"/>
              </a:ext>
            </a:extLst>
          </p:cNvPr>
          <p:cNvSpPr txBox="1"/>
          <p:nvPr/>
        </p:nvSpPr>
        <p:spPr>
          <a:xfrm>
            <a:off x="6609767" y="3837541"/>
            <a:ext cx="157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④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等角作圖</a:t>
            </a:r>
          </a:p>
        </p:txBody>
      </p:sp>
      <p:sp>
        <p:nvSpPr>
          <p:cNvPr id="26" name="文字方塊 25">
            <a:hlinkClick r:id="rId6" action="ppaction://hlinksldjump"/>
            <a:extLst>
              <a:ext uri="{FF2B5EF4-FFF2-40B4-BE49-F238E27FC236}">
                <a16:creationId xmlns:a16="http://schemas.microsoft.com/office/drawing/2014/main" id="{82C5E8D5-F211-4313-DA4D-88F23F15F732}"/>
              </a:ext>
            </a:extLst>
          </p:cNvPr>
          <p:cNvSpPr txBox="1"/>
          <p:nvPr/>
        </p:nvSpPr>
        <p:spPr>
          <a:xfrm>
            <a:off x="6638069" y="4519963"/>
            <a:ext cx="2173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/>
            <a:r>
              <a:rPr lang="zh-TW" altLang="en-US" dirty="0"/>
              <a:t>⑤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中垂線（垂直平分線）作圖</a:t>
            </a:r>
          </a:p>
        </p:txBody>
      </p:sp>
      <p:sp>
        <p:nvSpPr>
          <p:cNvPr id="27" name="文字方塊 26">
            <a:hlinkClick r:id="rId7" action="ppaction://hlinksldjump"/>
            <a:extLst>
              <a:ext uri="{FF2B5EF4-FFF2-40B4-BE49-F238E27FC236}">
                <a16:creationId xmlns:a16="http://schemas.microsoft.com/office/drawing/2014/main" id="{00C76469-884D-502F-058C-A9CBC176F370}"/>
              </a:ext>
            </a:extLst>
          </p:cNvPr>
          <p:cNvSpPr txBox="1"/>
          <p:nvPr/>
        </p:nvSpPr>
        <p:spPr>
          <a:xfrm>
            <a:off x="6585147" y="5496597"/>
            <a:ext cx="217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⑥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過線外一點作圖</a:t>
            </a:r>
          </a:p>
        </p:txBody>
      </p:sp>
      <p:sp>
        <p:nvSpPr>
          <p:cNvPr id="28" name="文字方塊 27">
            <a:hlinkClick r:id="rId8" action="ppaction://hlinksldjump"/>
            <a:extLst>
              <a:ext uri="{FF2B5EF4-FFF2-40B4-BE49-F238E27FC236}">
                <a16:creationId xmlns:a16="http://schemas.microsoft.com/office/drawing/2014/main" id="{DC84A531-ADCA-A973-1178-E3E9B5BA0317}"/>
              </a:ext>
            </a:extLst>
          </p:cNvPr>
          <p:cNvSpPr txBox="1"/>
          <p:nvPr/>
        </p:nvSpPr>
        <p:spPr>
          <a:xfrm>
            <a:off x="5856683" y="6146720"/>
            <a:ext cx="217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⑦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過線上一點作圖</a:t>
            </a:r>
          </a:p>
        </p:txBody>
      </p:sp>
      <p:sp>
        <p:nvSpPr>
          <p:cNvPr id="29" name="文字方塊 28">
            <a:hlinkClick r:id="rId9" action="ppaction://hlinksldjump"/>
            <a:extLst>
              <a:ext uri="{FF2B5EF4-FFF2-40B4-BE49-F238E27FC236}">
                <a16:creationId xmlns:a16="http://schemas.microsoft.com/office/drawing/2014/main" id="{940E367A-FB1B-F7AB-CEFA-A4B369C7F328}"/>
              </a:ext>
            </a:extLst>
          </p:cNvPr>
          <p:cNvSpPr txBox="1"/>
          <p:nvPr/>
        </p:nvSpPr>
        <p:spPr>
          <a:xfrm>
            <a:off x="3563888" y="6149119"/>
            <a:ext cx="2118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⑧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角評分線作圖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241EB85-1BCD-9EB1-31E4-C2C6043FF57D}"/>
              </a:ext>
            </a:extLst>
          </p:cNvPr>
          <p:cNvSpPr txBox="1"/>
          <p:nvPr/>
        </p:nvSpPr>
        <p:spPr>
          <a:xfrm>
            <a:off x="3681275" y="3095584"/>
            <a:ext cx="1766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三角形的性質與尺規作圖</a:t>
            </a:r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2153DB18-8C1F-C2F9-6F00-2FEDFEE27E8F}"/>
              </a:ext>
            </a:extLst>
          </p:cNvPr>
          <p:cNvCxnSpPr>
            <a:cxnSpLocks/>
          </p:cNvCxnSpPr>
          <p:nvPr/>
        </p:nvCxnSpPr>
        <p:spPr>
          <a:xfrm flipV="1">
            <a:off x="4572000" y="2276872"/>
            <a:ext cx="0" cy="360000"/>
          </a:xfrm>
          <a:prstGeom prst="straightConnector1">
            <a:avLst/>
          </a:prstGeom>
          <a:ln w="28575">
            <a:solidFill>
              <a:srgbClr val="0072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E0E16CF9-9291-64B7-E906-D9E043A3B1FF}"/>
              </a:ext>
            </a:extLst>
          </p:cNvPr>
          <p:cNvCxnSpPr>
            <a:cxnSpLocks/>
          </p:cNvCxnSpPr>
          <p:nvPr/>
        </p:nvCxnSpPr>
        <p:spPr>
          <a:xfrm>
            <a:off x="4572000" y="4205870"/>
            <a:ext cx="0" cy="828000"/>
          </a:xfrm>
          <a:prstGeom prst="straightConnector1">
            <a:avLst/>
          </a:prstGeom>
          <a:ln w="28575">
            <a:solidFill>
              <a:srgbClr val="0072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1B069166-7115-4254-F0D1-875302029BF3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5756180" y="4883229"/>
            <a:ext cx="790017" cy="415480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EEA273E6-79FC-F043-7683-D7DB42321404}"/>
              </a:ext>
            </a:extLst>
          </p:cNvPr>
          <p:cNvCxnSpPr>
            <a:cxnSpLocks/>
          </p:cNvCxnSpPr>
          <p:nvPr/>
        </p:nvCxnSpPr>
        <p:spPr>
          <a:xfrm flipV="1">
            <a:off x="4572000" y="1072849"/>
            <a:ext cx="0" cy="740462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429D865A-4185-2453-5E9B-1356B3AC61EF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5473946" y="1570057"/>
            <a:ext cx="947587" cy="243254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041C5643-BDAC-4CB1-88B2-8C902DD76A50}"/>
              </a:ext>
            </a:extLst>
          </p:cNvPr>
          <p:cNvCxnSpPr>
            <a:cxnSpLocks/>
            <a:endCxn id="22" idx="3"/>
          </p:cNvCxnSpPr>
          <p:nvPr/>
        </p:nvCxnSpPr>
        <p:spPr>
          <a:xfrm flipH="1" flipV="1">
            <a:off x="2851307" y="1564058"/>
            <a:ext cx="856110" cy="249990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6A36937B-92A4-E506-48A9-9B8D5C298407}"/>
              </a:ext>
            </a:extLst>
          </p:cNvPr>
          <p:cNvCxnSpPr>
            <a:cxnSpLocks/>
          </p:cNvCxnSpPr>
          <p:nvPr/>
        </p:nvCxnSpPr>
        <p:spPr>
          <a:xfrm flipH="1">
            <a:off x="4572000" y="5530853"/>
            <a:ext cx="0" cy="540000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0C31B8A7-3E4E-4F8C-B7E7-7CF0BFE50CAA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5759074" y="4022207"/>
            <a:ext cx="850693" cy="1140640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E6D52979-3970-40BA-9C0D-E0D92B9ECEB0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5781026" y="5416227"/>
            <a:ext cx="804121" cy="265036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DC342ADC-E6B7-442E-98B6-E7C61F6A3D71}"/>
              </a:ext>
            </a:extLst>
          </p:cNvPr>
          <p:cNvSpPr txBox="1"/>
          <p:nvPr/>
        </p:nvSpPr>
        <p:spPr>
          <a:xfrm>
            <a:off x="662517" y="3695702"/>
            <a:ext cx="2567214" cy="13381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TW" dirty="0"/>
              <a:t>3-3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三角形全等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en-US" altLang="zh-TW" dirty="0"/>
              <a:t>3-4</a:t>
            </a:r>
            <a:r>
              <a:rPr lang="zh-TW" altLang="en-US" dirty="0"/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全等三角形的應用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en-US" altLang="zh-TW" dirty="0"/>
              <a:t>3-5</a:t>
            </a:r>
            <a:r>
              <a:rPr lang="zh-TW" altLang="en-US" dirty="0"/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三角形的邊角關係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9" name="直線單箭頭接點 78">
            <a:extLst>
              <a:ext uri="{FF2B5EF4-FFF2-40B4-BE49-F238E27FC236}">
                <a16:creationId xmlns:a16="http://schemas.microsoft.com/office/drawing/2014/main" id="{8AF29909-39AA-48D5-9288-1FE1EB63CB0A}"/>
              </a:ext>
            </a:extLst>
          </p:cNvPr>
          <p:cNvCxnSpPr>
            <a:cxnSpLocks/>
          </p:cNvCxnSpPr>
          <p:nvPr/>
        </p:nvCxnSpPr>
        <p:spPr>
          <a:xfrm flipH="1">
            <a:off x="3256718" y="3749911"/>
            <a:ext cx="706075" cy="347091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223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3">
            <a:extLst>
              <a:ext uri="{FF2B5EF4-FFF2-40B4-BE49-F238E27FC236}">
                <a16:creationId xmlns:a16="http://schemas.microsoft.com/office/drawing/2014/main" id="{D404FD4D-23B9-40D7-82F8-807A93A2F65E}"/>
              </a:ext>
            </a:extLst>
          </p:cNvPr>
          <p:cNvSpPr txBox="1">
            <a:spLocks/>
          </p:cNvSpPr>
          <p:nvPr/>
        </p:nvSpPr>
        <p:spPr>
          <a:xfrm>
            <a:off x="421663" y="1704096"/>
            <a:ext cx="8712000" cy="5153903"/>
          </a:xfrm>
          <a:prstGeom prst="rect">
            <a:avLst/>
          </a:prstGeom>
          <a:solidFill>
            <a:srgbClr val="FDEFEF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(1)</a:t>
            </a:r>
            <a:r>
              <a:rPr lang="zh-TW" altLang="en-US" b="1" dirty="0">
                <a:solidFill>
                  <a:srgbClr val="C00000"/>
                </a:solidFill>
              </a:rPr>
              <a:t>三角形的外角性質</a:t>
            </a:r>
            <a:r>
              <a:rPr lang="zh-TW" altLang="en-US" dirty="0"/>
              <a:t>：三角形的任一外角等於</a:t>
            </a:r>
            <a:endParaRPr lang="en-US" altLang="zh-TW" dirty="0"/>
          </a:p>
          <a:p>
            <a:r>
              <a:rPr lang="en-US" altLang="zh-TW" dirty="0"/>
              <a:t>    </a:t>
            </a:r>
            <a:r>
              <a:rPr lang="zh-TW" altLang="en-US" dirty="0"/>
              <a:t>內對角的和。</a:t>
            </a:r>
            <a:endParaRPr lang="en-US" altLang="zh-TW" dirty="0"/>
          </a:p>
          <a:p>
            <a:r>
              <a:rPr lang="en-US" altLang="zh-TW" dirty="0"/>
              <a:t>(2)</a:t>
            </a:r>
            <a:r>
              <a:rPr lang="zh-TW" altLang="en-US" b="1" dirty="0">
                <a:solidFill>
                  <a:srgbClr val="C00000"/>
                </a:solidFill>
              </a:rPr>
              <a:t>三角形的外角和</a:t>
            </a:r>
            <a:r>
              <a:rPr lang="zh-TW" altLang="en-US" dirty="0"/>
              <a:t>：</a:t>
            </a:r>
            <a:endParaRPr lang="en-US" altLang="zh-TW" dirty="0"/>
          </a:p>
          <a:p>
            <a:r>
              <a:rPr lang="zh-TW" altLang="en-US" dirty="0"/>
              <a:t>    三角形的一組外角和為</a:t>
            </a:r>
            <a:r>
              <a:rPr lang="en-US" altLang="zh-TW" dirty="0"/>
              <a:t>360°</a:t>
            </a:r>
            <a:r>
              <a:rPr lang="zh-TW" altLang="en-US" dirty="0"/>
              <a:t>。</a:t>
            </a:r>
            <a:br>
              <a:rPr lang="en-US" altLang="zh-TW" dirty="0"/>
            </a:br>
            <a:r>
              <a:rPr lang="zh-TW" altLang="en-US" dirty="0"/>
              <a:t>    如圖，</a:t>
            </a:r>
            <a:endParaRPr lang="en-US" altLang="zh-TW" dirty="0"/>
          </a:p>
          <a:p>
            <a:r>
              <a:rPr lang="en-US" altLang="zh-TW" dirty="0"/>
              <a:t>    </a:t>
            </a:r>
            <a:r>
              <a:rPr lang="zh-TW" altLang="zh-TW" dirty="0"/>
              <a:t>①</a:t>
            </a:r>
            <a:r>
              <a:rPr lang="en-US" altLang="zh-TW" dirty="0"/>
              <a:t>∠1</a:t>
            </a:r>
            <a:r>
              <a:rPr lang="zh-TW" altLang="en-US" dirty="0"/>
              <a:t>＝∠</a:t>
            </a:r>
            <a:r>
              <a:rPr lang="en-US" altLang="zh-TW" i="1" dirty="0"/>
              <a:t>B</a:t>
            </a:r>
            <a:r>
              <a:rPr lang="zh-TW" altLang="en-US" dirty="0"/>
              <a:t>＋∠</a:t>
            </a:r>
            <a:r>
              <a:rPr lang="en-US" altLang="zh-TW" i="1" dirty="0"/>
              <a:t>C</a:t>
            </a:r>
          </a:p>
          <a:p>
            <a:r>
              <a:rPr lang="zh-TW" altLang="en-US" dirty="0"/>
              <a:t>    ②</a:t>
            </a:r>
            <a:r>
              <a:rPr lang="en-US" altLang="zh-TW" dirty="0"/>
              <a:t>∠2</a:t>
            </a:r>
            <a:r>
              <a:rPr lang="zh-TW" altLang="en-US" dirty="0"/>
              <a:t>＝∠</a:t>
            </a:r>
            <a:r>
              <a:rPr lang="en-US" altLang="zh-TW" i="1" dirty="0"/>
              <a:t>A</a:t>
            </a:r>
            <a:r>
              <a:rPr lang="zh-TW" altLang="en-US" dirty="0"/>
              <a:t>＋∠</a:t>
            </a:r>
            <a:r>
              <a:rPr lang="en-US" altLang="zh-TW" i="1" dirty="0"/>
              <a:t>C</a:t>
            </a:r>
          </a:p>
          <a:p>
            <a:r>
              <a:rPr lang="en-US" altLang="zh-TW" dirty="0"/>
              <a:t>    </a:t>
            </a:r>
            <a:r>
              <a:rPr lang="zh-TW" altLang="en-US" dirty="0"/>
              <a:t>③</a:t>
            </a:r>
            <a:r>
              <a:rPr lang="en-US" altLang="zh-TW" dirty="0"/>
              <a:t>∠3</a:t>
            </a:r>
            <a:r>
              <a:rPr lang="zh-TW" altLang="en-US" dirty="0"/>
              <a:t>＝∠</a:t>
            </a:r>
            <a:r>
              <a:rPr lang="en-US" altLang="zh-TW" i="1" dirty="0"/>
              <a:t>A</a:t>
            </a:r>
            <a:r>
              <a:rPr lang="zh-TW" altLang="en-US" dirty="0"/>
              <a:t>＋∠</a:t>
            </a:r>
            <a:r>
              <a:rPr lang="en-US" altLang="zh-TW" i="1" dirty="0"/>
              <a:t>B</a:t>
            </a:r>
          </a:p>
          <a:p>
            <a:r>
              <a:rPr lang="en-US" altLang="zh-TW" dirty="0"/>
              <a:t>    </a:t>
            </a:r>
            <a:r>
              <a:rPr lang="zh-TW" altLang="en-US" dirty="0"/>
              <a:t>④∠</a:t>
            </a:r>
            <a:r>
              <a:rPr lang="en-US" altLang="zh-TW" dirty="0"/>
              <a:t>1</a:t>
            </a:r>
            <a:r>
              <a:rPr lang="zh-TW" altLang="en-US" dirty="0"/>
              <a:t>＋∠</a:t>
            </a:r>
            <a:r>
              <a:rPr lang="en-US" altLang="zh-TW" dirty="0"/>
              <a:t>2</a:t>
            </a:r>
            <a:r>
              <a:rPr lang="zh-TW" altLang="en-US" dirty="0"/>
              <a:t>＋∠</a:t>
            </a:r>
            <a:r>
              <a:rPr lang="en-US" altLang="zh-TW" dirty="0"/>
              <a:t>3</a:t>
            </a:r>
            <a:r>
              <a:rPr lang="zh-TW" altLang="en-US" dirty="0"/>
              <a:t>＝</a:t>
            </a:r>
            <a:r>
              <a:rPr lang="en-US" altLang="zh-TW" dirty="0"/>
              <a:t>360°</a:t>
            </a:r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TW" dirty="0"/>
              <a:t>③</a:t>
            </a:r>
            <a:r>
              <a:rPr lang="zh-TW" altLang="en-US" dirty="0"/>
              <a:t> 外角性質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D25AF77-3D48-955A-BD6C-FEB6E316E7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0" name="圖片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2E0ABB-7D85-66A6-7327-65B18BE7A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4942AFD8-63AC-424C-852F-2EBA323E0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82" y="3645024"/>
            <a:ext cx="642436" cy="617536"/>
          </a:xfrm>
          <a:prstGeom prst="rect">
            <a:avLst/>
          </a:prstGeom>
        </p:spPr>
      </p:pic>
      <p:pic>
        <p:nvPicPr>
          <p:cNvPr id="3" name="圖片 2" descr="一張含有 行, 圖表, 三角形 的圖片&#10;&#10;自動產生的描述">
            <a:extLst>
              <a:ext uri="{FF2B5EF4-FFF2-40B4-BE49-F238E27FC236}">
                <a16:creationId xmlns:a16="http://schemas.microsoft.com/office/drawing/2014/main" id="{FEFF7804-A9AE-4F86-976F-28B57BAEFAD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E9F1"/>
              </a:clrFrom>
              <a:clrTo>
                <a:srgbClr val="FDE9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4016" y="2707922"/>
            <a:ext cx="3484116" cy="1822541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2A2A6C3D-3400-45FF-8795-2626A6098876}"/>
              </a:ext>
            </a:extLst>
          </p:cNvPr>
          <p:cNvCxnSpPr/>
          <p:nvPr/>
        </p:nvCxnSpPr>
        <p:spPr>
          <a:xfrm>
            <a:off x="4283968" y="4509120"/>
            <a:ext cx="2880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44712735-1668-40F7-83A5-F5608B5646B4}"/>
              </a:ext>
            </a:extLst>
          </p:cNvPr>
          <p:cNvCxnSpPr/>
          <p:nvPr/>
        </p:nvCxnSpPr>
        <p:spPr>
          <a:xfrm>
            <a:off x="4283968" y="5381960"/>
            <a:ext cx="2880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052A4735-2121-4BE0-B8E1-36B0F548ED12}"/>
              </a:ext>
            </a:extLst>
          </p:cNvPr>
          <p:cNvCxnSpPr>
            <a:cxnSpLocks/>
          </p:cNvCxnSpPr>
          <p:nvPr/>
        </p:nvCxnSpPr>
        <p:spPr>
          <a:xfrm rot="5400000">
            <a:off x="4122000" y="4959120"/>
            <a:ext cx="90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817C55C7-48AC-42E2-A215-AA48DD081182}"/>
              </a:ext>
            </a:extLst>
          </p:cNvPr>
          <p:cNvCxnSpPr/>
          <p:nvPr/>
        </p:nvCxnSpPr>
        <p:spPr>
          <a:xfrm>
            <a:off x="4572000" y="4953152"/>
            <a:ext cx="288032" cy="0"/>
          </a:xfrm>
          <a:prstGeom prst="line">
            <a:avLst/>
          </a:prstGeom>
          <a:ln w="28575">
            <a:headEnd type="none"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CF3ACB55-C01A-4B37-BFA4-2AF330792482}"/>
              </a:ext>
            </a:extLst>
          </p:cNvPr>
          <p:cNvSpPr txBox="1"/>
          <p:nvPr/>
        </p:nvSpPr>
        <p:spPr>
          <a:xfrm>
            <a:off x="4777663" y="466673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0072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外角性質</a:t>
            </a:r>
          </a:p>
        </p:txBody>
      </p:sp>
    </p:spTree>
    <p:extLst>
      <p:ext uri="{BB962C8B-B14F-4D97-AF65-F5344CB8AC3E}">
        <p14:creationId xmlns:p14="http://schemas.microsoft.com/office/powerpoint/2010/main" val="3873190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3">
            <a:extLst>
              <a:ext uri="{FF2B5EF4-FFF2-40B4-BE49-F238E27FC236}">
                <a16:creationId xmlns:a16="http://schemas.microsoft.com/office/drawing/2014/main" id="{3F67E50D-E847-4CCC-B31F-4A6426D2EEC1}"/>
              </a:ext>
            </a:extLst>
          </p:cNvPr>
          <p:cNvSpPr txBox="1">
            <a:spLocks/>
          </p:cNvSpPr>
          <p:nvPr/>
        </p:nvSpPr>
        <p:spPr>
          <a:xfrm>
            <a:off x="899592" y="5088684"/>
            <a:ext cx="7632847" cy="81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(1)</a:t>
            </a:r>
            <a:r>
              <a:rPr lang="zh-TW" altLang="en-US" dirty="0"/>
              <a:t> ∠</a:t>
            </a:r>
            <a:r>
              <a:rPr lang="en-US" altLang="zh-TW" dirty="0"/>
              <a:t>1</a:t>
            </a:r>
            <a:r>
              <a:rPr lang="zh-TW" altLang="en-US" dirty="0">
                <a:sym typeface="Wingdings" panose="05000000000000000000" pitchFamily="2" charset="2"/>
              </a:rPr>
              <a:t>＝</a:t>
            </a:r>
            <a:r>
              <a:rPr lang="en-US" altLang="zh-TW" dirty="0"/>
              <a:t>_____</a:t>
            </a:r>
            <a:r>
              <a:rPr lang="zh-TW" altLang="en-US" dirty="0"/>
              <a:t>度；</a:t>
            </a:r>
          </a:p>
        </p:txBody>
      </p:sp>
      <p:sp>
        <p:nvSpPr>
          <p:cNvPr id="15" name="標題 3">
            <a:extLst>
              <a:ext uri="{FF2B5EF4-FFF2-40B4-BE49-F238E27FC236}">
                <a16:creationId xmlns:a16="http://schemas.microsoft.com/office/drawing/2014/main" id="{08A89F32-6BCF-4482-AB62-FEA9F359EFB4}"/>
              </a:ext>
            </a:extLst>
          </p:cNvPr>
          <p:cNvSpPr txBox="1">
            <a:spLocks/>
          </p:cNvSpPr>
          <p:nvPr/>
        </p:nvSpPr>
        <p:spPr>
          <a:xfrm>
            <a:off x="467544" y="2705039"/>
            <a:ext cx="8064895" cy="26354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</a:t>
            </a:r>
            <a:r>
              <a:rPr lang="zh-TW" altLang="en-US" dirty="0"/>
              <a:t>如右圖∠</a:t>
            </a:r>
            <a:r>
              <a:rPr lang="en-US" altLang="zh-TW" dirty="0"/>
              <a:t>1</a:t>
            </a:r>
            <a:r>
              <a:rPr lang="zh-TW" altLang="en-US" dirty="0"/>
              <a:t>、∠</a:t>
            </a:r>
            <a:r>
              <a:rPr lang="en-US" altLang="zh-TW" dirty="0"/>
              <a:t>2</a:t>
            </a:r>
            <a:r>
              <a:rPr lang="zh-TW" altLang="en-US" dirty="0"/>
              <a:t>、∠</a:t>
            </a:r>
            <a:r>
              <a:rPr lang="en-US" altLang="zh-TW" dirty="0"/>
              <a:t>3</a:t>
            </a:r>
            <a:r>
              <a:rPr lang="zh-TW" altLang="en-US" dirty="0"/>
              <a:t> 為</a:t>
            </a:r>
            <a:endParaRPr lang="en-US" altLang="zh-TW" dirty="0"/>
          </a:p>
          <a:p>
            <a:pPr marL="360363" indent="-4763">
              <a:lnSpc>
                <a:spcPts val="4800"/>
              </a:lnSpc>
            </a:pPr>
            <a:r>
              <a:rPr lang="zh-TW" altLang="en-US" dirty="0"/>
              <a:t> </a:t>
            </a:r>
            <a:r>
              <a:rPr lang="zh-TW" altLang="en-US" dirty="0">
                <a:sym typeface="Wingdings 3" panose="05040102010807070707" pitchFamily="18" charset="2"/>
              </a:rPr>
              <a:t></a:t>
            </a:r>
            <a:r>
              <a:rPr lang="en-US" altLang="zh-TW" i="1" dirty="0"/>
              <a:t>ABC</a:t>
            </a:r>
            <a:r>
              <a:rPr lang="zh-TW" altLang="en-US" i="1" dirty="0"/>
              <a:t> </a:t>
            </a:r>
            <a:r>
              <a:rPr lang="zh-TW" altLang="en-US" dirty="0"/>
              <a:t>的一組外角，已知</a:t>
            </a:r>
            <a:endParaRPr lang="en-US" altLang="zh-TW" dirty="0"/>
          </a:p>
          <a:p>
            <a:pPr marL="360363" indent="-4763">
              <a:lnSpc>
                <a:spcPts val="4800"/>
              </a:lnSpc>
            </a:pPr>
            <a:r>
              <a:rPr lang="zh-TW" altLang="en-US" dirty="0"/>
              <a:t>∠</a:t>
            </a:r>
            <a:r>
              <a:rPr lang="en-US" altLang="zh-TW" i="1" dirty="0"/>
              <a:t>A</a:t>
            </a:r>
            <a:r>
              <a:rPr lang="zh-TW" altLang="en-US" dirty="0">
                <a:sym typeface="Wingdings" panose="05000000000000000000" pitchFamily="2" charset="2"/>
              </a:rPr>
              <a:t>＝</a:t>
            </a:r>
            <a:r>
              <a:rPr lang="en-US" altLang="zh-TW" dirty="0">
                <a:sym typeface="Wingdings" panose="05000000000000000000" pitchFamily="2" charset="2"/>
              </a:rPr>
              <a:t>52</a:t>
            </a:r>
            <a:r>
              <a:rPr lang="en-US" altLang="zh-TW" dirty="0"/>
              <a:t>°</a:t>
            </a:r>
            <a:r>
              <a:rPr lang="zh-TW" altLang="en-US" dirty="0"/>
              <a:t>，∠</a:t>
            </a:r>
            <a:r>
              <a:rPr lang="en-US" altLang="zh-TW" i="1" dirty="0"/>
              <a:t>C</a:t>
            </a:r>
            <a:r>
              <a:rPr lang="zh-TW" altLang="en-US" dirty="0">
                <a:sym typeface="Wingdings" panose="05000000000000000000" pitchFamily="2" charset="2"/>
              </a:rPr>
              <a:t>＝</a:t>
            </a:r>
            <a:r>
              <a:rPr lang="en-US" altLang="zh-TW" dirty="0">
                <a:sym typeface="Wingdings" panose="05000000000000000000" pitchFamily="2" charset="2"/>
              </a:rPr>
              <a:t>43</a:t>
            </a:r>
            <a:r>
              <a:rPr lang="en-US" altLang="zh-TW" dirty="0"/>
              <a:t>°</a:t>
            </a:r>
            <a:r>
              <a:rPr lang="zh-TW" altLang="en-US" dirty="0"/>
              <a:t>，則</a:t>
            </a:r>
            <a:endParaRPr lang="en-US" altLang="zh-TW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77621"/>
            <a:ext cx="8565904" cy="879044"/>
          </a:xfrm>
        </p:spPr>
        <p:txBody>
          <a:bodyPr/>
          <a:lstStyle/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三角形的一組外角和＝</a:t>
            </a:r>
            <a:r>
              <a:rPr lang="en-US" altLang="zh-TW" dirty="0">
                <a:sym typeface="Wingdings" panose="05000000000000000000" pitchFamily="2" charset="2"/>
              </a:rPr>
              <a:t>______</a:t>
            </a:r>
            <a:r>
              <a:rPr lang="zh-TW" altLang="en-US" dirty="0">
                <a:sym typeface="Wingdings" panose="05000000000000000000" pitchFamily="2" charset="2"/>
              </a:rPr>
              <a:t>度。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外角性質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D191BE7-9C5A-8F4F-3B54-74D79968960F}"/>
              </a:ext>
            </a:extLst>
          </p:cNvPr>
          <p:cNvSpPr txBox="1">
            <a:spLocks/>
          </p:cNvSpPr>
          <p:nvPr/>
        </p:nvSpPr>
        <p:spPr>
          <a:xfrm>
            <a:off x="5144296" y="1368194"/>
            <a:ext cx="899956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>
                <a:solidFill>
                  <a:srgbClr val="FF0000"/>
                </a:solidFill>
              </a:rPr>
              <a:t>360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2" name="標題 3">
            <a:extLst>
              <a:ext uri="{FF2B5EF4-FFF2-40B4-BE49-F238E27FC236}">
                <a16:creationId xmlns:a16="http://schemas.microsoft.com/office/drawing/2014/main" id="{D08D85AE-966B-0CE4-5DE5-9D79A0302069}"/>
              </a:ext>
            </a:extLst>
          </p:cNvPr>
          <p:cNvSpPr txBox="1">
            <a:spLocks/>
          </p:cNvSpPr>
          <p:nvPr/>
        </p:nvSpPr>
        <p:spPr>
          <a:xfrm>
            <a:off x="2561753" y="5030857"/>
            <a:ext cx="9702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>
                <a:solidFill>
                  <a:srgbClr val="FF0000"/>
                </a:solidFill>
              </a:rPr>
              <a:t>95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14" name="Picture 323 6" descr="poButton">
            <a:extLst>
              <a:ext uri="{FF2B5EF4-FFF2-40B4-BE49-F238E27FC236}">
                <a16:creationId xmlns:a16="http://schemas.microsoft.com/office/drawing/2014/main" id="{5784F994-F4F1-4760-B45E-E3D5EFAC22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6" name="標題 3">
            <a:extLst>
              <a:ext uri="{FF2B5EF4-FFF2-40B4-BE49-F238E27FC236}">
                <a16:creationId xmlns:a16="http://schemas.microsoft.com/office/drawing/2014/main" id="{4E5C15BE-BF1F-4293-9993-2EF531AD4E80}"/>
              </a:ext>
            </a:extLst>
          </p:cNvPr>
          <p:cNvSpPr txBox="1">
            <a:spLocks/>
          </p:cNvSpPr>
          <p:nvPr/>
        </p:nvSpPr>
        <p:spPr>
          <a:xfrm>
            <a:off x="4511167" y="5850353"/>
            <a:ext cx="11492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>
                <a:solidFill>
                  <a:srgbClr val="FF0000"/>
                </a:solidFill>
              </a:rPr>
              <a:t>360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0" name="標題 3">
            <a:extLst>
              <a:ext uri="{FF2B5EF4-FFF2-40B4-BE49-F238E27FC236}">
                <a16:creationId xmlns:a16="http://schemas.microsoft.com/office/drawing/2014/main" id="{414F6951-A859-4EE9-98CE-0235740C2D90}"/>
              </a:ext>
            </a:extLst>
          </p:cNvPr>
          <p:cNvSpPr txBox="1">
            <a:spLocks/>
          </p:cNvSpPr>
          <p:nvPr/>
        </p:nvSpPr>
        <p:spPr>
          <a:xfrm>
            <a:off x="899592" y="5871264"/>
            <a:ext cx="7632847" cy="81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(2)</a:t>
            </a:r>
            <a:r>
              <a:rPr lang="zh-TW" altLang="en-US" dirty="0"/>
              <a:t> ∠</a:t>
            </a:r>
            <a:r>
              <a:rPr lang="en-US" altLang="zh-TW" dirty="0"/>
              <a:t>1</a:t>
            </a:r>
            <a:r>
              <a:rPr lang="zh-TW" altLang="en-US" dirty="0"/>
              <a:t>＋∠</a:t>
            </a:r>
            <a:r>
              <a:rPr lang="en-US" altLang="zh-TW" dirty="0"/>
              <a:t>2</a:t>
            </a:r>
            <a:r>
              <a:rPr lang="zh-TW" altLang="en-US" dirty="0"/>
              <a:t>＋∠</a:t>
            </a:r>
            <a:r>
              <a:rPr lang="en-US" altLang="zh-TW" dirty="0"/>
              <a:t>3</a:t>
            </a:r>
            <a:r>
              <a:rPr lang="zh-TW" altLang="en-US" dirty="0">
                <a:sym typeface="Wingdings" panose="05000000000000000000" pitchFamily="2" charset="2"/>
              </a:rPr>
              <a:t>＝</a:t>
            </a:r>
            <a:r>
              <a:rPr lang="en-US" altLang="zh-TW" dirty="0"/>
              <a:t>_____</a:t>
            </a:r>
            <a:r>
              <a:rPr lang="zh-TW" altLang="en-US" dirty="0"/>
              <a:t>度；</a:t>
            </a:r>
          </a:p>
        </p:txBody>
      </p:sp>
      <p:pic>
        <p:nvPicPr>
          <p:cNvPr id="3" name="圖片 2" descr="一張含有 行, 圖表 的圖片&#10;&#10;自動產生的描述">
            <a:extLst>
              <a:ext uri="{FF2B5EF4-FFF2-40B4-BE49-F238E27FC236}">
                <a16:creationId xmlns:a16="http://schemas.microsoft.com/office/drawing/2014/main" id="{E16FF1A7-917B-47BD-A587-F132882B61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0003" y="2818716"/>
            <a:ext cx="3155235" cy="270727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280C0D8F-0264-4A1F-ABE4-736D78F4E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083" y="2177670"/>
            <a:ext cx="433535" cy="4320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76AF2930-4253-44BF-8961-06688EF617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591" y="2342452"/>
            <a:ext cx="280417" cy="338329"/>
          </a:xfrm>
          <a:prstGeom prst="rect">
            <a:avLst/>
          </a:prstGeom>
        </p:spPr>
      </p:pic>
      <p:sp>
        <p:nvSpPr>
          <p:cNvPr id="24" name="標題 3">
            <a:extLst>
              <a:ext uri="{FF2B5EF4-FFF2-40B4-BE49-F238E27FC236}">
                <a16:creationId xmlns:a16="http://schemas.microsoft.com/office/drawing/2014/main" id="{9BD57CDB-933A-4A7A-A433-4968E57081EF}"/>
              </a:ext>
            </a:extLst>
          </p:cNvPr>
          <p:cNvSpPr txBox="1">
            <a:spLocks/>
          </p:cNvSpPr>
          <p:nvPr/>
        </p:nvSpPr>
        <p:spPr>
          <a:xfrm>
            <a:off x="1426139" y="2066234"/>
            <a:ext cx="412413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∠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＝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52</a:t>
            </a:r>
            <a:r>
              <a:rPr lang="en-US" altLang="zh-TW" dirty="0">
                <a:solidFill>
                  <a:srgbClr val="FF0000"/>
                </a:solidFill>
              </a:rPr>
              <a:t>°</a:t>
            </a:r>
            <a:r>
              <a:rPr lang="zh-TW" altLang="en-US" dirty="0">
                <a:solidFill>
                  <a:srgbClr val="FF0000"/>
                </a:solidFill>
              </a:rPr>
              <a:t>＋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43</a:t>
            </a:r>
            <a:r>
              <a:rPr lang="en-US" altLang="zh-TW" dirty="0">
                <a:solidFill>
                  <a:srgbClr val="FF0000"/>
                </a:solidFill>
              </a:rPr>
              <a:t>°</a:t>
            </a:r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＝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95</a:t>
            </a:r>
            <a:r>
              <a:rPr lang="en-US" altLang="zh-TW" dirty="0">
                <a:solidFill>
                  <a:srgbClr val="FF0000"/>
                </a:solidFill>
              </a:rPr>
              <a:t>°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0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2" grpId="0"/>
      <p:bldP spid="12" grpId="1"/>
      <p:bldP spid="12" grpId="2"/>
      <p:bldP spid="16" grpId="0"/>
      <p:bldP spid="16" grpId="1"/>
      <p:bldP spid="16" grpId="2"/>
      <p:bldP spid="24" grpId="0"/>
      <p:bldP spid="24" grpId="1"/>
      <p:bldP spid="2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3">
            <a:extLst>
              <a:ext uri="{FF2B5EF4-FFF2-40B4-BE49-F238E27FC236}">
                <a16:creationId xmlns:a16="http://schemas.microsoft.com/office/drawing/2014/main" id="{08A89F32-6BCF-4482-AB62-FEA9F359EFB4}"/>
              </a:ext>
            </a:extLst>
          </p:cNvPr>
          <p:cNvSpPr txBox="1">
            <a:spLocks/>
          </p:cNvSpPr>
          <p:nvPr/>
        </p:nvSpPr>
        <p:spPr>
          <a:xfrm>
            <a:off x="467544" y="1293036"/>
            <a:ext cx="8064895" cy="26354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</a:t>
            </a:r>
            <a:r>
              <a:rPr lang="zh-TW" altLang="en-US" dirty="0"/>
              <a:t>如右圖∠</a:t>
            </a:r>
            <a:r>
              <a:rPr lang="en-US" altLang="zh-TW" dirty="0"/>
              <a:t>1</a:t>
            </a:r>
            <a:r>
              <a:rPr lang="zh-TW" altLang="en-US" dirty="0"/>
              <a:t>、∠</a:t>
            </a:r>
            <a:r>
              <a:rPr lang="en-US" altLang="zh-TW" dirty="0"/>
              <a:t>2</a:t>
            </a:r>
            <a:r>
              <a:rPr lang="zh-TW" altLang="en-US" dirty="0"/>
              <a:t>、∠</a:t>
            </a:r>
            <a:r>
              <a:rPr lang="en-US" altLang="zh-TW" dirty="0"/>
              <a:t>3</a:t>
            </a:r>
            <a:r>
              <a:rPr lang="zh-TW" altLang="en-US" dirty="0"/>
              <a:t> 為</a:t>
            </a:r>
            <a:endParaRPr lang="en-US" altLang="zh-TW" dirty="0"/>
          </a:p>
          <a:p>
            <a:pPr marL="360363" indent="-4763">
              <a:lnSpc>
                <a:spcPts val="4800"/>
              </a:lnSpc>
            </a:pPr>
            <a:r>
              <a:rPr lang="zh-TW" altLang="en-US" dirty="0"/>
              <a:t> </a:t>
            </a:r>
            <a:r>
              <a:rPr lang="zh-TW" altLang="en-US" dirty="0">
                <a:sym typeface="Wingdings 3" panose="05040102010807070707" pitchFamily="18" charset="2"/>
              </a:rPr>
              <a:t></a:t>
            </a:r>
            <a:r>
              <a:rPr lang="en-US" altLang="zh-TW" i="1" dirty="0"/>
              <a:t>ABC</a:t>
            </a:r>
            <a:r>
              <a:rPr lang="zh-TW" altLang="en-US" i="1" dirty="0"/>
              <a:t> </a:t>
            </a:r>
            <a:r>
              <a:rPr lang="zh-TW" altLang="en-US" dirty="0"/>
              <a:t>的一組外角，已知</a:t>
            </a:r>
            <a:endParaRPr lang="en-US" altLang="zh-TW" dirty="0"/>
          </a:p>
          <a:p>
            <a:pPr marL="360363" indent="-4763">
              <a:lnSpc>
                <a:spcPts val="4800"/>
              </a:lnSpc>
            </a:pPr>
            <a:r>
              <a:rPr lang="zh-TW" altLang="en-US" dirty="0"/>
              <a:t>∠</a:t>
            </a:r>
            <a:r>
              <a:rPr lang="en-US" altLang="zh-TW" i="1" dirty="0"/>
              <a:t>A</a:t>
            </a:r>
            <a:r>
              <a:rPr lang="zh-TW" altLang="en-US" dirty="0">
                <a:sym typeface="Wingdings" panose="05000000000000000000" pitchFamily="2" charset="2"/>
              </a:rPr>
              <a:t>＝</a:t>
            </a:r>
            <a:r>
              <a:rPr lang="en-US" altLang="zh-TW" dirty="0">
                <a:sym typeface="Wingdings" panose="05000000000000000000" pitchFamily="2" charset="2"/>
              </a:rPr>
              <a:t>52</a:t>
            </a:r>
            <a:r>
              <a:rPr lang="en-US" altLang="zh-TW" dirty="0"/>
              <a:t>°</a:t>
            </a:r>
            <a:r>
              <a:rPr lang="zh-TW" altLang="en-US" dirty="0"/>
              <a:t>，∠</a:t>
            </a:r>
            <a:r>
              <a:rPr lang="en-US" altLang="zh-TW" i="1" dirty="0"/>
              <a:t>C</a:t>
            </a:r>
            <a:r>
              <a:rPr lang="zh-TW" altLang="en-US" dirty="0">
                <a:sym typeface="Wingdings" panose="05000000000000000000" pitchFamily="2" charset="2"/>
              </a:rPr>
              <a:t>＝</a:t>
            </a:r>
            <a:r>
              <a:rPr lang="en-US" altLang="zh-TW" dirty="0">
                <a:sym typeface="Wingdings" panose="05000000000000000000" pitchFamily="2" charset="2"/>
              </a:rPr>
              <a:t>43</a:t>
            </a:r>
            <a:r>
              <a:rPr lang="en-US" altLang="zh-TW" dirty="0"/>
              <a:t>°</a:t>
            </a:r>
            <a:r>
              <a:rPr lang="zh-TW" altLang="en-US" dirty="0"/>
              <a:t>，則</a:t>
            </a:r>
            <a:endParaRPr lang="en-US" altLang="zh-TW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外角性質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2" name="標題 3">
            <a:extLst>
              <a:ext uri="{FF2B5EF4-FFF2-40B4-BE49-F238E27FC236}">
                <a16:creationId xmlns:a16="http://schemas.microsoft.com/office/drawing/2014/main" id="{D08D85AE-966B-0CE4-5DE5-9D79A0302069}"/>
              </a:ext>
            </a:extLst>
          </p:cNvPr>
          <p:cNvSpPr txBox="1">
            <a:spLocks/>
          </p:cNvSpPr>
          <p:nvPr/>
        </p:nvSpPr>
        <p:spPr>
          <a:xfrm>
            <a:off x="1386232" y="3719459"/>
            <a:ext cx="9702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>
                <a:solidFill>
                  <a:srgbClr val="FF0000"/>
                </a:solidFill>
              </a:rPr>
              <a:t>A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14" name="Picture 323 6" descr="poButton">
            <a:extLst>
              <a:ext uri="{FF2B5EF4-FFF2-40B4-BE49-F238E27FC236}">
                <a16:creationId xmlns:a16="http://schemas.microsoft.com/office/drawing/2014/main" id="{5784F994-F4F1-4760-B45E-E3D5EFAC22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9" name="標題 3">
            <a:extLst>
              <a:ext uri="{FF2B5EF4-FFF2-40B4-BE49-F238E27FC236}">
                <a16:creationId xmlns:a16="http://schemas.microsoft.com/office/drawing/2014/main" id="{3F67E50D-E847-4CCC-B31F-4A6426D2EEC1}"/>
              </a:ext>
            </a:extLst>
          </p:cNvPr>
          <p:cNvSpPr txBox="1">
            <a:spLocks/>
          </p:cNvSpPr>
          <p:nvPr/>
        </p:nvSpPr>
        <p:spPr>
          <a:xfrm>
            <a:off x="899592" y="3717078"/>
            <a:ext cx="7632847" cy="81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(3)(     )</a:t>
            </a:r>
            <a:r>
              <a:rPr lang="zh-TW" altLang="en-US" dirty="0"/>
              <a:t>下列哪兩個角的和會等於∠</a:t>
            </a:r>
            <a:r>
              <a:rPr lang="en-US" altLang="zh-TW" dirty="0"/>
              <a:t>2</a:t>
            </a:r>
            <a:r>
              <a:rPr lang="zh-TW" altLang="en-US" dirty="0">
                <a:sym typeface="Wingdings" panose="05000000000000000000" pitchFamily="2" charset="2"/>
              </a:rPr>
              <a:t>？</a:t>
            </a:r>
            <a:endParaRPr lang="zh-TW" altLang="en-US" dirty="0"/>
          </a:p>
        </p:txBody>
      </p:sp>
      <p:pic>
        <p:nvPicPr>
          <p:cNvPr id="3" name="圖片 2" descr="一張含有 行, 圖表 的圖片&#10;&#10;自動產生的描述">
            <a:extLst>
              <a:ext uri="{FF2B5EF4-FFF2-40B4-BE49-F238E27FC236}">
                <a16:creationId xmlns:a16="http://schemas.microsoft.com/office/drawing/2014/main" id="{E16FF1A7-917B-47BD-A587-F132882B61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2204" y="901745"/>
            <a:ext cx="3155235" cy="2707270"/>
          </a:xfrm>
          <a:prstGeom prst="rect">
            <a:avLst/>
          </a:prstGeom>
        </p:spPr>
      </p:pic>
      <p:sp>
        <p:nvSpPr>
          <p:cNvPr id="17" name="標題 3">
            <a:extLst>
              <a:ext uri="{FF2B5EF4-FFF2-40B4-BE49-F238E27FC236}">
                <a16:creationId xmlns:a16="http://schemas.microsoft.com/office/drawing/2014/main" id="{951DC04F-D8F9-48BD-B037-66FA7A27AE40}"/>
              </a:ext>
            </a:extLst>
          </p:cNvPr>
          <p:cNvSpPr txBox="1">
            <a:spLocks/>
          </p:cNvSpPr>
          <p:nvPr/>
        </p:nvSpPr>
        <p:spPr>
          <a:xfrm>
            <a:off x="2048814" y="4313138"/>
            <a:ext cx="5979571" cy="21401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514350" indent="-514350">
              <a:buAutoNum type="alphaUcParenBoth"/>
            </a:pPr>
            <a:r>
              <a:rPr lang="zh-TW" altLang="en-US" dirty="0"/>
              <a:t>∠</a:t>
            </a:r>
            <a:r>
              <a:rPr lang="en-US" altLang="zh-TW" i="1" dirty="0"/>
              <a:t>A</a:t>
            </a:r>
            <a:r>
              <a:rPr lang="zh-TW" altLang="en-US" dirty="0"/>
              <a:t>＋∠</a:t>
            </a:r>
            <a:r>
              <a:rPr lang="en-US" altLang="zh-TW" i="1" dirty="0"/>
              <a:t>B      </a:t>
            </a:r>
          </a:p>
          <a:p>
            <a:r>
              <a:rPr lang="en-US" altLang="zh-TW" dirty="0"/>
              <a:t>(B) </a:t>
            </a:r>
            <a:r>
              <a:rPr lang="zh-TW" altLang="en-US" dirty="0"/>
              <a:t>∠</a:t>
            </a:r>
            <a:r>
              <a:rPr lang="en-US" altLang="zh-TW" i="1" dirty="0"/>
              <a:t>B</a:t>
            </a:r>
            <a:r>
              <a:rPr lang="zh-TW" altLang="en-US" dirty="0"/>
              <a:t>＋∠</a:t>
            </a:r>
            <a:r>
              <a:rPr lang="en-US" altLang="zh-TW" i="1" dirty="0"/>
              <a:t>C</a:t>
            </a:r>
          </a:p>
          <a:p>
            <a:r>
              <a:rPr lang="en-US" altLang="zh-TW" dirty="0"/>
              <a:t>(C) </a:t>
            </a:r>
            <a:r>
              <a:rPr lang="zh-TW" altLang="en-US" dirty="0"/>
              <a:t>∠</a:t>
            </a:r>
            <a:r>
              <a:rPr lang="en-US" altLang="zh-TW" i="1" dirty="0"/>
              <a:t>A</a:t>
            </a:r>
            <a:r>
              <a:rPr lang="zh-TW" altLang="en-US" dirty="0"/>
              <a:t>＋∠</a:t>
            </a:r>
            <a:r>
              <a:rPr lang="en-US" altLang="zh-TW" i="1" dirty="0"/>
              <a:t>C      </a:t>
            </a:r>
          </a:p>
          <a:p>
            <a:r>
              <a:rPr lang="en-US" altLang="zh-TW" dirty="0"/>
              <a:t>(D) </a:t>
            </a:r>
            <a:r>
              <a:rPr lang="zh-TW" altLang="en-US" dirty="0"/>
              <a:t>∠</a:t>
            </a:r>
            <a:r>
              <a:rPr lang="en-US" altLang="zh-TW" i="1" dirty="0"/>
              <a:t>A</a:t>
            </a:r>
            <a:r>
              <a:rPr lang="zh-TW" altLang="en-US" dirty="0"/>
              <a:t>＋∠</a:t>
            </a:r>
            <a:r>
              <a:rPr lang="en-US" altLang="zh-TW" dirty="0"/>
              <a:t>1</a:t>
            </a:r>
            <a:endParaRPr lang="zh-TW" altLang="en-US" dirty="0"/>
          </a:p>
          <a:p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374388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3">
            <a:extLst>
              <a:ext uri="{FF2B5EF4-FFF2-40B4-BE49-F238E27FC236}">
                <a16:creationId xmlns:a16="http://schemas.microsoft.com/office/drawing/2014/main" id="{3F67E50D-E847-4CCC-B31F-4A6426D2EEC1}"/>
              </a:ext>
            </a:extLst>
          </p:cNvPr>
          <p:cNvSpPr txBox="1">
            <a:spLocks/>
          </p:cNvSpPr>
          <p:nvPr/>
        </p:nvSpPr>
        <p:spPr>
          <a:xfrm>
            <a:off x="899592" y="3717078"/>
            <a:ext cx="7632847" cy="81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(4)(     )</a:t>
            </a:r>
            <a:r>
              <a:rPr lang="zh-TW" altLang="en-US" dirty="0"/>
              <a:t>下列哪兩個角的和會等於∠</a:t>
            </a:r>
            <a:r>
              <a:rPr lang="en-US" altLang="zh-TW" dirty="0"/>
              <a:t>3</a:t>
            </a:r>
            <a:r>
              <a:rPr lang="zh-TW" altLang="en-US" dirty="0">
                <a:sym typeface="Wingdings" panose="05000000000000000000" pitchFamily="2" charset="2"/>
              </a:rPr>
              <a:t>？</a:t>
            </a:r>
            <a:endParaRPr lang="zh-TW" altLang="en-US" dirty="0"/>
          </a:p>
        </p:txBody>
      </p:sp>
      <p:sp>
        <p:nvSpPr>
          <p:cNvPr id="15" name="標題 3">
            <a:extLst>
              <a:ext uri="{FF2B5EF4-FFF2-40B4-BE49-F238E27FC236}">
                <a16:creationId xmlns:a16="http://schemas.microsoft.com/office/drawing/2014/main" id="{08A89F32-6BCF-4482-AB62-FEA9F359EFB4}"/>
              </a:ext>
            </a:extLst>
          </p:cNvPr>
          <p:cNvSpPr txBox="1">
            <a:spLocks/>
          </p:cNvSpPr>
          <p:nvPr/>
        </p:nvSpPr>
        <p:spPr>
          <a:xfrm>
            <a:off x="467544" y="1293036"/>
            <a:ext cx="8064895" cy="26354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</a:t>
            </a:r>
            <a:r>
              <a:rPr lang="zh-TW" altLang="en-US" dirty="0"/>
              <a:t>如右圖∠</a:t>
            </a:r>
            <a:r>
              <a:rPr lang="en-US" altLang="zh-TW" dirty="0"/>
              <a:t>1</a:t>
            </a:r>
            <a:r>
              <a:rPr lang="zh-TW" altLang="en-US" dirty="0"/>
              <a:t>、∠</a:t>
            </a:r>
            <a:r>
              <a:rPr lang="en-US" altLang="zh-TW" dirty="0"/>
              <a:t>2</a:t>
            </a:r>
            <a:r>
              <a:rPr lang="zh-TW" altLang="en-US" dirty="0"/>
              <a:t>、∠</a:t>
            </a:r>
            <a:r>
              <a:rPr lang="en-US" altLang="zh-TW" dirty="0"/>
              <a:t>3</a:t>
            </a:r>
            <a:r>
              <a:rPr lang="zh-TW" altLang="en-US" dirty="0"/>
              <a:t> 為</a:t>
            </a:r>
            <a:endParaRPr lang="en-US" altLang="zh-TW" dirty="0"/>
          </a:p>
          <a:p>
            <a:pPr marL="360363" indent="-4763">
              <a:lnSpc>
                <a:spcPts val="4800"/>
              </a:lnSpc>
            </a:pPr>
            <a:r>
              <a:rPr lang="zh-TW" altLang="en-US" dirty="0"/>
              <a:t> </a:t>
            </a:r>
            <a:r>
              <a:rPr lang="zh-TW" altLang="en-US" dirty="0">
                <a:sym typeface="Wingdings 3" panose="05040102010807070707" pitchFamily="18" charset="2"/>
              </a:rPr>
              <a:t></a:t>
            </a:r>
            <a:r>
              <a:rPr lang="en-US" altLang="zh-TW" i="1" dirty="0"/>
              <a:t>ABC</a:t>
            </a:r>
            <a:r>
              <a:rPr lang="zh-TW" altLang="en-US" i="1" dirty="0"/>
              <a:t> </a:t>
            </a:r>
            <a:r>
              <a:rPr lang="zh-TW" altLang="en-US" dirty="0"/>
              <a:t>的一組外角，已知</a:t>
            </a:r>
            <a:endParaRPr lang="en-US" altLang="zh-TW" dirty="0"/>
          </a:p>
          <a:p>
            <a:pPr marL="360363" indent="-4763">
              <a:lnSpc>
                <a:spcPts val="4800"/>
              </a:lnSpc>
            </a:pPr>
            <a:r>
              <a:rPr lang="zh-TW" altLang="en-US" dirty="0"/>
              <a:t>∠</a:t>
            </a:r>
            <a:r>
              <a:rPr lang="en-US" altLang="zh-TW" i="1" dirty="0"/>
              <a:t>A</a:t>
            </a:r>
            <a:r>
              <a:rPr lang="zh-TW" altLang="en-US" dirty="0">
                <a:sym typeface="Wingdings" panose="05000000000000000000" pitchFamily="2" charset="2"/>
              </a:rPr>
              <a:t>＝</a:t>
            </a:r>
            <a:r>
              <a:rPr lang="en-US" altLang="zh-TW" dirty="0">
                <a:sym typeface="Wingdings" panose="05000000000000000000" pitchFamily="2" charset="2"/>
              </a:rPr>
              <a:t>52</a:t>
            </a:r>
            <a:r>
              <a:rPr lang="en-US" altLang="zh-TW" dirty="0"/>
              <a:t>°</a:t>
            </a:r>
            <a:r>
              <a:rPr lang="zh-TW" altLang="en-US" dirty="0"/>
              <a:t>，∠</a:t>
            </a:r>
            <a:r>
              <a:rPr lang="en-US" altLang="zh-TW" i="1" dirty="0"/>
              <a:t>C</a:t>
            </a:r>
            <a:r>
              <a:rPr lang="zh-TW" altLang="en-US" dirty="0">
                <a:sym typeface="Wingdings" panose="05000000000000000000" pitchFamily="2" charset="2"/>
              </a:rPr>
              <a:t>＝</a:t>
            </a:r>
            <a:r>
              <a:rPr lang="en-US" altLang="zh-TW" dirty="0">
                <a:sym typeface="Wingdings" panose="05000000000000000000" pitchFamily="2" charset="2"/>
              </a:rPr>
              <a:t>43</a:t>
            </a:r>
            <a:r>
              <a:rPr lang="en-US" altLang="zh-TW" dirty="0"/>
              <a:t>°</a:t>
            </a:r>
            <a:r>
              <a:rPr lang="zh-TW" altLang="en-US" dirty="0"/>
              <a:t>，則</a:t>
            </a:r>
            <a:endParaRPr lang="en-US" altLang="zh-TW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外角性質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2" name="標題 3">
            <a:extLst>
              <a:ext uri="{FF2B5EF4-FFF2-40B4-BE49-F238E27FC236}">
                <a16:creationId xmlns:a16="http://schemas.microsoft.com/office/drawing/2014/main" id="{D08D85AE-966B-0CE4-5DE5-9D79A0302069}"/>
              </a:ext>
            </a:extLst>
          </p:cNvPr>
          <p:cNvSpPr txBox="1">
            <a:spLocks/>
          </p:cNvSpPr>
          <p:nvPr/>
        </p:nvSpPr>
        <p:spPr>
          <a:xfrm>
            <a:off x="1386232" y="3719459"/>
            <a:ext cx="9702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>
                <a:solidFill>
                  <a:srgbClr val="FF0000"/>
                </a:solidFill>
              </a:rPr>
              <a:t>B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4" name="Picture 323 6" descr="poButton">
            <a:extLst>
              <a:ext uri="{FF2B5EF4-FFF2-40B4-BE49-F238E27FC236}">
                <a16:creationId xmlns:a16="http://schemas.microsoft.com/office/drawing/2014/main" id="{5784F994-F4F1-4760-B45E-E3D5EFAC22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pic>
        <p:nvPicPr>
          <p:cNvPr id="3" name="圖片 2" descr="一張含有 行, 圖表 的圖片&#10;&#10;自動產生的描述">
            <a:extLst>
              <a:ext uri="{FF2B5EF4-FFF2-40B4-BE49-F238E27FC236}">
                <a16:creationId xmlns:a16="http://schemas.microsoft.com/office/drawing/2014/main" id="{E16FF1A7-917B-47BD-A587-F132882B61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2204" y="901745"/>
            <a:ext cx="3155235" cy="2707270"/>
          </a:xfrm>
          <a:prstGeom prst="rect">
            <a:avLst/>
          </a:prstGeom>
        </p:spPr>
      </p:pic>
      <p:sp>
        <p:nvSpPr>
          <p:cNvPr id="17" name="標題 3">
            <a:extLst>
              <a:ext uri="{FF2B5EF4-FFF2-40B4-BE49-F238E27FC236}">
                <a16:creationId xmlns:a16="http://schemas.microsoft.com/office/drawing/2014/main" id="{951DC04F-D8F9-48BD-B037-66FA7A27AE40}"/>
              </a:ext>
            </a:extLst>
          </p:cNvPr>
          <p:cNvSpPr txBox="1">
            <a:spLocks/>
          </p:cNvSpPr>
          <p:nvPr/>
        </p:nvSpPr>
        <p:spPr>
          <a:xfrm>
            <a:off x="2048814" y="4313138"/>
            <a:ext cx="5979571" cy="22122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514350" indent="-514350">
              <a:buAutoNum type="alphaUcParenBoth"/>
            </a:pPr>
            <a:r>
              <a:rPr lang="zh-TW" altLang="en-US" dirty="0"/>
              <a:t>∠</a:t>
            </a:r>
            <a:r>
              <a:rPr lang="en-US" altLang="zh-TW" i="1" dirty="0"/>
              <a:t>A</a:t>
            </a:r>
            <a:r>
              <a:rPr lang="zh-TW" altLang="en-US" dirty="0"/>
              <a:t>＋∠</a:t>
            </a:r>
            <a:r>
              <a:rPr lang="en-US" altLang="zh-TW" i="1" dirty="0"/>
              <a:t>B      </a:t>
            </a:r>
          </a:p>
          <a:p>
            <a:pPr marL="514350" indent="-514350">
              <a:buAutoNum type="alphaUcParenBoth"/>
            </a:pPr>
            <a:r>
              <a:rPr lang="en-US" altLang="zh-TW" dirty="0"/>
              <a:t> </a:t>
            </a:r>
            <a:r>
              <a:rPr lang="zh-TW" altLang="en-US" dirty="0"/>
              <a:t>∠</a:t>
            </a:r>
            <a:r>
              <a:rPr lang="en-US" altLang="zh-TW" i="1" dirty="0"/>
              <a:t>B</a:t>
            </a:r>
            <a:r>
              <a:rPr lang="zh-TW" altLang="en-US" dirty="0"/>
              <a:t>＋∠</a:t>
            </a:r>
            <a:r>
              <a:rPr lang="en-US" altLang="zh-TW" i="1" dirty="0"/>
              <a:t>C</a:t>
            </a:r>
          </a:p>
          <a:p>
            <a:r>
              <a:rPr lang="en-US" altLang="zh-TW" dirty="0"/>
              <a:t>(C) </a:t>
            </a:r>
            <a:r>
              <a:rPr lang="zh-TW" altLang="en-US" dirty="0"/>
              <a:t>∠</a:t>
            </a:r>
            <a:r>
              <a:rPr lang="en-US" altLang="zh-TW" i="1" dirty="0"/>
              <a:t>A</a:t>
            </a:r>
            <a:r>
              <a:rPr lang="zh-TW" altLang="en-US" dirty="0"/>
              <a:t>＋∠</a:t>
            </a:r>
            <a:r>
              <a:rPr lang="en-US" altLang="zh-TW" i="1" dirty="0"/>
              <a:t>C      </a:t>
            </a:r>
          </a:p>
          <a:p>
            <a:r>
              <a:rPr lang="en-US" altLang="zh-TW" dirty="0"/>
              <a:t>(D) </a:t>
            </a:r>
            <a:r>
              <a:rPr lang="zh-TW" altLang="en-US" dirty="0"/>
              <a:t>∠</a:t>
            </a:r>
            <a:r>
              <a:rPr lang="en-US" altLang="zh-TW" i="1" dirty="0"/>
              <a:t>C</a:t>
            </a:r>
            <a:r>
              <a:rPr lang="zh-TW" altLang="en-US" dirty="0"/>
              <a:t>＋∠</a:t>
            </a:r>
            <a:r>
              <a:rPr lang="en-US" altLang="zh-TW" dirty="0"/>
              <a:t>1</a:t>
            </a:r>
            <a:endParaRPr lang="zh-TW" altLang="en-US" dirty="0"/>
          </a:p>
          <a:p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247100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3">
            <a:extLst>
              <a:ext uri="{FF2B5EF4-FFF2-40B4-BE49-F238E27FC236}">
                <a16:creationId xmlns:a16="http://schemas.microsoft.com/office/drawing/2014/main" id="{3FC5C295-A82F-47DF-B571-8BD71775D5AF}"/>
              </a:ext>
            </a:extLst>
          </p:cNvPr>
          <p:cNvSpPr txBox="1">
            <a:spLocks/>
          </p:cNvSpPr>
          <p:nvPr/>
        </p:nvSpPr>
        <p:spPr>
          <a:xfrm>
            <a:off x="421663" y="1704096"/>
            <a:ext cx="8712000" cy="5153903"/>
          </a:xfrm>
          <a:prstGeom prst="rect">
            <a:avLst/>
          </a:prstGeom>
          <a:solidFill>
            <a:srgbClr val="FDEFEF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600"/>
              </a:lnSpc>
            </a:pPr>
            <a:r>
              <a:rPr lang="zh-TW" altLang="en-US" dirty="0"/>
              <a:t>如圖，已知∠</a:t>
            </a:r>
            <a:r>
              <a:rPr lang="en-US" altLang="zh-TW" i="1" dirty="0"/>
              <a:t>O</a:t>
            </a:r>
            <a:r>
              <a:rPr lang="zh-TW" altLang="en-US" dirty="0"/>
              <a:t>，利用尺規作圖畫出一個角，</a:t>
            </a:r>
            <a:endParaRPr lang="en-US" altLang="zh-TW" dirty="0"/>
          </a:p>
          <a:p>
            <a:pPr>
              <a:lnSpc>
                <a:spcPts val="4600"/>
              </a:lnSpc>
            </a:pPr>
            <a:r>
              <a:rPr lang="zh-TW" altLang="en-US" dirty="0"/>
              <a:t>角度等於∠</a:t>
            </a:r>
            <a:r>
              <a:rPr lang="en-US" altLang="zh-TW" i="1" dirty="0"/>
              <a:t>O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zh-TW" dirty="0"/>
              <a:t>①</a:t>
            </a:r>
            <a:r>
              <a:rPr lang="zh-TW" altLang="en-US" dirty="0"/>
              <a:t>畫一直線 </a:t>
            </a:r>
            <a:r>
              <a:rPr lang="en-US" altLang="zh-TW" i="1" dirty="0"/>
              <a:t>L</a:t>
            </a:r>
            <a:r>
              <a:rPr lang="zh-TW" altLang="en-US" dirty="0"/>
              <a:t>，並在 </a:t>
            </a:r>
            <a:r>
              <a:rPr lang="en-US" altLang="zh-TW" i="1" dirty="0"/>
              <a:t>L</a:t>
            </a:r>
            <a:r>
              <a:rPr lang="zh-TW" altLang="en-US" i="1" dirty="0"/>
              <a:t> </a:t>
            </a:r>
            <a:r>
              <a:rPr lang="zh-TW" altLang="en-US" dirty="0"/>
              <a:t>上取一點 </a:t>
            </a:r>
            <a:r>
              <a:rPr lang="en-US" altLang="zh-TW" i="1" dirty="0"/>
              <a:t>P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②以 </a:t>
            </a:r>
            <a:r>
              <a:rPr lang="en-US" altLang="zh-TW" i="1" dirty="0"/>
              <a:t>O</a:t>
            </a:r>
            <a:r>
              <a:rPr lang="zh-TW" altLang="en-US" dirty="0"/>
              <a:t> 點為圓心，適當長為半徑畫弧，</a:t>
            </a:r>
            <a:endParaRPr lang="en-US" altLang="zh-TW" dirty="0"/>
          </a:p>
          <a:p>
            <a:r>
              <a:rPr lang="zh-TW" altLang="en-US" dirty="0"/>
              <a:t>    交∠</a:t>
            </a:r>
            <a:r>
              <a:rPr lang="en-US" altLang="zh-TW" i="1" dirty="0"/>
              <a:t>O</a:t>
            </a:r>
            <a:r>
              <a:rPr lang="zh-TW" altLang="en-US" dirty="0"/>
              <a:t>的兩邊於 </a:t>
            </a:r>
            <a:r>
              <a:rPr lang="en-US" altLang="zh-TW" i="1" dirty="0"/>
              <a:t>A</a:t>
            </a:r>
            <a:r>
              <a:rPr lang="zh-TW" altLang="en-US" dirty="0"/>
              <a:t>、</a:t>
            </a:r>
            <a:r>
              <a:rPr lang="en-US" altLang="zh-TW" i="1" dirty="0"/>
              <a:t>B</a:t>
            </a:r>
            <a:r>
              <a:rPr lang="zh-TW" altLang="en-US" dirty="0"/>
              <a:t> 兩點。</a:t>
            </a:r>
            <a:endParaRPr lang="en-US" altLang="zh-TW" dirty="0"/>
          </a:p>
          <a:p>
            <a:endParaRPr lang="en-US" altLang="zh-TW" dirty="0"/>
          </a:p>
          <a:p>
            <a:pPr>
              <a:lnSpc>
                <a:spcPts val="4600"/>
              </a:lnSpc>
            </a:pPr>
            <a:endParaRPr lang="en-US" altLang="zh-TW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TW" dirty="0"/>
              <a:t>④</a:t>
            </a:r>
            <a:r>
              <a:rPr lang="zh-TW" altLang="en-US" dirty="0"/>
              <a:t> 等角作圖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0" name="圖片 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09E69-628C-33FB-7FD4-1F3C3127F9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5BB56DE-1CEA-23A1-735E-BDB1D405B6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3" name="圖片 2" descr="一張含有 行, 設計 的圖片&#10;&#10;自動產生的描述">
            <a:extLst>
              <a:ext uri="{FF2B5EF4-FFF2-40B4-BE49-F238E27FC236}">
                <a16:creationId xmlns:a16="http://schemas.microsoft.com/office/drawing/2014/main" id="{B31D42F2-B0A8-4E97-8388-FCCBA2E31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720" y="2356911"/>
            <a:ext cx="1518147" cy="1263521"/>
          </a:xfrm>
          <a:prstGeom prst="roundRect">
            <a:avLst>
              <a:gd name="adj" fmla="val 10491"/>
            </a:avLst>
          </a:prstGeom>
          <a:ln w="28575">
            <a:solidFill>
              <a:schemeClr val="accent1"/>
            </a:solidFill>
          </a:ln>
        </p:spPr>
      </p:pic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46DABF2E-20BF-4428-8812-E9ED2C038292}"/>
              </a:ext>
            </a:extLst>
          </p:cNvPr>
          <p:cNvSpPr/>
          <p:nvPr/>
        </p:nvSpPr>
        <p:spPr>
          <a:xfrm>
            <a:off x="563781" y="4747332"/>
            <a:ext cx="8017135" cy="2043680"/>
          </a:xfrm>
          <a:prstGeom prst="roundRect">
            <a:avLst>
              <a:gd name="adj" fmla="val 13217"/>
            </a:avLst>
          </a:prstGeom>
          <a:solidFill>
            <a:schemeClr val="bg1"/>
          </a:solidFill>
          <a:ln w="28575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C969228-7B44-4652-A264-173DE30AD367}"/>
              </a:ext>
            </a:extLst>
          </p:cNvPr>
          <p:cNvSpPr txBox="1"/>
          <p:nvPr/>
        </p:nvSpPr>
        <p:spPr>
          <a:xfrm>
            <a:off x="816868" y="4747332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0072BC"/>
                </a:solidFill>
                <a:sym typeface="Wingdings" panose="05000000000000000000" pitchFamily="2" charset="2"/>
              </a:rPr>
              <a:t></a:t>
            </a:r>
            <a:endParaRPr lang="zh-TW" altLang="en-US" sz="3200" dirty="0">
              <a:solidFill>
                <a:srgbClr val="0072BC"/>
              </a:solidFill>
            </a:endParaRPr>
          </a:p>
        </p:txBody>
      </p:sp>
      <p:pic>
        <p:nvPicPr>
          <p:cNvPr id="9" name="圖片 8" descr="一張含有 符號, 行, 紅色 的圖片&#10;&#10;自動產生的描述">
            <a:extLst>
              <a:ext uri="{FF2B5EF4-FFF2-40B4-BE49-F238E27FC236}">
                <a16:creationId xmlns:a16="http://schemas.microsoft.com/office/drawing/2014/main" id="{C1C42D6B-D01F-4B97-A304-7A507A03D5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6663" y="5544953"/>
            <a:ext cx="2898174" cy="584775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AAFB48CF-FAF2-4BF0-89D7-606B42FD7980}"/>
              </a:ext>
            </a:extLst>
          </p:cNvPr>
          <p:cNvSpPr txBox="1"/>
          <p:nvPr/>
        </p:nvSpPr>
        <p:spPr>
          <a:xfrm>
            <a:off x="4848448" y="479718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0072BC"/>
                </a:solidFill>
                <a:sym typeface="Wingdings" panose="05000000000000000000" pitchFamily="2" charset="2"/>
              </a:rPr>
              <a:t></a:t>
            </a:r>
            <a:endParaRPr lang="zh-TW" altLang="en-US" sz="3200" dirty="0">
              <a:solidFill>
                <a:srgbClr val="0072BC"/>
              </a:solidFill>
            </a:endParaRPr>
          </a:p>
        </p:txBody>
      </p:sp>
      <p:pic>
        <p:nvPicPr>
          <p:cNvPr id="17" name="圖片 16" descr="一張含有 行, 圓形, 設計 的圖片&#10;&#10;自動產生的描述">
            <a:extLst>
              <a:ext uri="{FF2B5EF4-FFF2-40B4-BE49-F238E27FC236}">
                <a16:creationId xmlns:a16="http://schemas.microsoft.com/office/drawing/2014/main" id="{672C3C5D-5A53-4F53-BF93-5FAA2280520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9837" y="4827603"/>
            <a:ext cx="2805544" cy="1814863"/>
          </a:xfrm>
          <a:prstGeom prst="rect">
            <a:avLst/>
          </a:prstGeom>
        </p:spPr>
      </p:pic>
      <p:sp>
        <p:nvSpPr>
          <p:cNvPr id="2" name="箭號: 向右 1">
            <a:extLst>
              <a:ext uri="{FF2B5EF4-FFF2-40B4-BE49-F238E27FC236}">
                <a16:creationId xmlns:a16="http://schemas.microsoft.com/office/drawing/2014/main" id="{B7EBBEAD-C9C0-4439-81D8-10289E12283A}"/>
              </a:ext>
            </a:extLst>
          </p:cNvPr>
          <p:cNvSpPr/>
          <p:nvPr/>
        </p:nvSpPr>
        <p:spPr>
          <a:xfrm>
            <a:off x="4373614" y="5421715"/>
            <a:ext cx="360000" cy="360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334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3FC5C295-A82F-47DF-B571-8BD71775D5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663" y="1704096"/>
                <a:ext cx="8712000" cy="5153903"/>
              </a:xfrm>
              <a:prstGeom prst="rect">
                <a:avLst/>
              </a:prstGeom>
              <a:solidFill>
                <a:srgbClr val="FDEFEF"/>
              </a:solidFill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TW" altLang="en-US" dirty="0">
                    <a:latin typeface="微軟正黑體" panose="020B0604030504040204" pitchFamily="34" charset="-120"/>
                  </a:rPr>
                  <a:t>③</a:t>
                </a:r>
                <a:r>
                  <a:rPr lang="zh-TW" altLang="en-US" dirty="0"/>
                  <a:t>以 </a:t>
                </a:r>
                <a:r>
                  <a:rPr lang="en-US" altLang="zh-TW" i="1" dirty="0"/>
                  <a:t>P</a:t>
                </a:r>
                <a:r>
                  <a:rPr lang="zh-TW" altLang="en-US" i="1" dirty="0"/>
                  <a:t> </a:t>
                </a:r>
                <a:r>
                  <a:rPr lang="zh-TW" altLang="en-US" dirty="0"/>
                  <a:t>點為圓心，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zh-TW" altLang="en-US" dirty="0"/>
                  <a:t>長為半徑畫弧，</a:t>
                </a:r>
                <a:endParaRPr lang="en-US" altLang="zh-TW" dirty="0"/>
              </a:p>
              <a:p>
                <a:r>
                  <a:rPr lang="zh-TW" altLang="en-US" dirty="0"/>
                  <a:t>    交直線 </a:t>
                </a:r>
                <a:r>
                  <a:rPr lang="en-US" altLang="zh-TW" i="1" dirty="0"/>
                  <a:t>L</a:t>
                </a:r>
                <a:r>
                  <a:rPr lang="zh-TW" altLang="en-US" i="1" dirty="0"/>
                  <a:t> </a:t>
                </a:r>
                <a:r>
                  <a:rPr lang="zh-TW" altLang="en-US" dirty="0"/>
                  <a:t>於 </a:t>
                </a:r>
                <a:r>
                  <a:rPr lang="en-US" altLang="zh-TW" i="1" dirty="0"/>
                  <a:t>C</a:t>
                </a:r>
                <a:r>
                  <a:rPr lang="zh-TW" altLang="en-US" i="1" dirty="0"/>
                  <a:t> </a:t>
                </a:r>
                <a:r>
                  <a:rPr lang="zh-TW" altLang="en-US" dirty="0"/>
                  <a:t>點。</a:t>
                </a:r>
                <a:endParaRPr lang="en-US" altLang="zh-TW" dirty="0"/>
              </a:p>
              <a:p>
                <a:r>
                  <a:rPr lang="zh-TW" altLang="en-US" dirty="0">
                    <a:latin typeface="微軟正黑體" panose="020B0604030504040204" pitchFamily="34" charset="-120"/>
                  </a:rPr>
                  <a:t>④</a:t>
                </a:r>
                <a:r>
                  <a:rPr lang="zh-TW" altLang="en-US" dirty="0"/>
                  <a:t>以 </a:t>
                </a:r>
                <a:r>
                  <a:rPr lang="en-US" altLang="zh-TW" i="1" dirty="0"/>
                  <a:t>C</a:t>
                </a:r>
                <a:r>
                  <a:rPr lang="zh-TW" altLang="en-US" i="1" dirty="0"/>
                  <a:t> </a:t>
                </a:r>
                <a:r>
                  <a:rPr lang="zh-TW" altLang="en-US" dirty="0"/>
                  <a:t>點為圓心，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AB</m:t>
                        </m:r>
                      </m:e>
                    </m:acc>
                  </m:oMath>
                </a14:m>
                <a:r>
                  <a:rPr lang="zh-TW" altLang="en-US" dirty="0"/>
                  <a:t>長為半徑畫弧，</a:t>
                </a:r>
                <a:endParaRPr lang="en-US" altLang="zh-TW" dirty="0"/>
              </a:p>
              <a:p>
                <a:r>
                  <a:rPr lang="zh-TW" altLang="en-US" dirty="0"/>
                  <a:t>    交前弧於 </a:t>
                </a:r>
                <a:r>
                  <a:rPr lang="en-US" altLang="zh-TW" i="1" dirty="0"/>
                  <a:t>D </a:t>
                </a:r>
                <a:r>
                  <a:rPr lang="zh-TW" altLang="en-US" dirty="0"/>
                  <a:t>點。</a:t>
                </a:r>
                <a:endParaRPr lang="en-US" altLang="zh-TW" dirty="0"/>
              </a:p>
              <a:p>
                <a:r>
                  <a:rPr lang="en-US" altLang="zh-TW" dirty="0">
                    <a:latin typeface="微軟正黑體" panose="020B0604030504040204" pitchFamily="34" charset="-120"/>
                  </a:rPr>
                  <a:t>⑤</a:t>
                </a:r>
                <a:r>
                  <a:rPr lang="zh-TW" altLang="en-US" dirty="0">
                    <a:latin typeface="微軟正黑體" panose="020B0604030504040204" pitchFamily="34" charset="-120"/>
                  </a:rPr>
                  <a:t>連接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𝑃𝐷</m:t>
                        </m:r>
                      </m:e>
                    </m:acc>
                  </m:oMath>
                </a14:m>
                <a:r>
                  <a:rPr lang="zh-TW" altLang="en-US" dirty="0">
                    <a:latin typeface="微軟正黑體" panose="020B0604030504040204" pitchFamily="34" charset="-120"/>
                  </a:rPr>
                  <a:t>，則 ∠</a:t>
                </a:r>
                <a:r>
                  <a:rPr lang="en-US" altLang="zh-TW" i="1" dirty="0"/>
                  <a:t>DPC</a:t>
                </a:r>
                <a:r>
                  <a:rPr lang="en-US" altLang="zh-TW" dirty="0">
                    <a:latin typeface="微軟正黑體" panose="020B0604030504040204" pitchFamily="34" charset="-120"/>
                  </a:rPr>
                  <a:t> </a:t>
                </a:r>
                <a:r>
                  <a:rPr lang="zh-TW" altLang="en-US" dirty="0">
                    <a:latin typeface="微軟正黑體" panose="020B0604030504040204" pitchFamily="34" charset="-120"/>
                  </a:rPr>
                  <a:t>即為所求。</a:t>
                </a:r>
                <a:endParaRPr lang="en-US" altLang="zh-TW" dirty="0"/>
              </a:p>
              <a:p>
                <a:pPr>
                  <a:lnSpc>
                    <a:spcPts val="4600"/>
                  </a:lnSpc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3FC5C295-A82F-47DF-B571-8BD71775D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63" y="1704096"/>
                <a:ext cx="8712000" cy="5153903"/>
              </a:xfrm>
              <a:prstGeom prst="rect">
                <a:avLst/>
              </a:prstGeom>
              <a:blipFill>
                <a:blip r:embed="rId2"/>
                <a:stretch>
                  <a:fillRect l="-1749" t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TW" dirty="0"/>
              <a:t>④</a:t>
            </a:r>
            <a:r>
              <a:rPr lang="zh-TW" altLang="en-US" dirty="0"/>
              <a:t> 等角作圖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0" name="圖片 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09E69-628C-33FB-7FD4-1F3C3127F9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5BB56DE-1CEA-23A1-735E-BDB1D405B6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02A5D0CE-6266-4025-8D87-D1F91B9A31FE}"/>
              </a:ext>
            </a:extLst>
          </p:cNvPr>
          <p:cNvSpPr/>
          <p:nvPr/>
        </p:nvSpPr>
        <p:spPr>
          <a:xfrm>
            <a:off x="563781" y="4500408"/>
            <a:ext cx="8017135" cy="2290603"/>
          </a:xfrm>
          <a:prstGeom prst="roundRect">
            <a:avLst>
              <a:gd name="adj" fmla="val 13217"/>
            </a:avLst>
          </a:prstGeom>
          <a:solidFill>
            <a:schemeClr val="bg1"/>
          </a:solidFill>
          <a:ln w="28575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 descr="一張含有 行, 設計 的圖片&#10;&#10;自動產生的描述">
            <a:extLst>
              <a:ext uri="{FF2B5EF4-FFF2-40B4-BE49-F238E27FC236}">
                <a16:creationId xmlns:a16="http://schemas.microsoft.com/office/drawing/2014/main" id="{B31D42F2-B0A8-4E97-8388-FCCBA2E31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377" y="2507197"/>
            <a:ext cx="1518147" cy="1263521"/>
          </a:xfrm>
          <a:prstGeom prst="roundRect">
            <a:avLst>
              <a:gd name="adj" fmla="val 10491"/>
            </a:avLst>
          </a:prstGeom>
          <a:ln w="28575">
            <a:solidFill>
              <a:schemeClr val="accent1"/>
            </a:solidFill>
          </a:ln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C969228-7B44-4652-A264-173DE30AD367}"/>
              </a:ext>
            </a:extLst>
          </p:cNvPr>
          <p:cNvSpPr txBox="1"/>
          <p:nvPr/>
        </p:nvSpPr>
        <p:spPr>
          <a:xfrm>
            <a:off x="838308" y="4500409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0072BC"/>
                </a:solidFill>
                <a:sym typeface="Wingdings" panose="05000000000000000000" pitchFamily="2" charset="2"/>
              </a:rPr>
              <a:t></a:t>
            </a:r>
            <a:endParaRPr lang="zh-TW" altLang="en-US" sz="3200" dirty="0">
              <a:solidFill>
                <a:srgbClr val="0072BC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AFB48CF-FAF2-4BF0-89D7-606B42FD7980}"/>
              </a:ext>
            </a:extLst>
          </p:cNvPr>
          <p:cNvSpPr txBox="1"/>
          <p:nvPr/>
        </p:nvSpPr>
        <p:spPr>
          <a:xfrm>
            <a:off x="3564761" y="4500409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0072BC"/>
                </a:solidFill>
                <a:sym typeface="Wingdings" panose="05000000000000000000" pitchFamily="2" charset="2"/>
              </a:rPr>
              <a:t></a:t>
            </a:r>
            <a:endParaRPr lang="zh-TW" altLang="en-US" sz="3200" dirty="0">
              <a:solidFill>
                <a:srgbClr val="0072BC"/>
              </a:solidFill>
            </a:endParaRPr>
          </a:p>
        </p:txBody>
      </p:sp>
      <p:pic>
        <p:nvPicPr>
          <p:cNvPr id="5" name="圖片 4" descr="一張含有 工具, 圖表, 寫生, 行 的圖片&#10;&#10;自動產生的描述">
            <a:extLst>
              <a:ext uri="{FF2B5EF4-FFF2-40B4-BE49-F238E27FC236}">
                <a16:creationId xmlns:a16="http://schemas.microsoft.com/office/drawing/2014/main" id="{02DE8B3D-6D9B-4772-84B9-5F137763273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071" y="5230394"/>
            <a:ext cx="2665785" cy="1448500"/>
          </a:xfrm>
          <a:prstGeom prst="rect">
            <a:avLst/>
          </a:prstGeom>
        </p:spPr>
      </p:pic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5B1ED477-C882-4CF3-A689-E5064747D6F3}"/>
              </a:ext>
            </a:extLst>
          </p:cNvPr>
          <p:cNvSpPr/>
          <p:nvPr/>
        </p:nvSpPr>
        <p:spPr>
          <a:xfrm>
            <a:off x="3214778" y="5288079"/>
            <a:ext cx="360000" cy="360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A57AB80-434F-442A-B0BD-5144A5BFD5EB}"/>
              </a:ext>
            </a:extLst>
          </p:cNvPr>
          <p:cNvSpPr txBox="1"/>
          <p:nvPr/>
        </p:nvSpPr>
        <p:spPr>
          <a:xfrm>
            <a:off x="6097296" y="4500409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0072BC"/>
                </a:solidFill>
                <a:sym typeface="Wingdings" panose="05000000000000000000" pitchFamily="2" charset="2"/>
              </a:rPr>
              <a:t></a:t>
            </a:r>
            <a:endParaRPr lang="zh-TW" altLang="en-US" sz="3200" dirty="0">
              <a:solidFill>
                <a:srgbClr val="0072BC"/>
              </a:solidFill>
            </a:endParaRPr>
          </a:p>
        </p:txBody>
      </p:sp>
      <p:pic>
        <p:nvPicPr>
          <p:cNvPr id="8" name="圖片 7" descr="一張含有 行, 圖表, 設計 的圖片&#10;&#10;自動產生的描述">
            <a:extLst>
              <a:ext uri="{FF2B5EF4-FFF2-40B4-BE49-F238E27FC236}">
                <a16:creationId xmlns:a16="http://schemas.microsoft.com/office/drawing/2014/main" id="{CFF305E8-5E48-4222-AE8E-547B178C50C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552" y="5230394"/>
            <a:ext cx="2187250" cy="1266966"/>
          </a:xfrm>
          <a:prstGeom prst="rect">
            <a:avLst/>
          </a:prstGeom>
        </p:spPr>
      </p:pic>
      <p:pic>
        <p:nvPicPr>
          <p:cNvPr id="19" name="圖片 18" descr="一張含有 行, 圖表 的圖片&#10;&#10;自動產生的描述">
            <a:extLst>
              <a:ext uri="{FF2B5EF4-FFF2-40B4-BE49-F238E27FC236}">
                <a16:creationId xmlns:a16="http://schemas.microsoft.com/office/drawing/2014/main" id="{6F559183-2122-44CF-AD7D-E7B66E46044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9930" y="5057048"/>
            <a:ext cx="2341799" cy="1489625"/>
          </a:xfrm>
          <a:prstGeom prst="rect">
            <a:avLst/>
          </a:prstGeom>
        </p:spPr>
      </p:pic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04540350-AC04-4E2D-A867-33F1B4CE0D13}"/>
              </a:ext>
            </a:extLst>
          </p:cNvPr>
          <p:cNvSpPr/>
          <p:nvPr/>
        </p:nvSpPr>
        <p:spPr>
          <a:xfrm>
            <a:off x="5782108" y="5288079"/>
            <a:ext cx="360000" cy="360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391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BFA55195-3ED2-2D7B-9E95-5401D27259D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1663" y="1704096"/>
                <a:ext cx="8712000" cy="5153904"/>
              </a:xfrm>
              <a:solidFill>
                <a:srgbClr val="FDEFEF"/>
              </a:solidFill>
            </p:spPr>
            <p:txBody>
              <a:bodyPr/>
              <a:lstStyle/>
              <a:p>
                <a:r>
                  <a:rPr lang="zh-TW" altLang="en-US" dirty="0"/>
                  <a:t>如右圖，已知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zh-TW" altLang="en-US" dirty="0"/>
                  <a:t>，利用尺規</a:t>
                </a:r>
                <a:br>
                  <a:rPr lang="en-US" altLang="zh-TW" dirty="0"/>
                </a:br>
                <a:r>
                  <a:rPr lang="zh-TW" altLang="en-US" dirty="0"/>
                  <a:t>作圖畫出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zh-TW" altLang="en-US" dirty="0"/>
                  <a:t>的中垂線。</a:t>
                </a:r>
                <a:br>
                  <a:rPr lang="en-US" altLang="zh-TW" dirty="0"/>
                </a:br>
                <a:r>
                  <a:rPr lang="zh-TW" altLang="en-US" dirty="0">
                    <a:solidFill>
                      <a:srgbClr val="0072BC"/>
                    </a:solidFill>
                    <a:sym typeface="Wingdings" panose="05000000000000000000" pitchFamily="2" charset="2"/>
                  </a:rPr>
                  <a:t></a:t>
                </a:r>
                <a:r>
                  <a:rPr lang="zh-TW" altLang="en-US" dirty="0"/>
                  <a:t>分別以 </a:t>
                </a:r>
                <a:r>
                  <a:rPr lang="en-US" altLang="zh-TW" i="1" dirty="0"/>
                  <a:t>A</a:t>
                </a:r>
                <a:r>
                  <a:rPr lang="zh-TW" altLang="en-US" dirty="0"/>
                  <a:t>、</a:t>
                </a:r>
                <a:r>
                  <a:rPr lang="en-US" altLang="zh-TW" i="1" dirty="0"/>
                  <a:t>B</a:t>
                </a:r>
                <a:r>
                  <a:rPr lang="zh-TW" altLang="en-US" i="1" dirty="0"/>
                  <a:t> </a:t>
                </a:r>
                <a:r>
                  <a:rPr lang="zh-TW" altLang="en-US" dirty="0"/>
                  <a:t>兩點為圓心，</a:t>
                </a:r>
                <a:br>
                  <a:rPr lang="en-US" altLang="zh-TW" dirty="0"/>
                </a:br>
                <a:r>
                  <a:rPr lang="zh-TW" altLang="en-US" dirty="0"/>
                  <a:t>   大於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chemeClr val="tx1"/>
                            </a:solidFill>
                          </a:rPr>
                          <m:t>1</m:t>
                        </m:r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chemeClr val="tx1"/>
                            </a:solidFill>
                          </a:rPr>
                          <m:t>2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zh-TW" altLang="en-US" dirty="0"/>
                  <a:t> 長為半徑畫弧，</a:t>
                </a:r>
                <a:br>
                  <a:rPr lang="en-US" altLang="zh-TW" dirty="0"/>
                </a:br>
                <a:r>
                  <a:rPr lang="en-US" altLang="zh-TW" dirty="0"/>
                  <a:t>   </a:t>
                </a:r>
                <a:r>
                  <a:rPr lang="zh-TW" altLang="en-US" dirty="0"/>
                  <a:t>設兩弧交於 </a:t>
                </a:r>
                <a:r>
                  <a:rPr lang="en-US" altLang="zh-TW" i="1" dirty="0"/>
                  <a:t>C</a:t>
                </a:r>
                <a:r>
                  <a:rPr lang="zh-TW" altLang="en-US" dirty="0"/>
                  <a:t>、</a:t>
                </a:r>
                <a:r>
                  <a:rPr lang="en-US" altLang="zh-TW" i="1" dirty="0"/>
                  <a:t>D</a:t>
                </a:r>
                <a:r>
                  <a:rPr lang="zh-TW" altLang="en-US" i="1" dirty="0"/>
                  <a:t> </a:t>
                </a:r>
                <a:r>
                  <a:rPr lang="zh-TW" altLang="en-US" dirty="0"/>
                  <a:t>兩點。</a:t>
                </a:r>
                <a:br>
                  <a:rPr lang="zh-TW" altLang="en-US" dirty="0"/>
                </a:br>
                <a:r>
                  <a:rPr lang="zh-TW" altLang="en-US" dirty="0">
                    <a:solidFill>
                      <a:srgbClr val="0072BC"/>
                    </a:solidFill>
                    <a:sym typeface="Wingdings" panose="05000000000000000000" pitchFamily="2" charset="2"/>
                  </a:rPr>
                  <a:t></a:t>
                </a:r>
                <a:r>
                  <a:rPr lang="zh-TW" altLang="en-US" dirty="0">
                    <a:sym typeface="Wingdings" panose="05000000000000000000" pitchFamily="2" charset="2"/>
                  </a:rPr>
                  <a:t>連接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altLang="zh-TW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zh-TW" altLang="en-US" dirty="0">
                    <a:sym typeface="Wingdings" panose="05000000000000000000" pitchFamily="2" charset="2"/>
                  </a:rPr>
                  <a:t>，則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altLang="zh-TW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zh-TW" altLang="en-US" dirty="0">
                    <a:sym typeface="Wingdings" panose="05000000000000000000" pitchFamily="2" charset="2"/>
                  </a:rPr>
                  <a:t>即為所求。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BFA55195-3ED2-2D7B-9E95-5401D27259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1663" y="1704096"/>
                <a:ext cx="8712000" cy="5153904"/>
              </a:xfrm>
              <a:blipFill>
                <a:blip r:embed="rId2"/>
                <a:stretch>
                  <a:fillRect l="-1749" t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20" y="548680"/>
            <a:ext cx="7132028" cy="808778"/>
          </a:xfrm>
        </p:spPr>
        <p:txBody>
          <a:bodyPr/>
          <a:lstStyle/>
          <a:p>
            <a:r>
              <a:rPr lang="en-US" altLang="zh-TW" dirty="0"/>
              <a:t>⑤</a:t>
            </a:r>
            <a:r>
              <a:rPr lang="zh-TW" altLang="en-US" dirty="0"/>
              <a:t> </a:t>
            </a:r>
            <a:r>
              <a:rPr lang="zh-TW" altLang="en-US" sz="4500" dirty="0"/>
              <a:t>中垂線</a:t>
            </a:r>
            <a:r>
              <a:rPr lang="en-US" altLang="zh-TW" sz="4500" dirty="0"/>
              <a:t>(</a:t>
            </a:r>
            <a:r>
              <a:rPr lang="zh-TW" altLang="en-US" sz="4500" dirty="0"/>
              <a:t>垂直平分線</a:t>
            </a:r>
            <a:r>
              <a:rPr lang="en-US" altLang="zh-TW" sz="4500" dirty="0"/>
              <a:t>)</a:t>
            </a:r>
            <a:r>
              <a:rPr lang="zh-TW" altLang="en-US" sz="4500" dirty="0"/>
              <a:t>作圖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FF62648-6C9F-B46B-8892-3783D303A7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5" name="圖片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50A177-EEC9-4B81-F367-E2991578BBB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3" name="圖片 2" descr="一張含有 行, 設計 的圖片&#10;&#10;自動產生的描述">
            <a:extLst>
              <a:ext uri="{FF2B5EF4-FFF2-40B4-BE49-F238E27FC236}">
                <a16:creationId xmlns:a16="http://schemas.microsoft.com/office/drawing/2014/main" id="{F6B0FAA2-AEB2-460B-92CA-E47444684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302" y="1918480"/>
            <a:ext cx="2444455" cy="783820"/>
          </a:xfrm>
          <a:prstGeom prst="roundRect">
            <a:avLst/>
          </a:prstGeom>
          <a:ln w="28575">
            <a:solidFill>
              <a:srgbClr val="0072BC"/>
            </a:solidFill>
          </a:ln>
        </p:spPr>
      </p:pic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1850D678-56F6-4017-B558-CD8CA7198D4B}"/>
              </a:ext>
            </a:extLst>
          </p:cNvPr>
          <p:cNvSpPr/>
          <p:nvPr/>
        </p:nvSpPr>
        <p:spPr>
          <a:xfrm>
            <a:off x="5868144" y="2916684"/>
            <a:ext cx="2712772" cy="3874327"/>
          </a:xfrm>
          <a:prstGeom prst="roundRect">
            <a:avLst>
              <a:gd name="adj" fmla="val 8550"/>
            </a:avLst>
          </a:prstGeom>
          <a:solidFill>
            <a:schemeClr val="bg1"/>
          </a:solidFill>
          <a:ln w="28575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一張含有 圖表, 行, 寫生, 設計 的圖片&#10;&#10;自動產生的描述">
            <a:extLst>
              <a:ext uri="{FF2B5EF4-FFF2-40B4-BE49-F238E27FC236}">
                <a16:creationId xmlns:a16="http://schemas.microsoft.com/office/drawing/2014/main" id="{F1F08E38-DCA2-4D9A-9A06-D78774EED9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176" y="3072296"/>
            <a:ext cx="2095010" cy="1226612"/>
          </a:xfrm>
          <a:prstGeom prst="rect">
            <a:avLst/>
          </a:prstGeom>
        </p:spPr>
      </p:pic>
      <p:pic>
        <p:nvPicPr>
          <p:cNvPr id="14" name="圖片 13" descr="一張含有 行, 圖表, 設計 的圖片&#10;&#10;自動產生的描述">
            <a:extLst>
              <a:ext uri="{FF2B5EF4-FFF2-40B4-BE49-F238E27FC236}">
                <a16:creationId xmlns:a16="http://schemas.microsoft.com/office/drawing/2014/main" id="{FB89D040-A2F7-4F66-80D1-C701753023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5192" y="4906307"/>
            <a:ext cx="1556978" cy="1810886"/>
          </a:xfrm>
          <a:prstGeom prst="rect">
            <a:avLst/>
          </a:prstGeom>
        </p:spPr>
      </p:pic>
      <p:pic>
        <p:nvPicPr>
          <p:cNvPr id="17" name="圖片 16" descr="一張含有 行, 圖表, 設計 的圖片&#10;&#10;自動產生的描述">
            <a:extLst>
              <a:ext uri="{FF2B5EF4-FFF2-40B4-BE49-F238E27FC236}">
                <a16:creationId xmlns:a16="http://schemas.microsoft.com/office/drawing/2014/main" id="{A049961A-A124-4CF2-A206-87EDA4EF2F4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DF"/>
              </a:clrFrom>
              <a:clrTo>
                <a:srgbClr val="FFFDD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0735" y="5030041"/>
            <a:ext cx="1628337" cy="1746150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E07AF55D-BFFB-4231-99EA-135995B82903}"/>
              </a:ext>
            </a:extLst>
          </p:cNvPr>
          <p:cNvSpPr txBox="1"/>
          <p:nvPr/>
        </p:nvSpPr>
        <p:spPr>
          <a:xfrm>
            <a:off x="5941114" y="2900248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0072BC"/>
                </a:solidFill>
                <a:sym typeface="Wingdings" panose="05000000000000000000" pitchFamily="2" charset="2"/>
              </a:rPr>
              <a:t></a:t>
            </a:r>
            <a:endParaRPr lang="zh-TW" altLang="en-US" sz="3200" dirty="0">
              <a:solidFill>
                <a:srgbClr val="0072BC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C699CCD-A634-4FF0-BAC5-84C9CBA680D5}"/>
              </a:ext>
            </a:extLst>
          </p:cNvPr>
          <p:cNvSpPr txBox="1"/>
          <p:nvPr/>
        </p:nvSpPr>
        <p:spPr>
          <a:xfrm>
            <a:off x="5935127" y="4752473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0072BC"/>
                </a:solidFill>
                <a:sym typeface="Wingdings" panose="05000000000000000000" pitchFamily="2" charset="2"/>
              </a:rPr>
              <a:t></a:t>
            </a:r>
            <a:endParaRPr lang="zh-TW" altLang="en-US" sz="3200" dirty="0">
              <a:solidFill>
                <a:srgbClr val="0072BC"/>
              </a:solidFill>
            </a:endParaRPr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8BC51CA0-7791-4D27-8808-E19F6D1365FC}"/>
              </a:ext>
            </a:extLst>
          </p:cNvPr>
          <p:cNvSpPr/>
          <p:nvPr/>
        </p:nvSpPr>
        <p:spPr>
          <a:xfrm rot="5400000">
            <a:off x="7023681" y="4493847"/>
            <a:ext cx="360000" cy="360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888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3">
            <a:extLst>
              <a:ext uri="{FF2B5EF4-FFF2-40B4-BE49-F238E27FC236}">
                <a16:creationId xmlns:a16="http://schemas.microsoft.com/office/drawing/2014/main" id="{C0564BE1-9DE0-8A24-1514-F27C9F6DCCC5}"/>
              </a:ext>
            </a:extLst>
          </p:cNvPr>
          <p:cNvSpPr txBox="1">
            <a:spLocks/>
          </p:cNvSpPr>
          <p:nvPr/>
        </p:nvSpPr>
        <p:spPr>
          <a:xfrm>
            <a:off x="467544" y="1306703"/>
            <a:ext cx="8565903" cy="1042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zh-TW" altLang="en-US" sz="3000" dirty="0">
                <a:sym typeface="Wingdings" panose="05000000000000000000" pitchFamily="2" charset="2"/>
              </a:rPr>
              <a:t></a:t>
            </a:r>
            <a:r>
              <a:rPr lang="zh-TW" altLang="en-US" sz="3000" dirty="0"/>
              <a:t>如圖，已知∠</a:t>
            </a:r>
            <a:r>
              <a:rPr lang="en-US" altLang="zh-TW" sz="3000" i="1" dirty="0"/>
              <a:t>O</a:t>
            </a:r>
            <a:r>
              <a:rPr lang="zh-TW" altLang="en-US" sz="3000" dirty="0"/>
              <a:t>請按照下列尺規作圖步驟， 畫出一個角，使得角度等於∠</a:t>
            </a:r>
            <a:r>
              <a:rPr lang="en-US" altLang="zh-TW" sz="3000" i="1" dirty="0"/>
              <a:t>O </a:t>
            </a:r>
            <a:r>
              <a:rPr lang="zh-TW" altLang="en-US" sz="3000" dirty="0"/>
              <a:t>。</a:t>
            </a:r>
            <a:endParaRPr lang="en-US" altLang="zh-TW" sz="3000" baseline="30000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40556" y="613664"/>
            <a:ext cx="5571804" cy="576163"/>
          </a:xfrm>
        </p:spPr>
        <p:txBody>
          <a:bodyPr/>
          <a:lstStyle/>
          <a:p>
            <a:r>
              <a:rPr lang="zh-TW" altLang="en-US" dirty="0"/>
              <a:t>等角作圖、中垂線</a:t>
            </a:r>
          </a:p>
        </p:txBody>
      </p:sp>
      <p:pic>
        <p:nvPicPr>
          <p:cNvPr id="14" name="Picture 323 6" descr="poButton">
            <a:extLst>
              <a:ext uri="{FF2B5EF4-FFF2-40B4-BE49-F238E27FC236}">
                <a16:creationId xmlns:a16="http://schemas.microsoft.com/office/drawing/2014/main" id="{C27FFA12-A4D6-2C93-0C4A-871BD8EAA2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29" name="標題 3">
            <a:extLst>
              <a:ext uri="{FF2B5EF4-FFF2-40B4-BE49-F238E27FC236}">
                <a16:creationId xmlns:a16="http://schemas.microsoft.com/office/drawing/2014/main" id="{C4C1973C-4682-4A11-8D5B-C7E4064C26CF}"/>
              </a:ext>
            </a:extLst>
          </p:cNvPr>
          <p:cNvSpPr txBox="1">
            <a:spLocks/>
          </p:cNvSpPr>
          <p:nvPr/>
        </p:nvSpPr>
        <p:spPr>
          <a:xfrm>
            <a:off x="786640" y="2378676"/>
            <a:ext cx="8246807" cy="1613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zh-TW" altLang="zh-TW" sz="3000" dirty="0"/>
              <a:t>①</a:t>
            </a:r>
            <a:r>
              <a:rPr lang="zh-TW" altLang="en-US" sz="3000" dirty="0"/>
              <a:t>畫一直線 </a:t>
            </a:r>
            <a:r>
              <a:rPr lang="en-US" altLang="zh-TW" sz="3000" i="1" dirty="0"/>
              <a:t>L</a:t>
            </a:r>
            <a:r>
              <a:rPr lang="zh-TW" altLang="en-US" sz="3000" dirty="0"/>
              <a:t>，並在 </a:t>
            </a:r>
            <a:r>
              <a:rPr lang="en-US" altLang="zh-TW" sz="3000" i="1" dirty="0"/>
              <a:t>L</a:t>
            </a:r>
            <a:r>
              <a:rPr lang="zh-TW" altLang="en-US" sz="3000" i="1" dirty="0"/>
              <a:t> </a:t>
            </a:r>
            <a:r>
              <a:rPr lang="zh-TW" altLang="en-US" sz="3000" dirty="0"/>
              <a:t>上取一點 </a:t>
            </a:r>
            <a:r>
              <a:rPr lang="en-US" altLang="zh-TW" sz="3000" i="1" dirty="0"/>
              <a:t>P</a:t>
            </a:r>
            <a:r>
              <a:rPr lang="zh-TW" altLang="en-US" sz="3000" dirty="0"/>
              <a:t>。</a:t>
            </a:r>
            <a:endParaRPr lang="en-US" altLang="zh-TW" sz="3000" dirty="0"/>
          </a:p>
          <a:p>
            <a:pPr marL="355600" indent="-355600">
              <a:lnSpc>
                <a:spcPts val="4400"/>
              </a:lnSpc>
            </a:pPr>
            <a:r>
              <a:rPr lang="zh-TW" altLang="en-US" sz="3000" dirty="0"/>
              <a:t>②以 </a:t>
            </a:r>
            <a:r>
              <a:rPr lang="en-US" altLang="zh-TW" sz="3000" i="1" dirty="0"/>
              <a:t>O</a:t>
            </a:r>
            <a:r>
              <a:rPr lang="zh-TW" altLang="en-US" sz="3000" dirty="0"/>
              <a:t> 點為圓心，適當長為半徑畫弧，交∠</a:t>
            </a:r>
            <a:r>
              <a:rPr lang="en-US" altLang="zh-TW" sz="3000" i="1" dirty="0"/>
              <a:t>O</a:t>
            </a:r>
            <a:r>
              <a:rPr lang="zh-TW" altLang="en-US" sz="3000" dirty="0"/>
              <a:t>的兩邊於 </a:t>
            </a:r>
            <a:r>
              <a:rPr lang="en-US" altLang="zh-TW" sz="3000" i="1" dirty="0"/>
              <a:t>A</a:t>
            </a:r>
            <a:r>
              <a:rPr lang="zh-TW" altLang="en-US" sz="3000" dirty="0"/>
              <a:t>、</a:t>
            </a:r>
            <a:r>
              <a:rPr lang="en-US" altLang="zh-TW" sz="3000" i="1" dirty="0"/>
              <a:t>B</a:t>
            </a:r>
            <a:r>
              <a:rPr lang="zh-TW" altLang="en-US" sz="3000" dirty="0"/>
              <a:t> 兩點。</a:t>
            </a:r>
            <a:endParaRPr lang="en-US" altLang="zh-TW" sz="3000" dirty="0"/>
          </a:p>
        </p:txBody>
      </p:sp>
      <p:pic>
        <p:nvPicPr>
          <p:cNvPr id="3" name="圖片 2" descr="一張含有 行 的圖片&#10;&#10;自動產生的描述">
            <a:extLst>
              <a:ext uri="{FF2B5EF4-FFF2-40B4-BE49-F238E27FC236}">
                <a16:creationId xmlns:a16="http://schemas.microsoft.com/office/drawing/2014/main" id="{34A46C94-3080-4DFE-95B8-E312499C5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201037"/>
            <a:ext cx="2348240" cy="2033872"/>
          </a:xfrm>
          <a:prstGeom prst="rect">
            <a:avLst/>
          </a:prstGeom>
        </p:spPr>
      </p:pic>
      <p:pic>
        <p:nvPicPr>
          <p:cNvPr id="7" name="圖片 6" descr="一張含有 行, 圖表 的圖片&#10;&#10;自動產生的描述">
            <a:extLst>
              <a:ext uri="{FF2B5EF4-FFF2-40B4-BE49-F238E27FC236}">
                <a16:creationId xmlns:a16="http://schemas.microsoft.com/office/drawing/2014/main" id="{CEC68E98-34DB-41C0-AD6F-FDD36A1D1AC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5739" y="4301804"/>
            <a:ext cx="2243613" cy="2224800"/>
          </a:xfrm>
          <a:prstGeom prst="rect">
            <a:avLst/>
          </a:prstGeom>
        </p:spPr>
      </p:pic>
      <p:pic>
        <p:nvPicPr>
          <p:cNvPr id="11" name="圖片 10" descr="一張含有 行, 粉紅色, 洋紅色 的圖片&#10;&#10;自動產生的描述">
            <a:extLst>
              <a:ext uri="{FF2B5EF4-FFF2-40B4-BE49-F238E27FC236}">
                <a16:creationId xmlns:a16="http://schemas.microsoft.com/office/drawing/2014/main" id="{FA0D520A-5E2B-42D1-8269-ACA3DA7DE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6413" y="5604745"/>
            <a:ext cx="4284165" cy="826435"/>
          </a:xfrm>
          <a:prstGeom prst="rect">
            <a:avLst/>
          </a:prstGeom>
        </p:spPr>
      </p:pic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id="{20902D18-7502-82FC-5BE0-1ED7B5B3BBB7}"/>
              </a:ext>
            </a:extLst>
          </p:cNvPr>
          <p:cNvSpPr txBox="1">
            <a:spLocks/>
          </p:cNvSpPr>
          <p:nvPr/>
        </p:nvSpPr>
        <p:spPr>
          <a:xfrm>
            <a:off x="1187624" y="635726"/>
            <a:ext cx="1052932" cy="563528"/>
          </a:xfrm>
          <a:prstGeom prst="roundRect">
            <a:avLst>
              <a:gd name="adj" fmla="val 16667"/>
            </a:avLst>
          </a:prstGeom>
          <a:solidFill>
            <a:srgbClr val="0072BC"/>
          </a:solid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/>
              <a:t>4</a:t>
            </a:r>
            <a:r>
              <a:rPr lang="zh-TW" altLang="en-US"/>
              <a:t>、</a:t>
            </a:r>
            <a:r>
              <a:rPr lang="en-US" altLang="zh-TW"/>
              <a:t>5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F315354-19E4-F99D-776A-B3BB4B04AF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1785" y="4114817"/>
            <a:ext cx="43353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8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 descr="一張含有 行, 粉紅色, 洋紅色 的圖片&#10;&#10;自動產生的描述">
            <a:extLst>
              <a:ext uri="{FF2B5EF4-FFF2-40B4-BE49-F238E27FC236}">
                <a16:creationId xmlns:a16="http://schemas.microsoft.com/office/drawing/2014/main" id="{613E7F31-81AB-494F-BAFC-AA81581DB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413" y="5604745"/>
            <a:ext cx="4284165" cy="826435"/>
          </a:xfrm>
          <a:prstGeom prst="rect">
            <a:avLst/>
          </a:prstGeom>
        </p:spPr>
      </p:pic>
      <p:sp>
        <p:nvSpPr>
          <p:cNvPr id="9" name="標題 3">
            <a:extLst>
              <a:ext uri="{FF2B5EF4-FFF2-40B4-BE49-F238E27FC236}">
                <a16:creationId xmlns:a16="http://schemas.microsoft.com/office/drawing/2014/main" id="{C0564BE1-9DE0-8A24-1514-F27C9F6DCCC5}"/>
              </a:ext>
            </a:extLst>
          </p:cNvPr>
          <p:cNvSpPr txBox="1">
            <a:spLocks/>
          </p:cNvSpPr>
          <p:nvPr/>
        </p:nvSpPr>
        <p:spPr>
          <a:xfrm>
            <a:off x="467544" y="1306703"/>
            <a:ext cx="8565903" cy="1042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zh-TW" altLang="en-US" sz="3000" dirty="0">
                <a:sym typeface="Wingdings" panose="05000000000000000000" pitchFamily="2" charset="2"/>
              </a:rPr>
              <a:t></a:t>
            </a:r>
            <a:r>
              <a:rPr lang="zh-TW" altLang="en-US" sz="3000" dirty="0"/>
              <a:t>如圖，已知∠</a:t>
            </a:r>
            <a:r>
              <a:rPr lang="en-US" altLang="zh-TW" sz="3000" i="1" dirty="0"/>
              <a:t>O</a:t>
            </a:r>
            <a:r>
              <a:rPr lang="zh-TW" altLang="en-US" sz="3000" dirty="0"/>
              <a:t>請按照下列尺規作圖步驟， 畫出一個角，使得角度等於∠</a:t>
            </a:r>
            <a:r>
              <a:rPr lang="en-US" altLang="zh-TW" sz="3000" i="1" dirty="0"/>
              <a:t>O </a:t>
            </a:r>
            <a:r>
              <a:rPr lang="zh-TW" altLang="en-US" sz="3000" dirty="0"/>
              <a:t>。</a:t>
            </a:r>
            <a:endParaRPr lang="en-US" altLang="zh-TW" sz="3000" baseline="30000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40556" y="613664"/>
            <a:ext cx="5571804" cy="576163"/>
          </a:xfrm>
        </p:spPr>
        <p:txBody>
          <a:bodyPr/>
          <a:lstStyle/>
          <a:p>
            <a:r>
              <a:rPr lang="zh-TW" altLang="en-US" dirty="0"/>
              <a:t>等角作圖、中垂線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7624" y="635726"/>
            <a:ext cx="1052932" cy="563528"/>
          </a:xfrm>
          <a:prstGeom prst="roundRect">
            <a:avLst>
              <a:gd name="adj" fmla="val 16667"/>
            </a:avLst>
          </a:prstGeom>
          <a:solidFill>
            <a:srgbClr val="0072BC"/>
          </a:solidFill>
        </p:spPr>
        <p:txBody>
          <a:bodyPr anchor="ctr"/>
          <a:lstStyle/>
          <a:p>
            <a:r>
              <a:rPr lang="en-US" altLang="zh-TW" dirty="0"/>
              <a:t>4</a:t>
            </a:r>
            <a:r>
              <a:rPr lang="zh-TW" altLang="en-US" dirty="0"/>
              <a:t>、</a:t>
            </a:r>
            <a:r>
              <a:rPr lang="en-US" altLang="zh-TW" dirty="0"/>
              <a:t>5</a:t>
            </a:r>
            <a:endParaRPr lang="zh-TW" altLang="en-US" dirty="0"/>
          </a:p>
        </p:txBody>
      </p:sp>
      <p:pic>
        <p:nvPicPr>
          <p:cNvPr id="14" name="Picture 323 6" descr="poButton">
            <a:extLst>
              <a:ext uri="{FF2B5EF4-FFF2-40B4-BE49-F238E27FC236}">
                <a16:creationId xmlns:a16="http://schemas.microsoft.com/office/drawing/2014/main" id="{C27FFA12-A4D6-2C93-0C4A-871BD8EAA2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標題 3">
                <a:extLst>
                  <a:ext uri="{FF2B5EF4-FFF2-40B4-BE49-F238E27FC236}">
                    <a16:creationId xmlns:a16="http://schemas.microsoft.com/office/drawing/2014/main" id="{C4C1973C-4682-4A11-8D5B-C7E4064C2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248" y="2494812"/>
                <a:ext cx="8676456" cy="1613324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450850" indent="-450850"/>
                <a:r>
                  <a:rPr lang="zh-TW" altLang="en-US" sz="2800" dirty="0">
                    <a:latin typeface="微軟正黑體" panose="020B0604030504040204" pitchFamily="34" charset="-120"/>
                  </a:rPr>
                  <a:t>③</a:t>
                </a:r>
                <a:r>
                  <a:rPr lang="zh-TW" altLang="en-US" sz="2800" dirty="0"/>
                  <a:t>以 </a:t>
                </a:r>
                <a:r>
                  <a:rPr lang="en-US" altLang="zh-TW" sz="2800" i="1" dirty="0"/>
                  <a:t>P</a:t>
                </a:r>
                <a:r>
                  <a:rPr lang="zh-TW" altLang="en-US" sz="2800" i="1" dirty="0"/>
                  <a:t> </a:t>
                </a:r>
                <a:r>
                  <a:rPr lang="zh-TW" altLang="en-US" sz="2800" dirty="0"/>
                  <a:t>點為圓心，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2800" i="1" dirty="0"/>
                          <m:t>OB</m:t>
                        </m:r>
                      </m:e>
                    </m:acc>
                  </m:oMath>
                </a14:m>
                <a:r>
                  <a:rPr lang="zh-TW" altLang="en-US" sz="2800" dirty="0"/>
                  <a:t>長為半徑畫弧，交直線</a:t>
                </a:r>
                <a:r>
                  <a:rPr lang="en-US" altLang="zh-TW" sz="2800" i="1" dirty="0"/>
                  <a:t>L</a:t>
                </a:r>
                <a:r>
                  <a:rPr lang="zh-TW" altLang="en-US" sz="2800" dirty="0"/>
                  <a:t>於</a:t>
                </a:r>
                <a:r>
                  <a:rPr lang="en-US" altLang="zh-TW" sz="2800" i="1" dirty="0"/>
                  <a:t>C</a:t>
                </a:r>
                <a:r>
                  <a:rPr lang="zh-TW" altLang="en-US" sz="2800" dirty="0"/>
                  <a:t>點。</a:t>
                </a:r>
                <a:endParaRPr lang="en-US" altLang="zh-TW" sz="2800" dirty="0"/>
              </a:p>
              <a:p>
                <a:r>
                  <a:rPr lang="zh-TW" altLang="en-US" sz="2800" dirty="0">
                    <a:latin typeface="微軟正黑體" panose="020B0604030504040204" pitchFamily="34" charset="-120"/>
                  </a:rPr>
                  <a:t>④</a:t>
                </a:r>
                <a:r>
                  <a:rPr lang="zh-TW" altLang="en-US" sz="2800" dirty="0"/>
                  <a:t>以 </a:t>
                </a:r>
                <a:r>
                  <a:rPr lang="en-US" altLang="zh-TW" sz="2800" i="1" dirty="0"/>
                  <a:t>C</a:t>
                </a:r>
                <a:r>
                  <a:rPr lang="zh-TW" altLang="en-US" sz="2800" i="1" dirty="0"/>
                  <a:t> </a:t>
                </a:r>
                <a:r>
                  <a:rPr lang="zh-TW" altLang="en-US" sz="2800" dirty="0"/>
                  <a:t>點為圓心，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2800" i="1" dirty="0"/>
                          <m:t>AB</m:t>
                        </m:r>
                      </m:e>
                    </m:acc>
                  </m:oMath>
                </a14:m>
                <a:r>
                  <a:rPr lang="zh-TW" altLang="en-US" sz="2800" dirty="0"/>
                  <a:t>長為半徑畫弧，交前弧於 </a:t>
                </a:r>
                <a:r>
                  <a:rPr lang="en-US" altLang="zh-TW" sz="2800" i="1" dirty="0"/>
                  <a:t>D </a:t>
                </a:r>
                <a:r>
                  <a:rPr lang="zh-TW" altLang="en-US" sz="2800" dirty="0"/>
                  <a:t>點。</a:t>
                </a:r>
                <a:endParaRPr lang="en-US" altLang="zh-TW" sz="2800" dirty="0"/>
              </a:p>
              <a:p>
                <a:r>
                  <a:rPr lang="en-US" altLang="zh-TW" sz="2800" dirty="0">
                    <a:latin typeface="微軟正黑體" panose="020B0604030504040204" pitchFamily="34" charset="-120"/>
                  </a:rPr>
                  <a:t>⑤</a:t>
                </a:r>
                <a:r>
                  <a:rPr lang="zh-TW" altLang="en-US" sz="2800" dirty="0">
                    <a:latin typeface="微軟正黑體" panose="020B0604030504040204" pitchFamily="34" charset="-120"/>
                  </a:rPr>
                  <a:t>連接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𝑃𝐷</m:t>
                        </m:r>
                      </m:e>
                    </m:acc>
                  </m:oMath>
                </a14:m>
                <a:r>
                  <a:rPr lang="zh-TW" altLang="en-US" sz="2800" dirty="0">
                    <a:latin typeface="微軟正黑體" panose="020B0604030504040204" pitchFamily="34" charset="-120"/>
                  </a:rPr>
                  <a:t>，則 ∠</a:t>
                </a:r>
                <a:r>
                  <a:rPr lang="en-US" altLang="zh-TW" sz="2800" i="1" dirty="0"/>
                  <a:t>DPC</a:t>
                </a:r>
                <a:r>
                  <a:rPr lang="en-US" altLang="zh-TW" sz="2800" dirty="0">
                    <a:latin typeface="微軟正黑體" panose="020B0604030504040204" pitchFamily="34" charset="-120"/>
                  </a:rPr>
                  <a:t> </a:t>
                </a:r>
                <a:r>
                  <a:rPr lang="zh-TW" altLang="en-US" sz="2800" dirty="0">
                    <a:latin typeface="微軟正黑體" panose="020B0604030504040204" pitchFamily="34" charset="-120"/>
                  </a:rPr>
                  <a:t>即為所求。</a:t>
                </a:r>
                <a:endParaRPr lang="en-US" altLang="zh-TW" sz="2800" dirty="0"/>
              </a:p>
            </p:txBody>
          </p:sp>
        </mc:Choice>
        <mc:Fallback xmlns="">
          <p:sp>
            <p:nvSpPr>
              <p:cNvPr id="29" name="標題 3">
                <a:extLst>
                  <a:ext uri="{FF2B5EF4-FFF2-40B4-BE49-F238E27FC236}">
                    <a16:creationId xmlns:a16="http://schemas.microsoft.com/office/drawing/2014/main" id="{C4C1973C-4682-4A11-8D5B-C7E4064C2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48" y="2494812"/>
                <a:ext cx="8676456" cy="1613324"/>
              </a:xfrm>
              <a:prstGeom prst="rect">
                <a:avLst/>
              </a:prstGeom>
              <a:blipFill>
                <a:blip r:embed="rId4"/>
                <a:stretch>
                  <a:fillRect l="-1404" t="-3396" r="-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 descr="一張含有 行 的圖片&#10;&#10;自動產生的描述">
            <a:extLst>
              <a:ext uri="{FF2B5EF4-FFF2-40B4-BE49-F238E27FC236}">
                <a16:creationId xmlns:a16="http://schemas.microsoft.com/office/drawing/2014/main" id="{34A46C94-3080-4DFE-95B8-E312499C5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4201037"/>
            <a:ext cx="2348240" cy="2033872"/>
          </a:xfrm>
          <a:prstGeom prst="rect">
            <a:avLst/>
          </a:prstGeom>
        </p:spPr>
      </p:pic>
      <p:pic>
        <p:nvPicPr>
          <p:cNvPr id="7" name="圖片 6" descr="一張含有 行, 圖表 的圖片&#10;&#10;自動產生的描述">
            <a:extLst>
              <a:ext uri="{FF2B5EF4-FFF2-40B4-BE49-F238E27FC236}">
                <a16:creationId xmlns:a16="http://schemas.microsoft.com/office/drawing/2014/main" id="{CEC68E98-34DB-41C0-AD6F-FDD36A1D1AC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5739" y="4301804"/>
            <a:ext cx="2243613" cy="2224800"/>
          </a:xfrm>
          <a:prstGeom prst="rect">
            <a:avLst/>
          </a:prstGeom>
        </p:spPr>
      </p:pic>
      <p:pic>
        <p:nvPicPr>
          <p:cNvPr id="13" name="圖片 12" descr="一張含有 鮮豔, 洋紅色, 紫色, 行 的圖片&#10;&#10;自動產生的描述">
            <a:extLst>
              <a:ext uri="{FF2B5EF4-FFF2-40B4-BE49-F238E27FC236}">
                <a16:creationId xmlns:a16="http://schemas.microsoft.com/office/drawing/2014/main" id="{6881B1D6-3D25-4CE1-9E0D-748D39281AB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5258" y="4228619"/>
            <a:ext cx="1663212" cy="1920676"/>
          </a:xfrm>
          <a:prstGeom prst="rect">
            <a:avLst/>
          </a:prstGeom>
        </p:spPr>
      </p:pic>
      <p:pic>
        <p:nvPicPr>
          <p:cNvPr id="4" name="圖片 3" descr="一張含有 紫丁香, 鮮豔, 洋紅色, 紫色 的圖片&#10;&#10;自動產生的描述">
            <a:extLst>
              <a:ext uri="{FF2B5EF4-FFF2-40B4-BE49-F238E27FC236}">
                <a16:creationId xmlns:a16="http://schemas.microsoft.com/office/drawing/2014/main" id="{3FFDC0B1-8BAE-4747-B95B-1DBC2A8FE01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7787" y="4416243"/>
            <a:ext cx="1801416" cy="2101652"/>
          </a:xfrm>
          <a:prstGeom prst="rect">
            <a:avLst/>
          </a:prstGeom>
        </p:spPr>
      </p:pic>
      <p:pic>
        <p:nvPicPr>
          <p:cNvPr id="10" name="圖片 9" descr="一張含有 設計 的圖片&#10;&#10;描述是以中可信度自動產生">
            <a:extLst>
              <a:ext uri="{FF2B5EF4-FFF2-40B4-BE49-F238E27FC236}">
                <a16:creationId xmlns:a16="http://schemas.microsoft.com/office/drawing/2014/main" id="{0D63CA06-CA70-40AF-B3C7-F7A441AC41F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8487" y="4384186"/>
            <a:ext cx="1160521" cy="880395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89162878-8944-D9F7-1AC5-51ACBC25C2B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6413" y="3924193"/>
            <a:ext cx="433535" cy="432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03C422B-5CA0-C037-F724-F4955E2103B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262015"/>
            <a:ext cx="280417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4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標題 3">
                <a:extLst>
                  <a:ext uri="{FF2B5EF4-FFF2-40B4-BE49-F238E27FC236}">
                    <a16:creationId xmlns:a16="http://schemas.microsoft.com/office/drawing/2014/main" id="{C0564BE1-9DE0-8A24-1514-F27C9F6DCC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306703"/>
                <a:ext cx="8565903" cy="104217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400"/>
                  </a:lnSpc>
                </a:pPr>
                <a:r>
                  <a:rPr lang="zh-TW" altLang="en-US" sz="3000" dirty="0">
                    <a:sym typeface="Wingdings" panose="05000000000000000000" pitchFamily="2" charset="2"/>
                  </a:rPr>
                  <a:t></a:t>
                </a:r>
                <a:r>
                  <a:rPr lang="zh-TW" altLang="en-US" sz="3000" dirty="0"/>
                  <a:t>如圖，已知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zh-TW" altLang="en-US" sz="2800" dirty="0"/>
                  <a:t>，</a:t>
                </a:r>
                <a:r>
                  <a:rPr lang="zh-TW" altLang="en-US" sz="3000" dirty="0"/>
                  <a:t>請按照下列尺規作圖步驟， 畫出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zh-TW" altLang="en-US" sz="3000" dirty="0"/>
                  <a:t> 的中垂線。</a:t>
                </a:r>
                <a:endParaRPr lang="en-US" altLang="zh-TW" sz="3000" baseline="30000" dirty="0"/>
              </a:p>
            </p:txBody>
          </p:sp>
        </mc:Choice>
        <mc:Fallback xmlns="">
          <p:sp>
            <p:nvSpPr>
              <p:cNvPr id="9" name="標題 3">
                <a:extLst>
                  <a:ext uri="{FF2B5EF4-FFF2-40B4-BE49-F238E27FC236}">
                    <a16:creationId xmlns:a16="http://schemas.microsoft.com/office/drawing/2014/main" id="{C0564BE1-9DE0-8A24-1514-F27C9F6DC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306703"/>
                <a:ext cx="8565903" cy="1042177"/>
              </a:xfrm>
              <a:prstGeom prst="rect">
                <a:avLst/>
              </a:prstGeom>
              <a:blipFill>
                <a:blip r:embed="rId2"/>
                <a:stretch>
                  <a:fillRect l="-1708" t="-2924" b="-286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40556" y="613664"/>
            <a:ext cx="5571804" cy="576163"/>
          </a:xfrm>
        </p:spPr>
        <p:txBody>
          <a:bodyPr/>
          <a:lstStyle/>
          <a:p>
            <a:r>
              <a:rPr lang="zh-TW" altLang="en-US" dirty="0"/>
              <a:t>等角作圖、中垂線</a:t>
            </a:r>
          </a:p>
        </p:txBody>
      </p:sp>
      <p:pic>
        <p:nvPicPr>
          <p:cNvPr id="14" name="Picture 323 6" descr="poButton">
            <a:extLst>
              <a:ext uri="{FF2B5EF4-FFF2-40B4-BE49-F238E27FC236}">
                <a16:creationId xmlns:a16="http://schemas.microsoft.com/office/drawing/2014/main" id="{C27FFA12-A4D6-2C93-0C4A-871BD8EAA2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標題 3">
                <a:extLst>
                  <a:ext uri="{FF2B5EF4-FFF2-40B4-BE49-F238E27FC236}">
                    <a16:creationId xmlns:a16="http://schemas.microsoft.com/office/drawing/2014/main" id="{C4C1973C-4682-4A11-8D5B-C7E4064C2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6640" y="2378676"/>
                <a:ext cx="8246807" cy="1613324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400"/>
                  </a:lnSpc>
                </a:pPr>
                <a:r>
                  <a:rPr lang="zh-TW" altLang="zh-TW" sz="3000" dirty="0"/>
                  <a:t>①</a:t>
                </a:r>
                <a:r>
                  <a:rPr lang="zh-TW" altLang="en-US" sz="3000" dirty="0"/>
                  <a:t>分別以 </a:t>
                </a:r>
                <a:r>
                  <a:rPr lang="en-US" altLang="zh-TW" sz="3000" i="1" dirty="0"/>
                  <a:t>A</a:t>
                </a:r>
                <a:r>
                  <a:rPr lang="zh-TW" altLang="en-US" sz="3000" dirty="0"/>
                  <a:t>、</a:t>
                </a:r>
                <a:r>
                  <a:rPr lang="en-US" altLang="zh-TW" sz="3000" i="1" dirty="0"/>
                  <a:t>B</a:t>
                </a:r>
                <a:r>
                  <a:rPr lang="zh-TW" altLang="en-US" sz="3000" i="1" dirty="0"/>
                  <a:t> </a:t>
                </a:r>
                <a:r>
                  <a:rPr lang="zh-TW" altLang="en-US" sz="3000" dirty="0"/>
                  <a:t>兩點為圓心，大於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chemeClr val="tx1"/>
                            </a:solidFill>
                          </a:rPr>
                          <m:t>1</m:t>
                        </m:r>
                        <m:r>
                          <a:rPr lang="en-US" altLang="zh-TW" sz="3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chemeClr val="tx1"/>
                            </a:solidFill>
                          </a:rPr>
                          <m:t>2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altLang="zh-TW" sz="3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000" i="1" dirty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zh-TW" altLang="en-US" sz="3000" dirty="0"/>
                  <a:t> 長為半徑畫弧，設兩弧交於 </a:t>
                </a:r>
                <a:r>
                  <a:rPr lang="en-US" altLang="zh-TW" sz="3000" i="1" dirty="0"/>
                  <a:t>C</a:t>
                </a:r>
                <a:r>
                  <a:rPr lang="zh-TW" altLang="en-US" sz="3000" dirty="0"/>
                  <a:t>、</a:t>
                </a:r>
                <a:r>
                  <a:rPr lang="en-US" altLang="zh-TW" sz="3000" i="1" dirty="0"/>
                  <a:t>D</a:t>
                </a:r>
                <a:r>
                  <a:rPr lang="zh-TW" altLang="en-US" sz="3000" i="1" dirty="0"/>
                  <a:t> </a:t>
                </a:r>
                <a:r>
                  <a:rPr lang="zh-TW" altLang="en-US" sz="3000" dirty="0"/>
                  <a:t>兩點。</a:t>
                </a:r>
                <a:endParaRPr lang="en-US" altLang="zh-TW" sz="3000" dirty="0"/>
              </a:p>
              <a:p>
                <a:pPr marL="360363" indent="-360363">
                  <a:lnSpc>
                    <a:spcPts val="4400"/>
                  </a:lnSpc>
                </a:pPr>
                <a:r>
                  <a:rPr lang="zh-TW" altLang="en-US" sz="3000" dirty="0"/>
                  <a:t>②</a:t>
                </a:r>
                <a:r>
                  <a:rPr lang="zh-TW" altLang="en-US" sz="3000" dirty="0">
                    <a:sym typeface="Wingdings" panose="05000000000000000000" pitchFamily="2" charset="2"/>
                  </a:rPr>
                  <a:t>連接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altLang="zh-TW" sz="30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zh-TW" sz="30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zh-TW" altLang="en-US" sz="3000" dirty="0">
                    <a:sym typeface="Wingdings" panose="05000000000000000000" pitchFamily="2" charset="2"/>
                  </a:rPr>
                  <a:t>，則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altLang="zh-TW" sz="30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zh-TW" sz="30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zh-TW" altLang="en-US" sz="3000" dirty="0">
                    <a:sym typeface="Wingdings" panose="05000000000000000000" pitchFamily="2" charset="2"/>
                  </a:rPr>
                  <a:t>即為所求。</a:t>
                </a:r>
                <a:endParaRPr lang="en-US" altLang="zh-TW" sz="3000" dirty="0"/>
              </a:p>
            </p:txBody>
          </p:sp>
        </mc:Choice>
        <mc:Fallback xmlns="">
          <p:sp>
            <p:nvSpPr>
              <p:cNvPr id="29" name="標題 3">
                <a:extLst>
                  <a:ext uri="{FF2B5EF4-FFF2-40B4-BE49-F238E27FC236}">
                    <a16:creationId xmlns:a16="http://schemas.microsoft.com/office/drawing/2014/main" id="{C4C1973C-4682-4A11-8D5B-C7E4064C2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40" y="2378676"/>
                <a:ext cx="8246807" cy="1613324"/>
              </a:xfrm>
              <a:prstGeom prst="rect">
                <a:avLst/>
              </a:prstGeom>
              <a:blipFill>
                <a:blip r:embed="rId4"/>
                <a:stretch>
                  <a:fillRect l="-1700" t="-2642" b="-177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id="{20902D18-7502-82FC-5BE0-1ED7B5B3BBB7}"/>
              </a:ext>
            </a:extLst>
          </p:cNvPr>
          <p:cNvSpPr txBox="1">
            <a:spLocks/>
          </p:cNvSpPr>
          <p:nvPr/>
        </p:nvSpPr>
        <p:spPr>
          <a:xfrm>
            <a:off x="1187624" y="635726"/>
            <a:ext cx="1052932" cy="563528"/>
          </a:xfrm>
          <a:prstGeom prst="roundRect">
            <a:avLst>
              <a:gd name="adj" fmla="val 16667"/>
            </a:avLst>
          </a:prstGeom>
          <a:solidFill>
            <a:srgbClr val="0072BC"/>
          </a:solid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/>
              <a:t>4</a:t>
            </a:r>
            <a:r>
              <a:rPr lang="zh-TW" altLang="en-US"/>
              <a:t>、</a:t>
            </a:r>
            <a:r>
              <a:rPr lang="en-US" altLang="zh-TW"/>
              <a:t>5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295870C-BD79-7EFE-EB64-08B00D780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763" y="5202681"/>
            <a:ext cx="3357499" cy="34861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C344E07D-A91F-48A8-8D80-51C0BA6A347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4490" y="3992000"/>
            <a:ext cx="954000" cy="282514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DEE0EF0-1E63-459D-A8A1-CBD3B4BA37C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1987" y="3937149"/>
            <a:ext cx="157016" cy="288000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792B4AF2-2517-443D-8D2B-408323A0E3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328" y="6423649"/>
            <a:ext cx="280417" cy="338329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0D2A5B4C-E7DB-4A07-BF23-B6A3F849FF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7896" y="4165340"/>
            <a:ext cx="43353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TW" dirty="0"/>
              <a:t>①</a:t>
            </a:r>
            <a:r>
              <a:rPr lang="zh-TW" altLang="en-US" dirty="0"/>
              <a:t> 多邊形的內角和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標題 3">
                <a:extLst>
                  <a:ext uri="{FF2B5EF4-FFF2-40B4-BE49-F238E27FC236}">
                    <a16:creationId xmlns:a16="http://schemas.microsoft.com/office/drawing/2014/main" id="{34F036A8-B564-A1FB-981E-7B00F97183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1663" y="1704096"/>
                <a:ext cx="8712000" cy="5153903"/>
              </a:xfrm>
              <a:solidFill>
                <a:srgbClr val="FDEFEF"/>
              </a:solidFill>
            </p:spPr>
            <p:txBody>
              <a:bodyPr/>
              <a:lstStyle/>
              <a:p>
                <a:pPr>
                  <a:lnSpc>
                    <a:spcPts val="5500"/>
                  </a:lnSpc>
                </a:pPr>
                <a:r>
                  <a:rPr lang="en-US" altLang="zh-TW" dirty="0"/>
                  <a:t>(1)</a:t>
                </a:r>
                <a:r>
                  <a:rPr lang="zh-TW" altLang="en-US" dirty="0"/>
                  <a:t>任意一個三角形的內角和為 </a:t>
                </a:r>
                <a:r>
                  <a:rPr lang="en-US" altLang="zh-TW" dirty="0"/>
                  <a:t>180°</a:t>
                </a:r>
                <a:r>
                  <a:rPr lang="zh-TW" altLang="en-US" dirty="0"/>
                  <a:t>。</a:t>
                </a:r>
                <a:br>
                  <a:rPr lang="en-US" altLang="zh-TW" dirty="0"/>
                </a:br>
                <a:r>
                  <a:rPr lang="en-US" altLang="zh-TW" dirty="0">
                    <a:solidFill>
                      <a:srgbClr val="000000"/>
                    </a:solidFill>
                  </a:rPr>
                  <a:t>(2)</a:t>
                </a:r>
                <a:r>
                  <a:rPr lang="zh-TW" alt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zh-TW" i="1" dirty="0"/>
                  <a:t>n </a:t>
                </a:r>
                <a:r>
                  <a:rPr lang="zh-TW" altLang="en-US" dirty="0"/>
                  <a:t>邊形 </a:t>
                </a:r>
                <a:r>
                  <a:rPr lang="en-US" altLang="zh-TW" dirty="0"/>
                  <a:t>(</a:t>
                </a:r>
                <a:r>
                  <a:rPr lang="en-US" altLang="zh-TW" i="1" dirty="0"/>
                  <a:t>n</a:t>
                </a:r>
                <a:r>
                  <a:rPr lang="en-US" altLang="zh-TW" dirty="0"/>
                  <a:t> ≥ 3) </a:t>
                </a:r>
                <a:r>
                  <a:rPr lang="zh-TW" altLang="en-US" dirty="0"/>
                  <a:t>的內角和度數為</a:t>
                </a:r>
                <a:r>
                  <a:rPr lang="en-US" altLang="zh-TW" dirty="0"/>
                  <a:t>180°×( </a:t>
                </a:r>
                <a:r>
                  <a:rPr lang="en-US" altLang="zh-TW" i="1" dirty="0"/>
                  <a:t>n</a:t>
                </a:r>
                <a:r>
                  <a:rPr lang="zh-TW" altLang="en-US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－</a:t>
                </a:r>
                <a:r>
                  <a:rPr lang="en-US" altLang="zh-TW" dirty="0"/>
                  <a:t>2 )</a:t>
                </a:r>
                <a:r>
                  <a:rPr lang="zh-TW" altLang="en-US" dirty="0"/>
                  <a:t>。</a:t>
                </a:r>
                <a:br>
                  <a:rPr lang="en-US" altLang="zh-TW" dirty="0"/>
                </a:br>
                <a:r>
                  <a:rPr lang="en-US" altLang="zh-TW" dirty="0"/>
                  <a:t>(3)</a:t>
                </a:r>
                <a:r>
                  <a:rPr lang="zh-TW" altLang="en-US" dirty="0"/>
                  <a:t>正 </a:t>
                </a:r>
                <a:r>
                  <a:rPr lang="en-US" altLang="zh-TW" i="1" dirty="0"/>
                  <a:t>n </a:t>
                </a:r>
                <a:r>
                  <a:rPr lang="zh-TW" altLang="en-US" dirty="0"/>
                  <a:t>邊形的每個內角</a:t>
                </a:r>
                <a:r>
                  <a:rPr lang="en-US" altLang="zh-TW" dirty="0"/>
                  <a:t>(</a:t>
                </a:r>
                <a:r>
                  <a:rPr lang="en-US" altLang="zh-TW" i="1" dirty="0"/>
                  <a:t>n</a:t>
                </a:r>
                <a:r>
                  <a:rPr lang="en-US" altLang="zh-TW" dirty="0"/>
                  <a:t> ≥ 3)</a:t>
                </a:r>
                <a:br>
                  <a:rPr lang="en-US" altLang="zh-TW" dirty="0"/>
                </a:br>
                <a:r>
                  <a:rPr lang="en-US" altLang="zh-TW" dirty="0"/>
                  <a:t>    </a:t>
                </a:r>
                <a:r>
                  <a:rPr lang="zh-TW" altLang="en-US" dirty="0"/>
                  <a:t>度數為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180°</m:t>
                        </m:r>
                        <m:r>
                          <m:rPr>
                            <m:nor/>
                          </m:rPr>
                          <a:rPr lang="en-US" altLang="zh-TW" b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altLang="zh-TW" i="1" dirty="0"/>
                          <m:t>n</m:t>
                        </m:r>
                        <m:r>
                          <m:rPr>
                            <m:nor/>
                          </m:rPr>
                          <a:rPr lang="zh-TW" altLang="en-US" dirty="0">
                            <a:latin typeface="新細明體" panose="02020500000000000000" pitchFamily="18" charset="-120"/>
                            <a:ea typeface="新細明體" panose="02020500000000000000" pitchFamily="18" charset="-12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TW" dirty="0"/>
                          <m:t>2</m:t>
                        </m:r>
                        <m:r>
                          <m:rPr>
                            <m:nor/>
                          </m:rPr>
                          <a:rPr lang="en-US" altLang="zh-TW" b="0" dirty="0" smtClean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i="1" dirty="0"/>
                          <m:t>n</m:t>
                        </m:r>
                      </m:den>
                    </m:f>
                  </m:oMath>
                </a14:m>
                <a:r>
                  <a:rPr lang="zh-TW" altLang="en-US" dirty="0"/>
                  <a:t>。</a:t>
                </a:r>
                <a:br>
                  <a:rPr lang="en-US" altLang="zh-TW" dirty="0"/>
                </a:br>
                <a:r>
                  <a:rPr lang="en-US" altLang="zh-TW" dirty="0"/>
                  <a:t>    </a:t>
                </a:r>
                <a:r>
                  <a:rPr lang="zh-TW" altLang="en-US" dirty="0"/>
                  <a:t>八邊形的內角和</a:t>
                </a:r>
                <a:br>
                  <a:rPr lang="en-US" altLang="zh-TW" dirty="0"/>
                </a:br>
                <a:r>
                  <a:rPr lang="en-US" altLang="zh-TW" dirty="0"/>
                  <a:t>    </a:t>
                </a:r>
                <a:r>
                  <a:rPr lang="zh-TW" altLang="en-US" dirty="0"/>
                  <a:t>＝</a:t>
                </a:r>
                <a:r>
                  <a:rPr lang="en-US" altLang="zh-TW" dirty="0"/>
                  <a:t>180°×( 8</a:t>
                </a:r>
                <a:r>
                  <a:rPr lang="zh-TW" altLang="en-US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－</a:t>
                </a:r>
                <a:r>
                  <a:rPr lang="en-US" altLang="zh-TW" dirty="0"/>
                  <a:t>2 )</a:t>
                </a:r>
                <a:r>
                  <a:rPr lang="zh-TW" altLang="en-US" dirty="0"/>
                  <a:t>＝</a:t>
                </a:r>
                <a:r>
                  <a:rPr lang="en-US" altLang="zh-TW" dirty="0"/>
                  <a:t>1080°</a:t>
                </a:r>
                <a:r>
                  <a:rPr lang="zh-TW" altLang="en-US" dirty="0"/>
                  <a:t>；</a:t>
                </a:r>
                <a:br>
                  <a:rPr lang="en-US" altLang="zh-TW" dirty="0"/>
                </a:br>
                <a:r>
                  <a:rPr lang="en-US" altLang="zh-TW" dirty="0"/>
                  <a:t>    </a:t>
                </a:r>
                <a:r>
                  <a:rPr lang="zh-TW" altLang="en-US" dirty="0"/>
                  <a:t>正八邊形的每個內角＝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180°(8</m:t>
                        </m:r>
                        <m:r>
                          <m:rPr>
                            <m:nor/>
                          </m:rPr>
                          <a:rPr lang="zh-TW" altLang="en-US" dirty="0">
                            <a:latin typeface="新細明體" panose="02020500000000000000" pitchFamily="18" charset="-120"/>
                            <a:ea typeface="新細明體" panose="02020500000000000000" pitchFamily="18" charset="-12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TW" dirty="0"/>
                          <m:t>2)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8</m:t>
                        </m:r>
                      </m:den>
                    </m:f>
                  </m:oMath>
                </a14:m>
                <a:r>
                  <a:rPr lang="zh-TW" altLang="en-US" dirty="0"/>
                  <a:t>＝</a:t>
                </a:r>
                <a:r>
                  <a:rPr lang="en-US" altLang="zh-TW" dirty="0"/>
                  <a:t>135°</a:t>
                </a:r>
                <a:br>
                  <a:rPr lang="en-US" altLang="zh-TW" dirty="0"/>
                </a:br>
                <a:endParaRPr lang="zh-TW" altLang="en-US" dirty="0"/>
              </a:p>
            </p:txBody>
          </p:sp>
        </mc:Choice>
        <mc:Fallback xmlns="">
          <p:sp>
            <p:nvSpPr>
              <p:cNvPr id="14" name="標題 3">
                <a:extLst>
                  <a:ext uri="{FF2B5EF4-FFF2-40B4-BE49-F238E27FC236}">
                    <a16:creationId xmlns:a16="http://schemas.microsoft.com/office/drawing/2014/main" id="{34F036A8-B564-A1FB-981E-7B00F97183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1663" y="1704096"/>
                <a:ext cx="8712000" cy="5153903"/>
              </a:xfrm>
              <a:blipFill>
                <a:blip r:embed="rId2"/>
                <a:stretch>
                  <a:fillRect l="-1749" r="-27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圖片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3C47251-5699-EF8F-C0D5-46C18C89AC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7" name="圖片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17ECB94-ACFB-C88C-8162-AE2A9D1D7C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8" name="圖片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284431-051E-45B8-214D-A281B59B54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490AC993-1611-4F52-BB00-0AA06920B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20" y="4650280"/>
            <a:ext cx="642436" cy="617536"/>
          </a:xfrm>
          <a:prstGeom prst="rect">
            <a:avLst/>
          </a:prstGeom>
        </p:spPr>
      </p:pic>
      <p:pic>
        <p:nvPicPr>
          <p:cNvPr id="3" name="圖片 2" descr="一張含有 設計 的圖片&#10;&#10;描述是以中可信度自動產生">
            <a:extLst>
              <a:ext uri="{FF2B5EF4-FFF2-40B4-BE49-F238E27FC236}">
                <a16:creationId xmlns:a16="http://schemas.microsoft.com/office/drawing/2014/main" id="{58C57831-E5BE-4E0E-B37F-09A2043151B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E9F1"/>
              </a:clrFrom>
              <a:clrTo>
                <a:srgbClr val="FDE9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7117" y="3399264"/>
            <a:ext cx="2233299" cy="22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57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3">
            <a:extLst>
              <a:ext uri="{FF2B5EF4-FFF2-40B4-BE49-F238E27FC236}">
                <a16:creationId xmlns:a16="http://schemas.microsoft.com/office/drawing/2014/main" id="{C0564BE1-9DE0-8A24-1514-F27C9F6DCCC5}"/>
              </a:ext>
            </a:extLst>
          </p:cNvPr>
          <p:cNvSpPr txBox="1">
            <a:spLocks/>
          </p:cNvSpPr>
          <p:nvPr/>
        </p:nvSpPr>
        <p:spPr>
          <a:xfrm>
            <a:off x="467544" y="1306703"/>
            <a:ext cx="8565903" cy="11141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zh-TW" altLang="en-US" dirty="0">
                <a:sym typeface="Wingdings" panose="05000000000000000000" pitchFamily="2" charset="2"/>
              </a:rPr>
              <a:t></a:t>
            </a:r>
            <a:r>
              <a:rPr lang="zh-TW" altLang="en-US" dirty="0"/>
              <a:t>如圖，已知∠</a:t>
            </a:r>
            <a:r>
              <a:rPr lang="en-US" altLang="zh-TW" i="1" dirty="0"/>
              <a:t>B</a:t>
            </a:r>
            <a:r>
              <a:rPr lang="zh-TW" altLang="en-US" dirty="0"/>
              <a:t>，利用尺規作圖畫出一個角，使得角度等於∠</a:t>
            </a:r>
            <a:r>
              <a:rPr lang="en-US" altLang="zh-TW" i="1" dirty="0"/>
              <a:t>B</a:t>
            </a:r>
            <a:r>
              <a:rPr lang="zh-TW" altLang="en-US" i="1" dirty="0"/>
              <a:t>。</a:t>
            </a:r>
            <a:endParaRPr lang="en-US" altLang="zh-TW" baseline="30000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40556" y="613664"/>
            <a:ext cx="5571804" cy="576163"/>
          </a:xfrm>
        </p:spPr>
        <p:txBody>
          <a:bodyPr/>
          <a:lstStyle/>
          <a:p>
            <a:r>
              <a:rPr lang="zh-TW" altLang="en-US" dirty="0"/>
              <a:t>等角作圖、中垂線</a:t>
            </a:r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id="{20902D18-7502-82FC-5BE0-1ED7B5B3BBB7}"/>
              </a:ext>
            </a:extLst>
          </p:cNvPr>
          <p:cNvSpPr txBox="1">
            <a:spLocks/>
          </p:cNvSpPr>
          <p:nvPr/>
        </p:nvSpPr>
        <p:spPr>
          <a:xfrm>
            <a:off x="1187624" y="635726"/>
            <a:ext cx="1052932" cy="563528"/>
          </a:xfrm>
          <a:prstGeom prst="roundRect">
            <a:avLst>
              <a:gd name="adj" fmla="val 16667"/>
            </a:avLst>
          </a:prstGeom>
          <a:solidFill>
            <a:srgbClr val="0072BC"/>
          </a:solid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/>
              <a:t>4</a:t>
            </a:r>
            <a:r>
              <a:rPr lang="zh-TW" altLang="en-US"/>
              <a:t>、</a:t>
            </a:r>
            <a:r>
              <a:rPr lang="en-US" altLang="zh-TW"/>
              <a:t>5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A8F398A-16B0-60DF-D362-AA8065BD6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48" y="3311462"/>
            <a:ext cx="3151815" cy="2268644"/>
          </a:xfrm>
          <a:prstGeom prst="rect">
            <a:avLst/>
          </a:prstGeom>
        </p:spPr>
      </p:pic>
      <p:sp>
        <p:nvSpPr>
          <p:cNvPr id="2" name="標題 3">
            <a:extLst>
              <a:ext uri="{FF2B5EF4-FFF2-40B4-BE49-F238E27FC236}">
                <a16:creationId xmlns:a16="http://schemas.microsoft.com/office/drawing/2014/main" id="{C3EDA713-FEA4-E680-51FF-D4B44CDC593A}"/>
              </a:ext>
            </a:extLst>
          </p:cNvPr>
          <p:cNvSpPr txBox="1">
            <a:spLocks/>
          </p:cNvSpPr>
          <p:nvPr/>
        </p:nvSpPr>
        <p:spPr>
          <a:xfrm>
            <a:off x="1208325" y="2414089"/>
            <a:ext cx="211877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>
                <a:solidFill>
                  <a:srgbClr val="FF0000"/>
                </a:solidFill>
              </a:rPr>
              <a:t>作圖略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EADA276-103C-445C-BE68-EB151AC62B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856" y="2506415"/>
            <a:ext cx="43353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6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標題 3">
                <a:extLst>
                  <a:ext uri="{FF2B5EF4-FFF2-40B4-BE49-F238E27FC236}">
                    <a16:creationId xmlns:a16="http://schemas.microsoft.com/office/drawing/2014/main" id="{C0564BE1-9DE0-8A24-1514-F27C9F6DCC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306703"/>
                <a:ext cx="8565903" cy="104217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400"/>
                  </a:lnSpc>
                </a:pPr>
                <a:r>
                  <a:rPr lang="zh-TW" altLang="en-US" dirty="0">
                    <a:sym typeface="Wingdings" panose="05000000000000000000" pitchFamily="2" charset="2"/>
                  </a:rPr>
                  <a:t></a:t>
                </a:r>
                <a:r>
                  <a:rPr lang="zh-TW" altLang="en-US" dirty="0"/>
                  <a:t>如圖，已知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CD</m:t>
                        </m:r>
                      </m:e>
                    </m:acc>
                    <m:r>
                      <a:rPr lang="en-US" altLang="zh-TW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dirty="0"/>
                  <a:t>，利用尺規作圖畫出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CD</m:t>
                        </m:r>
                      </m:e>
                    </m:acc>
                    <m:r>
                      <a:rPr lang="en-US" altLang="zh-TW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dirty="0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TW" altLang="en-US" dirty="0"/>
                  <a:t>中垂線。</a:t>
                </a:r>
                <a:endParaRPr lang="en-US" altLang="zh-TW" baseline="30000" dirty="0"/>
              </a:p>
            </p:txBody>
          </p:sp>
        </mc:Choice>
        <mc:Fallback xmlns="">
          <p:sp>
            <p:nvSpPr>
              <p:cNvPr id="9" name="標題 3">
                <a:extLst>
                  <a:ext uri="{FF2B5EF4-FFF2-40B4-BE49-F238E27FC236}">
                    <a16:creationId xmlns:a16="http://schemas.microsoft.com/office/drawing/2014/main" id="{C0564BE1-9DE0-8A24-1514-F27C9F6DC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306703"/>
                <a:ext cx="8565903" cy="1042177"/>
              </a:xfrm>
              <a:prstGeom prst="rect">
                <a:avLst/>
              </a:prstGeom>
              <a:blipFill>
                <a:blip r:embed="rId2"/>
                <a:stretch>
                  <a:fillRect l="-1851" t="-5263" b="-304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40556" y="613664"/>
            <a:ext cx="5571804" cy="576163"/>
          </a:xfrm>
        </p:spPr>
        <p:txBody>
          <a:bodyPr/>
          <a:lstStyle/>
          <a:p>
            <a:r>
              <a:rPr lang="zh-TW" altLang="en-US" dirty="0"/>
              <a:t>等角作圖、中垂線</a:t>
            </a:r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id="{20902D18-7502-82FC-5BE0-1ED7B5B3BBB7}"/>
              </a:ext>
            </a:extLst>
          </p:cNvPr>
          <p:cNvSpPr txBox="1">
            <a:spLocks/>
          </p:cNvSpPr>
          <p:nvPr/>
        </p:nvSpPr>
        <p:spPr>
          <a:xfrm>
            <a:off x="1187624" y="635726"/>
            <a:ext cx="1052932" cy="563528"/>
          </a:xfrm>
          <a:prstGeom prst="roundRect">
            <a:avLst>
              <a:gd name="adj" fmla="val 16667"/>
            </a:avLst>
          </a:prstGeom>
          <a:solidFill>
            <a:srgbClr val="0072BC"/>
          </a:solid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/>
              <a:t>4</a:t>
            </a:r>
            <a:r>
              <a:rPr lang="zh-TW" altLang="en-US"/>
              <a:t>、</a:t>
            </a:r>
            <a:r>
              <a:rPr lang="en-US" altLang="zh-TW"/>
              <a:t>5</a:t>
            </a:r>
            <a:endParaRPr lang="zh-TW" altLang="en-US" dirty="0"/>
          </a:p>
        </p:txBody>
      </p:sp>
      <p:sp>
        <p:nvSpPr>
          <p:cNvPr id="7" name="標題 3">
            <a:extLst>
              <a:ext uri="{FF2B5EF4-FFF2-40B4-BE49-F238E27FC236}">
                <a16:creationId xmlns:a16="http://schemas.microsoft.com/office/drawing/2014/main" id="{9F2E4D04-2E49-FA87-53A6-8F2A705B2481}"/>
              </a:ext>
            </a:extLst>
          </p:cNvPr>
          <p:cNvSpPr txBox="1">
            <a:spLocks/>
          </p:cNvSpPr>
          <p:nvPr/>
        </p:nvSpPr>
        <p:spPr>
          <a:xfrm>
            <a:off x="1208325" y="2414089"/>
            <a:ext cx="211877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>
                <a:solidFill>
                  <a:srgbClr val="FF0000"/>
                </a:solidFill>
              </a:rPr>
              <a:t>作圖略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1D00BAB-1458-D899-F0AF-340F3FF81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64" y="4509121"/>
            <a:ext cx="4667628" cy="41311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37FA9B4-DE60-C2C6-4F8A-3F5F90DEED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856" y="2506415"/>
            <a:ext cx="43353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30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3">
            <a:extLst>
              <a:ext uri="{FF2B5EF4-FFF2-40B4-BE49-F238E27FC236}">
                <a16:creationId xmlns:a16="http://schemas.microsoft.com/office/drawing/2014/main" id="{456A0763-87E9-4BB1-B8ED-A30DA9976804}"/>
              </a:ext>
            </a:extLst>
          </p:cNvPr>
          <p:cNvSpPr txBox="1">
            <a:spLocks/>
          </p:cNvSpPr>
          <p:nvPr/>
        </p:nvSpPr>
        <p:spPr>
          <a:xfrm>
            <a:off x="421663" y="1704096"/>
            <a:ext cx="8712000" cy="5153903"/>
          </a:xfrm>
          <a:prstGeom prst="rect">
            <a:avLst/>
          </a:prstGeom>
          <a:solidFill>
            <a:srgbClr val="FDEFEF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zh-TW" altLang="en-US" dirty="0"/>
              <a:t>如右圖，已知 </a:t>
            </a:r>
            <a:r>
              <a:rPr lang="en-US" altLang="zh-TW" i="1" dirty="0"/>
              <a:t>P</a:t>
            </a:r>
            <a:r>
              <a:rPr lang="zh-TW" altLang="en-US" i="1" dirty="0"/>
              <a:t> </a:t>
            </a:r>
            <a:r>
              <a:rPr lang="zh-TW" altLang="en-US" dirty="0"/>
              <a:t>點在直線 </a:t>
            </a:r>
            <a:r>
              <a:rPr lang="en-US" altLang="zh-TW" i="1" dirty="0"/>
              <a:t>L</a:t>
            </a:r>
            <a:r>
              <a:rPr lang="zh-TW" altLang="en-US" i="1" dirty="0"/>
              <a:t> </a:t>
            </a:r>
            <a:r>
              <a:rPr lang="zh-TW" altLang="en-US" dirty="0"/>
              <a:t>外，利用尺規作圖	</a:t>
            </a:r>
          </a:p>
          <a:p>
            <a:pPr>
              <a:lnSpc>
                <a:spcPts val="4400"/>
              </a:lnSpc>
            </a:pPr>
            <a:r>
              <a:rPr lang="zh-TW" altLang="en-US" dirty="0">
                <a:latin typeface="微軟正黑體" panose="020B0604030504040204" pitchFamily="34" charset="-120"/>
              </a:rPr>
              <a:t>畫出通過 </a:t>
            </a:r>
            <a:r>
              <a:rPr lang="en-US" altLang="zh-TW" i="1" dirty="0"/>
              <a:t>P</a:t>
            </a:r>
            <a:r>
              <a:rPr lang="zh-TW" altLang="en-US" i="1" dirty="0"/>
              <a:t> </a:t>
            </a:r>
            <a:r>
              <a:rPr lang="zh-TW" altLang="en-US" dirty="0">
                <a:latin typeface="微軟正黑體" panose="020B0604030504040204" pitchFamily="34" charset="-120"/>
              </a:rPr>
              <a:t>點，且與</a:t>
            </a:r>
            <a:endParaRPr lang="en-US" altLang="zh-TW" dirty="0">
              <a:latin typeface="微軟正黑體" panose="020B0604030504040204" pitchFamily="34" charset="-120"/>
            </a:endParaRPr>
          </a:p>
          <a:p>
            <a:pPr>
              <a:lnSpc>
                <a:spcPts val="4400"/>
              </a:lnSpc>
            </a:pPr>
            <a:r>
              <a:rPr lang="zh-TW" altLang="en-US" dirty="0">
                <a:latin typeface="微軟正黑體" panose="020B0604030504040204" pitchFamily="34" charset="-120"/>
              </a:rPr>
              <a:t>直線 </a:t>
            </a:r>
            <a:r>
              <a:rPr lang="en-US" altLang="zh-TW" i="1" dirty="0"/>
              <a:t>L</a:t>
            </a:r>
            <a:r>
              <a:rPr lang="zh-TW" altLang="en-US" i="1" dirty="0"/>
              <a:t> </a:t>
            </a:r>
            <a:r>
              <a:rPr lang="zh-TW" altLang="en-US" dirty="0">
                <a:latin typeface="微軟正黑體" panose="020B0604030504040204" pitchFamily="34" charset="-120"/>
              </a:rPr>
              <a:t>垂直的直線。</a:t>
            </a:r>
            <a:endParaRPr lang="en-US" altLang="zh-TW" dirty="0">
              <a:latin typeface="微軟正黑體" panose="020B0604030504040204" pitchFamily="34" charset="-120"/>
            </a:endParaRPr>
          </a:p>
          <a:p>
            <a:pPr>
              <a:lnSpc>
                <a:spcPts val="4400"/>
              </a:lnSpc>
            </a:pPr>
            <a:r>
              <a:rPr lang="zh-TW" altLang="en-US" dirty="0">
                <a:solidFill>
                  <a:srgbClr val="0072BC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</a:t>
            </a:r>
            <a:r>
              <a:rPr lang="en-US" altLang="zh-TW" i="1" dirty="0"/>
              <a:t>P</a:t>
            </a:r>
            <a:r>
              <a:rPr lang="zh-TW" altLang="en-US" i="1" dirty="0"/>
              <a:t> </a:t>
            </a:r>
            <a:r>
              <a:rPr lang="zh-TW" altLang="en-US" dirty="0"/>
              <a:t>點為圓心，適當長</a:t>
            </a:r>
            <a:endParaRPr lang="en-US" altLang="zh-TW" dirty="0"/>
          </a:p>
          <a:p>
            <a:pPr>
              <a:lnSpc>
                <a:spcPts val="4400"/>
              </a:lnSpc>
            </a:pPr>
            <a:r>
              <a:rPr lang="en-US" altLang="zh-TW" dirty="0"/>
              <a:t>   </a:t>
            </a:r>
            <a:r>
              <a:rPr lang="zh-TW" altLang="en-US" dirty="0"/>
              <a:t>為半徑畫弧，交直線</a:t>
            </a:r>
            <a:endParaRPr lang="en-US" altLang="zh-TW" dirty="0"/>
          </a:p>
          <a:p>
            <a:pPr>
              <a:lnSpc>
                <a:spcPts val="4400"/>
              </a:lnSpc>
            </a:pPr>
            <a:r>
              <a:rPr lang="en-US" altLang="zh-TW" dirty="0"/>
              <a:t>   </a:t>
            </a:r>
            <a:r>
              <a:rPr lang="zh-TW" altLang="en-US" dirty="0"/>
              <a:t> </a:t>
            </a:r>
            <a:r>
              <a:rPr lang="en-US" altLang="zh-TW" i="1" dirty="0"/>
              <a:t>L</a:t>
            </a:r>
            <a:r>
              <a:rPr lang="zh-TW" altLang="en-US" i="1" dirty="0"/>
              <a:t> </a:t>
            </a:r>
            <a:r>
              <a:rPr lang="zh-TW" altLang="en-US" dirty="0"/>
              <a:t>於</a:t>
            </a:r>
            <a:r>
              <a:rPr lang="en-US" altLang="zh-TW" i="1" dirty="0"/>
              <a:t>A</a:t>
            </a:r>
            <a:r>
              <a:rPr lang="zh-TW" altLang="en-US" dirty="0"/>
              <a:t>、</a:t>
            </a:r>
            <a:r>
              <a:rPr lang="en-US" altLang="zh-TW" i="1" dirty="0"/>
              <a:t>B </a:t>
            </a:r>
            <a:r>
              <a:rPr lang="zh-TW" altLang="en-US" dirty="0"/>
              <a:t>兩點。</a:t>
            </a:r>
          </a:p>
          <a:p>
            <a:pPr>
              <a:lnSpc>
                <a:spcPts val="4400"/>
              </a:lnSpc>
            </a:pPr>
            <a:endParaRPr lang="en-US" altLang="zh-TW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20" y="548680"/>
            <a:ext cx="7132028" cy="808778"/>
          </a:xfrm>
        </p:spPr>
        <p:txBody>
          <a:bodyPr/>
          <a:lstStyle/>
          <a:p>
            <a:r>
              <a:rPr lang="en-US" altLang="zh-TW" dirty="0"/>
              <a:t>⑥</a:t>
            </a:r>
            <a:r>
              <a:rPr lang="zh-TW" altLang="en-US" dirty="0"/>
              <a:t> </a:t>
            </a:r>
            <a:r>
              <a:rPr lang="zh-TW" altLang="en-US" sz="4400" dirty="0"/>
              <a:t>過線外一點作圖</a:t>
            </a:r>
            <a:endParaRPr lang="zh-TW" altLang="en-US" dirty="0"/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AEECCE7-6094-B073-7C96-0A50743E04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997F36-810A-A0B4-7723-5D32DEF53F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7D89E03C-85F9-46BB-BDDD-9B934F75C13A}"/>
              </a:ext>
            </a:extLst>
          </p:cNvPr>
          <p:cNvSpPr/>
          <p:nvPr/>
        </p:nvSpPr>
        <p:spPr>
          <a:xfrm>
            <a:off x="4785720" y="4129155"/>
            <a:ext cx="3723118" cy="2590017"/>
          </a:xfrm>
          <a:prstGeom prst="roundRect">
            <a:avLst>
              <a:gd name="adj" fmla="val 13217"/>
            </a:avLst>
          </a:prstGeom>
          <a:solidFill>
            <a:schemeClr val="bg1"/>
          </a:solidFill>
          <a:ln w="28575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一張含有 寫生, 行, 極簡主義者 的圖片&#10;&#10;自動產生的描述">
            <a:extLst>
              <a:ext uri="{FF2B5EF4-FFF2-40B4-BE49-F238E27FC236}">
                <a16:creationId xmlns:a16="http://schemas.microsoft.com/office/drawing/2014/main" id="{4B8F1337-C0CB-4973-8E9E-BFAA8CEED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035" y="2467488"/>
            <a:ext cx="3097076" cy="1488348"/>
          </a:xfrm>
          <a:prstGeom prst="roundRect">
            <a:avLst/>
          </a:prstGeom>
          <a:ln w="28575">
            <a:solidFill>
              <a:srgbClr val="0072BC"/>
            </a:solidFill>
          </a:ln>
        </p:spPr>
      </p:pic>
      <p:pic>
        <p:nvPicPr>
          <p:cNvPr id="3" name="圖片 2" descr="一張含有 寫生, 工具 的圖片&#10;&#10;自動產生的描述">
            <a:extLst>
              <a:ext uri="{FF2B5EF4-FFF2-40B4-BE49-F238E27FC236}">
                <a16:creationId xmlns:a16="http://schemas.microsoft.com/office/drawing/2014/main" id="{B5661E80-4FE2-4D10-BD7C-685E1730DA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9139" y="4293265"/>
            <a:ext cx="3223874" cy="2327611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B6D9A4B8-B806-4FE9-9AFE-70DCAE0D8CC4}"/>
              </a:ext>
            </a:extLst>
          </p:cNvPr>
          <p:cNvSpPr txBox="1"/>
          <p:nvPr/>
        </p:nvSpPr>
        <p:spPr>
          <a:xfrm>
            <a:off x="4840603" y="412915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0072BC"/>
                </a:solidFill>
                <a:sym typeface="Wingdings" panose="05000000000000000000" pitchFamily="2" charset="2"/>
              </a:rPr>
              <a:t></a:t>
            </a:r>
            <a:endParaRPr lang="zh-TW" altLang="en-US" sz="3200" dirty="0">
              <a:solidFill>
                <a:srgbClr val="007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57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標題 3">
                <a:extLst>
                  <a:ext uri="{FF2B5EF4-FFF2-40B4-BE49-F238E27FC236}">
                    <a16:creationId xmlns:a16="http://schemas.microsoft.com/office/drawing/2014/main" id="{456A0763-87E9-4BB1-B8ED-A30DA99768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663" y="1704096"/>
                <a:ext cx="8712000" cy="5153903"/>
              </a:xfrm>
              <a:prstGeom prst="rect">
                <a:avLst/>
              </a:prstGeom>
              <a:solidFill>
                <a:srgbClr val="FDEFEF"/>
              </a:solidFill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ts val="5200"/>
                  </a:lnSpc>
                </a:pPr>
                <a:r>
                  <a:rPr lang="zh-TW" altLang="en-US" dirty="0">
                    <a:solidFill>
                      <a:srgbClr val="0072BC"/>
                    </a:solidFill>
                    <a:latin typeface="微軟正黑體" panose="020B0604030504040204" pitchFamily="34" charset="-120"/>
                    <a:sym typeface="Wingdings" panose="05000000000000000000" pitchFamily="2" charset="2"/>
                  </a:rPr>
                  <a:t></a:t>
                </a:r>
                <a:r>
                  <a:rPr lang="zh-TW" altLang="en-US" dirty="0"/>
                  <a:t>分別以 </a:t>
                </a:r>
                <a:r>
                  <a:rPr lang="en-US" altLang="zh-TW" i="1" dirty="0"/>
                  <a:t>A</a:t>
                </a:r>
                <a:r>
                  <a:rPr lang="zh-TW" altLang="en-US" dirty="0"/>
                  <a:t>、</a:t>
                </a:r>
                <a:r>
                  <a:rPr lang="en-US" altLang="zh-TW" i="1" dirty="0"/>
                  <a:t>B</a:t>
                </a:r>
                <a:r>
                  <a:rPr lang="zh-TW" altLang="en-US" i="1" dirty="0"/>
                  <a:t> </a:t>
                </a:r>
                <a:r>
                  <a:rPr lang="zh-TW" altLang="en-US" dirty="0"/>
                  <a:t>點為圓心，大於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/>
                          <m:t>1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2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zh-TW" altLang="en-US" dirty="0"/>
                  <a:t> 長為半徑</a:t>
                </a:r>
                <a:endParaRPr lang="en-US" altLang="zh-TW" dirty="0"/>
              </a:p>
              <a:p>
                <a:pPr>
                  <a:lnSpc>
                    <a:spcPts val="5200"/>
                  </a:lnSpc>
                </a:pPr>
                <a:r>
                  <a:rPr lang="zh-TW" altLang="en-US" dirty="0"/>
                  <a:t>   畫弧，設兩弧交於 </a:t>
                </a:r>
                <a:r>
                  <a:rPr lang="en-US" altLang="zh-TW" i="1" dirty="0"/>
                  <a:t>Q</a:t>
                </a:r>
                <a:r>
                  <a:rPr lang="zh-TW" altLang="en-US" dirty="0"/>
                  <a:t>。</a:t>
                </a:r>
                <a:endParaRPr lang="en-US" altLang="zh-TW" dirty="0"/>
              </a:p>
              <a:p>
                <a:pPr>
                  <a:lnSpc>
                    <a:spcPts val="5200"/>
                  </a:lnSpc>
                </a:pPr>
                <a:r>
                  <a:rPr lang="zh-TW" altLang="zh-TW" dirty="0">
                    <a:solidFill>
                      <a:srgbClr val="0072BC"/>
                    </a:solidFill>
                    <a:sym typeface="Wingdings" panose="05000000000000000000" pitchFamily="2" charset="2"/>
                  </a:rPr>
                  <a:t></a:t>
                </a:r>
                <a:r>
                  <a:rPr lang="zh-TW" altLang="en-US" dirty="0">
                    <a:sym typeface="Wingdings" panose="05000000000000000000" pitchFamily="2" charset="2"/>
                  </a:rPr>
                  <a:t>連接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altLang="zh-TW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ym typeface="Wingdings" panose="05000000000000000000" pitchFamily="2" charset="2"/>
                          </a:rPr>
                          <m:t>PQ</m:t>
                        </m:r>
                      </m:e>
                    </m:acc>
                    <m:r>
                      <a:rPr lang="en-US" altLang="zh-TW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zh-TW" altLang="en-US" dirty="0">
                    <a:sym typeface="Wingdings" panose="05000000000000000000" pitchFamily="2" charset="2"/>
                  </a:rPr>
                  <a:t>，則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altLang="zh-TW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ym typeface="Wingdings" panose="05000000000000000000" pitchFamily="2" charset="2"/>
                          </a:rPr>
                          <m:t>PQ</m:t>
                        </m:r>
                      </m:e>
                    </m:acc>
                    <m:r>
                      <a:rPr lang="en-US" altLang="zh-TW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zh-TW" altLang="en-US" dirty="0">
                    <a:sym typeface="Wingdings" panose="05000000000000000000" pitchFamily="2" charset="2"/>
                  </a:rPr>
                  <a:t>即為所求。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10" name="標題 3">
                <a:extLst>
                  <a:ext uri="{FF2B5EF4-FFF2-40B4-BE49-F238E27FC236}">
                    <a16:creationId xmlns:a16="http://schemas.microsoft.com/office/drawing/2014/main" id="{456A0763-87E9-4BB1-B8ED-A30DA9976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63" y="1704096"/>
                <a:ext cx="8712000" cy="5153903"/>
              </a:xfrm>
              <a:prstGeom prst="rect">
                <a:avLst/>
              </a:prstGeom>
              <a:blipFill>
                <a:blip r:embed="rId2"/>
                <a:stretch>
                  <a:fillRect l="-17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20" y="548680"/>
            <a:ext cx="7132028" cy="808778"/>
          </a:xfrm>
        </p:spPr>
        <p:txBody>
          <a:bodyPr/>
          <a:lstStyle/>
          <a:p>
            <a:r>
              <a:rPr lang="en-US" altLang="zh-TW" dirty="0"/>
              <a:t>⑥</a:t>
            </a:r>
            <a:r>
              <a:rPr lang="zh-TW" altLang="en-US" dirty="0"/>
              <a:t> </a:t>
            </a:r>
            <a:r>
              <a:rPr lang="zh-TW" altLang="en-US" sz="4400" dirty="0"/>
              <a:t>過線外一點作圖</a:t>
            </a:r>
            <a:endParaRPr lang="zh-TW" altLang="en-US" dirty="0"/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AEECCE7-6094-B073-7C96-0A50743E04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997F36-810A-A0B4-7723-5D32DEF53F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7D89E03C-85F9-46BB-BDDD-9B934F75C13A}"/>
              </a:ext>
            </a:extLst>
          </p:cNvPr>
          <p:cNvSpPr/>
          <p:nvPr/>
        </p:nvSpPr>
        <p:spPr>
          <a:xfrm>
            <a:off x="584398" y="4135678"/>
            <a:ext cx="6435874" cy="2655333"/>
          </a:xfrm>
          <a:prstGeom prst="roundRect">
            <a:avLst>
              <a:gd name="adj" fmla="val 13217"/>
            </a:avLst>
          </a:prstGeom>
          <a:solidFill>
            <a:schemeClr val="bg1"/>
          </a:solidFill>
          <a:ln w="28575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 descr="一張含有 行, 圖表, 繪圖 的圖片&#10;&#10;自動產生的描述">
            <a:extLst>
              <a:ext uri="{FF2B5EF4-FFF2-40B4-BE49-F238E27FC236}">
                <a16:creationId xmlns:a16="http://schemas.microsoft.com/office/drawing/2014/main" id="{D08C678E-F5CF-4D3C-AA64-8117C16ADB3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1124" y="4207474"/>
            <a:ext cx="2501098" cy="2495731"/>
          </a:xfrm>
          <a:prstGeom prst="rect">
            <a:avLst/>
          </a:prstGeom>
        </p:spPr>
      </p:pic>
      <p:pic>
        <p:nvPicPr>
          <p:cNvPr id="21" name="圖片 20" descr="一張含有 圖表, 行, 設計 的圖片&#10;&#10;自動產生的描述">
            <a:extLst>
              <a:ext uri="{FF2B5EF4-FFF2-40B4-BE49-F238E27FC236}">
                <a16:creationId xmlns:a16="http://schemas.microsoft.com/office/drawing/2014/main" id="{1C0D6AD0-D666-487D-BEF7-0DB91856732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780" y="4206117"/>
            <a:ext cx="3210528" cy="2495731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D7D26BB2-EBFE-4725-95F4-70746BFDA25C}"/>
              </a:ext>
            </a:extLst>
          </p:cNvPr>
          <p:cNvSpPr txBox="1"/>
          <p:nvPr/>
        </p:nvSpPr>
        <p:spPr>
          <a:xfrm>
            <a:off x="663765" y="4165271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0072BC"/>
                </a:solidFill>
                <a:sym typeface="Wingdings" panose="05000000000000000000" pitchFamily="2" charset="2"/>
              </a:rPr>
              <a:t></a:t>
            </a:r>
            <a:endParaRPr lang="zh-TW" altLang="en-US" sz="3200" dirty="0">
              <a:solidFill>
                <a:srgbClr val="0072BC"/>
              </a:solidFill>
            </a:endParaRPr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ED45B3D9-F984-4413-9BBB-FDB38705F017}"/>
              </a:ext>
            </a:extLst>
          </p:cNvPr>
          <p:cNvSpPr/>
          <p:nvPr/>
        </p:nvSpPr>
        <p:spPr>
          <a:xfrm>
            <a:off x="3923928" y="5283344"/>
            <a:ext cx="360000" cy="360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6D9A4B8-B806-4FE9-9AFE-70DCAE0D8CC4}"/>
              </a:ext>
            </a:extLst>
          </p:cNvPr>
          <p:cNvSpPr txBox="1"/>
          <p:nvPr/>
        </p:nvSpPr>
        <p:spPr>
          <a:xfrm>
            <a:off x="4067944" y="416527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0072BC"/>
                </a:solidFill>
                <a:sym typeface="Wingdings" panose="05000000000000000000" pitchFamily="2" charset="2"/>
              </a:rPr>
              <a:t></a:t>
            </a:r>
            <a:endParaRPr lang="zh-TW" altLang="en-US" sz="3200" dirty="0">
              <a:solidFill>
                <a:srgbClr val="0072BC"/>
              </a:solidFill>
            </a:endParaRPr>
          </a:p>
        </p:txBody>
      </p:sp>
      <p:pic>
        <p:nvPicPr>
          <p:cNvPr id="14" name="圖片 13" descr="一張含有 行, 圖表, 設計 的圖片&#10;&#10;自動產生的描述">
            <a:extLst>
              <a:ext uri="{FF2B5EF4-FFF2-40B4-BE49-F238E27FC236}">
                <a16:creationId xmlns:a16="http://schemas.microsoft.com/office/drawing/2014/main" id="{8BE85E7F-FB62-4D46-9E70-B2610275B5E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5920" y="2390184"/>
            <a:ext cx="2497020" cy="227461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6248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標題 3">
            <a:extLst>
              <a:ext uri="{FF2B5EF4-FFF2-40B4-BE49-F238E27FC236}">
                <a16:creationId xmlns:a16="http://schemas.microsoft.com/office/drawing/2014/main" id="{A55F3B85-CD96-449D-A6E2-85855516F385}"/>
              </a:ext>
            </a:extLst>
          </p:cNvPr>
          <p:cNvSpPr txBox="1">
            <a:spLocks/>
          </p:cNvSpPr>
          <p:nvPr/>
        </p:nvSpPr>
        <p:spPr>
          <a:xfrm>
            <a:off x="421663" y="1704096"/>
            <a:ext cx="8712000" cy="5153903"/>
          </a:xfrm>
          <a:prstGeom prst="rect">
            <a:avLst/>
          </a:prstGeom>
          <a:solidFill>
            <a:srgbClr val="FDEFEF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zh-TW" altLang="en-US" dirty="0"/>
              <a:t>如右圖，已知 </a:t>
            </a:r>
            <a:r>
              <a:rPr lang="en-US" altLang="zh-TW" i="1" dirty="0"/>
              <a:t>P</a:t>
            </a:r>
            <a:r>
              <a:rPr lang="zh-TW" altLang="en-US" i="1" dirty="0"/>
              <a:t> </a:t>
            </a:r>
            <a:r>
              <a:rPr lang="zh-TW" altLang="en-US" dirty="0"/>
              <a:t>點在直線 </a:t>
            </a:r>
            <a:r>
              <a:rPr lang="en-US" altLang="zh-TW" i="1" dirty="0"/>
              <a:t>L</a:t>
            </a:r>
            <a:r>
              <a:rPr lang="zh-TW" altLang="en-US" i="1" dirty="0"/>
              <a:t> </a:t>
            </a:r>
            <a:r>
              <a:rPr lang="zh-TW" altLang="en-US" dirty="0"/>
              <a:t>上，利用尺規作圖	</a:t>
            </a:r>
          </a:p>
          <a:p>
            <a:pPr>
              <a:lnSpc>
                <a:spcPts val="4400"/>
              </a:lnSpc>
            </a:pPr>
            <a:r>
              <a:rPr lang="zh-TW" altLang="en-US" dirty="0">
                <a:latin typeface="微軟正黑體" panose="020B0604030504040204" pitchFamily="34" charset="-120"/>
              </a:rPr>
              <a:t>畫出通過 </a:t>
            </a:r>
            <a:r>
              <a:rPr lang="en-US" altLang="zh-TW" i="1" dirty="0"/>
              <a:t>P</a:t>
            </a:r>
            <a:r>
              <a:rPr lang="zh-TW" altLang="en-US" i="1" dirty="0"/>
              <a:t> </a:t>
            </a:r>
            <a:r>
              <a:rPr lang="zh-TW" altLang="en-US" dirty="0">
                <a:latin typeface="微軟正黑體" panose="020B0604030504040204" pitchFamily="34" charset="-120"/>
              </a:rPr>
              <a:t>點，且與</a:t>
            </a:r>
            <a:endParaRPr lang="en-US" altLang="zh-TW" dirty="0">
              <a:latin typeface="微軟正黑體" panose="020B0604030504040204" pitchFamily="34" charset="-120"/>
            </a:endParaRPr>
          </a:p>
          <a:p>
            <a:pPr>
              <a:lnSpc>
                <a:spcPts val="4400"/>
              </a:lnSpc>
            </a:pPr>
            <a:r>
              <a:rPr lang="zh-TW" altLang="en-US" dirty="0">
                <a:latin typeface="微軟正黑體" panose="020B0604030504040204" pitchFamily="34" charset="-120"/>
              </a:rPr>
              <a:t>直線 </a:t>
            </a:r>
            <a:r>
              <a:rPr lang="en-US" altLang="zh-TW" i="1" dirty="0"/>
              <a:t>L</a:t>
            </a:r>
            <a:r>
              <a:rPr lang="zh-TW" altLang="en-US" i="1" dirty="0"/>
              <a:t> </a:t>
            </a:r>
            <a:r>
              <a:rPr lang="zh-TW" altLang="en-US" dirty="0">
                <a:latin typeface="微軟正黑體" panose="020B0604030504040204" pitchFamily="34" charset="-120"/>
              </a:rPr>
              <a:t>垂直的直線。</a:t>
            </a:r>
            <a:endParaRPr lang="en-US" altLang="zh-TW" dirty="0">
              <a:latin typeface="微軟正黑體" panose="020B0604030504040204" pitchFamily="34" charset="-120"/>
            </a:endParaRPr>
          </a:p>
          <a:p>
            <a:pPr>
              <a:lnSpc>
                <a:spcPts val="4400"/>
              </a:lnSpc>
            </a:pPr>
            <a:r>
              <a:rPr lang="zh-TW" altLang="en-US" dirty="0">
                <a:solidFill>
                  <a:srgbClr val="0072BC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</a:t>
            </a:r>
            <a:r>
              <a:rPr lang="zh-TW" altLang="en-US" dirty="0">
                <a:latin typeface="微軟正黑體" panose="020B0604030504040204" pitchFamily="34" charset="-120"/>
                <a:sym typeface="Wingdings" panose="05000000000000000000" pitchFamily="2" charset="2"/>
              </a:rPr>
              <a:t>以 </a:t>
            </a:r>
            <a:r>
              <a:rPr lang="en-US" altLang="zh-TW" i="1" dirty="0"/>
              <a:t>P</a:t>
            </a:r>
            <a:r>
              <a:rPr lang="zh-TW" altLang="en-US" i="1" dirty="0"/>
              <a:t> </a:t>
            </a:r>
            <a:r>
              <a:rPr lang="zh-TW" altLang="en-US" dirty="0"/>
              <a:t>點為圓心，適當長</a:t>
            </a:r>
            <a:endParaRPr lang="en-US" altLang="zh-TW" dirty="0"/>
          </a:p>
          <a:p>
            <a:pPr>
              <a:lnSpc>
                <a:spcPts val="4400"/>
              </a:lnSpc>
            </a:pPr>
            <a:r>
              <a:rPr lang="en-US" altLang="zh-TW" dirty="0"/>
              <a:t>   </a:t>
            </a:r>
            <a:r>
              <a:rPr lang="zh-TW" altLang="en-US" dirty="0"/>
              <a:t>為半徑畫弧，交直線</a:t>
            </a:r>
            <a:endParaRPr lang="en-US" altLang="zh-TW" dirty="0"/>
          </a:p>
          <a:p>
            <a:pPr>
              <a:lnSpc>
                <a:spcPts val="4400"/>
              </a:lnSpc>
            </a:pPr>
            <a:r>
              <a:rPr lang="en-US" altLang="zh-TW" dirty="0"/>
              <a:t>   </a:t>
            </a:r>
            <a:r>
              <a:rPr lang="zh-TW" altLang="en-US" dirty="0"/>
              <a:t> </a:t>
            </a:r>
            <a:r>
              <a:rPr lang="en-US" altLang="zh-TW" i="1" dirty="0"/>
              <a:t>L</a:t>
            </a:r>
            <a:r>
              <a:rPr lang="zh-TW" altLang="en-US" i="1" dirty="0"/>
              <a:t> </a:t>
            </a:r>
            <a:r>
              <a:rPr lang="zh-TW" altLang="en-US" dirty="0"/>
              <a:t>於</a:t>
            </a:r>
            <a:r>
              <a:rPr lang="en-US" altLang="zh-TW" i="1" dirty="0"/>
              <a:t>A</a:t>
            </a:r>
            <a:r>
              <a:rPr lang="zh-TW" altLang="en-US" dirty="0"/>
              <a:t>、</a:t>
            </a:r>
            <a:r>
              <a:rPr lang="en-US" altLang="zh-TW" i="1" dirty="0"/>
              <a:t>B </a:t>
            </a:r>
            <a:r>
              <a:rPr lang="zh-TW" altLang="en-US" dirty="0"/>
              <a:t>兩點。</a:t>
            </a:r>
          </a:p>
          <a:p>
            <a:pPr>
              <a:lnSpc>
                <a:spcPts val="4400"/>
              </a:lnSpc>
            </a:pPr>
            <a:endParaRPr lang="en-US" altLang="zh-TW" dirty="0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3C2B3668-2A80-4CBC-B802-59A4524CEA38}"/>
              </a:ext>
            </a:extLst>
          </p:cNvPr>
          <p:cNvSpPr/>
          <p:nvPr/>
        </p:nvSpPr>
        <p:spPr>
          <a:xfrm>
            <a:off x="5076056" y="4129155"/>
            <a:ext cx="3432782" cy="2590017"/>
          </a:xfrm>
          <a:prstGeom prst="roundRect">
            <a:avLst>
              <a:gd name="adj" fmla="val 13217"/>
            </a:avLst>
          </a:prstGeom>
          <a:solidFill>
            <a:schemeClr val="bg1"/>
          </a:solidFill>
          <a:ln w="28575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4F8E306-6E63-4EF3-8FB3-2B0DCBF5532F}"/>
              </a:ext>
            </a:extLst>
          </p:cNvPr>
          <p:cNvSpPr txBox="1"/>
          <p:nvPr/>
        </p:nvSpPr>
        <p:spPr>
          <a:xfrm>
            <a:off x="5144810" y="4217706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0072BC"/>
                </a:solidFill>
                <a:sym typeface="Wingdings" panose="05000000000000000000" pitchFamily="2" charset="2"/>
              </a:rPr>
              <a:t></a:t>
            </a:r>
            <a:endParaRPr lang="zh-TW" altLang="en-US" sz="3200" dirty="0">
              <a:solidFill>
                <a:srgbClr val="0072BC"/>
              </a:solidFill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TW" dirty="0"/>
              <a:t>⑦</a:t>
            </a:r>
            <a:r>
              <a:rPr lang="zh-TW" altLang="en-US" dirty="0"/>
              <a:t> 過線上一點作圖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D00F737-B51B-332C-5617-16748D6C9D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5" name="圖片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5BC19D-C0CF-6FD5-1CAD-4CF47B7D3D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3" name="圖片 2" descr="一張含有 行, 設計 的圖片&#10;&#10;自動產生的描述">
            <a:extLst>
              <a:ext uri="{FF2B5EF4-FFF2-40B4-BE49-F238E27FC236}">
                <a16:creationId xmlns:a16="http://schemas.microsoft.com/office/drawing/2014/main" id="{A738845A-3EB2-45AD-A760-62B817922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337" y="2820555"/>
            <a:ext cx="2520000" cy="950163"/>
          </a:xfrm>
          <a:prstGeom prst="roundRect">
            <a:avLst/>
          </a:prstGeom>
          <a:ln w="28575">
            <a:solidFill>
              <a:srgbClr val="0072BC"/>
            </a:solidFill>
          </a:ln>
        </p:spPr>
      </p:pic>
      <p:pic>
        <p:nvPicPr>
          <p:cNvPr id="6" name="圖片 5" descr="一張含有 寫生, 工具 的圖片&#10;&#10;自動產生的描述">
            <a:extLst>
              <a:ext uri="{FF2B5EF4-FFF2-40B4-BE49-F238E27FC236}">
                <a16:creationId xmlns:a16="http://schemas.microsoft.com/office/drawing/2014/main" id="{29FCD2DA-A5A4-49FE-A500-7E1C2B78842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9885" y="4282078"/>
            <a:ext cx="2915661" cy="237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94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標題 3">
                <a:extLst>
                  <a:ext uri="{FF2B5EF4-FFF2-40B4-BE49-F238E27FC236}">
                    <a16:creationId xmlns:a16="http://schemas.microsoft.com/office/drawing/2014/main" id="{456A0763-87E9-4BB1-B8ED-A30DA99768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663" y="1704096"/>
                <a:ext cx="8712000" cy="5153903"/>
              </a:xfrm>
              <a:prstGeom prst="rect">
                <a:avLst/>
              </a:prstGeom>
              <a:solidFill>
                <a:srgbClr val="FDEFEF"/>
              </a:solidFill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ts val="5200"/>
                  </a:lnSpc>
                </a:pPr>
                <a:r>
                  <a:rPr lang="zh-TW" altLang="en-US" dirty="0">
                    <a:solidFill>
                      <a:srgbClr val="0072BC"/>
                    </a:solidFill>
                    <a:latin typeface="微軟正黑體" panose="020B0604030504040204" pitchFamily="34" charset="-120"/>
                    <a:sym typeface="Wingdings" panose="05000000000000000000" pitchFamily="2" charset="2"/>
                  </a:rPr>
                  <a:t></a:t>
                </a:r>
                <a:r>
                  <a:rPr lang="zh-TW" altLang="en-US" dirty="0"/>
                  <a:t>分別以 </a:t>
                </a:r>
                <a:r>
                  <a:rPr lang="en-US" altLang="zh-TW" i="1" dirty="0"/>
                  <a:t>A</a:t>
                </a:r>
                <a:r>
                  <a:rPr lang="zh-TW" altLang="en-US" dirty="0"/>
                  <a:t>、</a:t>
                </a:r>
                <a:r>
                  <a:rPr lang="en-US" altLang="zh-TW" i="1" dirty="0"/>
                  <a:t>B</a:t>
                </a:r>
                <a:r>
                  <a:rPr lang="zh-TW" altLang="en-US" i="1" dirty="0"/>
                  <a:t> </a:t>
                </a:r>
                <a:r>
                  <a:rPr lang="zh-TW" altLang="en-US" dirty="0"/>
                  <a:t>點為圓心，大於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/>
                          <m:t>1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2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zh-TW" altLang="en-US" dirty="0"/>
                  <a:t> 長為半徑</a:t>
                </a:r>
                <a:endParaRPr lang="en-US" altLang="zh-TW" dirty="0"/>
              </a:p>
              <a:p>
                <a:pPr>
                  <a:lnSpc>
                    <a:spcPts val="5200"/>
                  </a:lnSpc>
                </a:pPr>
                <a:r>
                  <a:rPr lang="zh-TW" altLang="en-US" dirty="0"/>
                  <a:t>   畫弧，設兩弧交於 </a:t>
                </a:r>
                <a:r>
                  <a:rPr lang="en-US" altLang="zh-TW" i="1" dirty="0"/>
                  <a:t>C</a:t>
                </a:r>
                <a:r>
                  <a:rPr lang="zh-TW" altLang="en-US" i="1" dirty="0"/>
                  <a:t> </a:t>
                </a:r>
                <a:r>
                  <a:rPr lang="zh-TW" altLang="en-US" dirty="0"/>
                  <a:t>點。</a:t>
                </a:r>
                <a:endParaRPr lang="en-US" altLang="zh-TW" dirty="0"/>
              </a:p>
              <a:p>
                <a:pPr>
                  <a:lnSpc>
                    <a:spcPts val="5200"/>
                  </a:lnSpc>
                </a:pPr>
                <a:r>
                  <a:rPr lang="zh-TW" altLang="zh-TW" dirty="0">
                    <a:solidFill>
                      <a:srgbClr val="0072BC"/>
                    </a:solidFill>
                    <a:sym typeface="Wingdings" panose="05000000000000000000" pitchFamily="2" charset="2"/>
                  </a:rPr>
                  <a:t></a:t>
                </a:r>
                <a:r>
                  <a:rPr lang="zh-TW" altLang="en-US" dirty="0">
                    <a:sym typeface="Wingdings" panose="05000000000000000000" pitchFamily="2" charset="2"/>
                  </a:rPr>
                  <a:t>連接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altLang="zh-TW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ym typeface="Wingdings" panose="05000000000000000000" pitchFamily="2" charset="2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zh-TW" i="1" dirty="0"/>
                          <m:t>C</m:t>
                        </m:r>
                      </m:e>
                    </m:acc>
                    <m:r>
                      <a:rPr lang="en-US" altLang="zh-TW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zh-TW" altLang="en-US" dirty="0">
                    <a:sym typeface="Wingdings" panose="05000000000000000000" pitchFamily="2" charset="2"/>
                  </a:rPr>
                  <a:t>，則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altLang="zh-TW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ym typeface="Wingdings" panose="05000000000000000000" pitchFamily="2" charset="2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zh-TW" i="1" dirty="0"/>
                          <m:t>C</m:t>
                        </m:r>
                      </m:e>
                    </m:acc>
                    <m:r>
                      <a:rPr lang="en-US" altLang="zh-TW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zh-TW" altLang="en-US" dirty="0">
                    <a:sym typeface="Wingdings" panose="05000000000000000000" pitchFamily="2" charset="2"/>
                  </a:rPr>
                  <a:t>即為所求。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10" name="標題 3">
                <a:extLst>
                  <a:ext uri="{FF2B5EF4-FFF2-40B4-BE49-F238E27FC236}">
                    <a16:creationId xmlns:a16="http://schemas.microsoft.com/office/drawing/2014/main" id="{456A0763-87E9-4BB1-B8ED-A30DA9976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63" y="1704096"/>
                <a:ext cx="8712000" cy="5153903"/>
              </a:xfrm>
              <a:prstGeom prst="rect">
                <a:avLst/>
              </a:prstGeom>
              <a:blipFill>
                <a:blip r:embed="rId2"/>
                <a:stretch>
                  <a:fillRect l="-17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20" y="548680"/>
            <a:ext cx="7132028" cy="808778"/>
          </a:xfrm>
        </p:spPr>
        <p:txBody>
          <a:bodyPr/>
          <a:lstStyle/>
          <a:p>
            <a:r>
              <a:rPr lang="en-US" altLang="zh-TW" dirty="0"/>
              <a:t>⑦</a:t>
            </a:r>
            <a:r>
              <a:rPr lang="zh-TW" altLang="en-US" dirty="0"/>
              <a:t> 過線上一點作圖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AEECCE7-6094-B073-7C96-0A50743E04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997F36-810A-A0B4-7723-5D32DEF53F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7D89E03C-85F9-46BB-BDDD-9B934F75C13A}"/>
              </a:ext>
            </a:extLst>
          </p:cNvPr>
          <p:cNvSpPr/>
          <p:nvPr/>
        </p:nvSpPr>
        <p:spPr>
          <a:xfrm>
            <a:off x="584398" y="4135678"/>
            <a:ext cx="6435874" cy="2655333"/>
          </a:xfrm>
          <a:prstGeom prst="roundRect">
            <a:avLst>
              <a:gd name="adj" fmla="val 13217"/>
            </a:avLst>
          </a:prstGeom>
          <a:solidFill>
            <a:schemeClr val="bg1"/>
          </a:solidFill>
          <a:ln w="28575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7D26BB2-EBFE-4725-95F4-70746BFDA25C}"/>
              </a:ext>
            </a:extLst>
          </p:cNvPr>
          <p:cNvSpPr txBox="1"/>
          <p:nvPr/>
        </p:nvSpPr>
        <p:spPr>
          <a:xfrm>
            <a:off x="663765" y="4165271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0072BC"/>
                </a:solidFill>
                <a:sym typeface="Wingdings" panose="05000000000000000000" pitchFamily="2" charset="2"/>
              </a:rPr>
              <a:t></a:t>
            </a:r>
            <a:endParaRPr lang="zh-TW" altLang="en-US" sz="3200" dirty="0">
              <a:solidFill>
                <a:srgbClr val="0072BC"/>
              </a:solidFill>
            </a:endParaRPr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ED45B3D9-F984-4413-9BBB-FDB38705F017}"/>
              </a:ext>
            </a:extLst>
          </p:cNvPr>
          <p:cNvSpPr/>
          <p:nvPr/>
        </p:nvSpPr>
        <p:spPr>
          <a:xfrm>
            <a:off x="3923928" y="5283344"/>
            <a:ext cx="360000" cy="360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6D9A4B8-B806-4FE9-9AFE-70DCAE0D8CC4}"/>
              </a:ext>
            </a:extLst>
          </p:cNvPr>
          <p:cNvSpPr txBox="1"/>
          <p:nvPr/>
        </p:nvSpPr>
        <p:spPr>
          <a:xfrm>
            <a:off x="4067944" y="416527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0072BC"/>
                </a:solidFill>
                <a:sym typeface="Wingdings" panose="05000000000000000000" pitchFamily="2" charset="2"/>
              </a:rPr>
              <a:t></a:t>
            </a:r>
            <a:endParaRPr lang="zh-TW" altLang="en-US" sz="3200" dirty="0">
              <a:solidFill>
                <a:srgbClr val="0072BC"/>
              </a:solidFill>
            </a:endParaRPr>
          </a:p>
        </p:txBody>
      </p:sp>
      <p:pic>
        <p:nvPicPr>
          <p:cNvPr id="3" name="圖片 2" descr="一張含有 寫生, 圖表, 行 的圖片&#10;&#10;自動產生的描述">
            <a:extLst>
              <a:ext uri="{FF2B5EF4-FFF2-40B4-BE49-F238E27FC236}">
                <a16:creationId xmlns:a16="http://schemas.microsoft.com/office/drawing/2014/main" id="{EB232F20-1132-421B-8CA2-2800B53AF0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025" y="4799072"/>
            <a:ext cx="3377087" cy="1688543"/>
          </a:xfrm>
          <a:prstGeom prst="rect">
            <a:avLst/>
          </a:prstGeom>
        </p:spPr>
      </p:pic>
      <p:pic>
        <p:nvPicPr>
          <p:cNvPr id="5" name="圖片 4" descr="一張含有 行, 符號, 圖表, 設計 的圖片&#10;&#10;自動產生的描述">
            <a:extLst>
              <a:ext uri="{FF2B5EF4-FFF2-40B4-BE49-F238E27FC236}">
                <a16:creationId xmlns:a16="http://schemas.microsoft.com/office/drawing/2014/main" id="{56853434-F148-43AC-8FA8-D8F1316BBCB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6243" y="4472653"/>
            <a:ext cx="2723412" cy="1981381"/>
          </a:xfrm>
          <a:prstGeom prst="rect">
            <a:avLst/>
          </a:prstGeom>
        </p:spPr>
      </p:pic>
      <p:pic>
        <p:nvPicPr>
          <p:cNvPr id="8" name="圖片 7" descr="一張含有 行, 圖表, 符號, 設計 的圖片&#10;&#10;自動產生的描述">
            <a:extLst>
              <a:ext uri="{FF2B5EF4-FFF2-40B4-BE49-F238E27FC236}">
                <a16:creationId xmlns:a16="http://schemas.microsoft.com/office/drawing/2014/main" id="{B2331B2E-D8DC-4A87-B740-44E48C43D9D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DF"/>
              </a:clrFrom>
              <a:clrTo>
                <a:srgbClr val="FFFDD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8462" y="2409378"/>
            <a:ext cx="2723412" cy="170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31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20" y="548680"/>
            <a:ext cx="7242580" cy="808778"/>
          </a:xfrm>
        </p:spPr>
        <p:txBody>
          <a:bodyPr/>
          <a:lstStyle/>
          <a:p>
            <a:r>
              <a:rPr lang="en-US" altLang="zh-TW" dirty="0"/>
              <a:t>⑧</a:t>
            </a:r>
            <a:r>
              <a:rPr lang="zh-TW" altLang="en-US" dirty="0"/>
              <a:t> 角平分線作圖</a:t>
            </a:r>
          </a:p>
        </p:txBody>
      </p:sp>
      <p:sp>
        <p:nvSpPr>
          <p:cNvPr id="14" name="標題 3">
            <a:extLst>
              <a:ext uri="{FF2B5EF4-FFF2-40B4-BE49-F238E27FC236}">
                <a16:creationId xmlns:a16="http://schemas.microsoft.com/office/drawing/2014/main" id="{3C3998E6-29C4-4B8E-8C18-67EA07A51C91}"/>
              </a:ext>
            </a:extLst>
          </p:cNvPr>
          <p:cNvSpPr txBox="1">
            <a:spLocks/>
          </p:cNvSpPr>
          <p:nvPr/>
        </p:nvSpPr>
        <p:spPr>
          <a:xfrm>
            <a:off x="421663" y="1704096"/>
            <a:ext cx="8712000" cy="5153903"/>
          </a:xfrm>
          <a:prstGeom prst="rect">
            <a:avLst/>
          </a:prstGeom>
          <a:solidFill>
            <a:srgbClr val="FDEFEF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zh-TW" altLang="en-US" dirty="0"/>
              <a:t>如右圖，已知</a:t>
            </a:r>
            <a:r>
              <a:rPr lang="en-US" altLang="zh-TW" dirty="0"/>
              <a:t>∠</a:t>
            </a:r>
            <a:r>
              <a:rPr lang="en-US" altLang="zh-TW" i="1" dirty="0"/>
              <a:t>A</a:t>
            </a:r>
            <a:r>
              <a:rPr lang="zh-TW" altLang="en-US" i="1" dirty="0"/>
              <a:t> </a:t>
            </a:r>
            <a:r>
              <a:rPr lang="zh-TW" altLang="en-US" dirty="0"/>
              <a:t>，利用尺規作圖</a:t>
            </a:r>
            <a:r>
              <a:rPr lang="zh-TW" altLang="en-US" dirty="0">
                <a:latin typeface="微軟正黑體" panose="020B0604030504040204" pitchFamily="34" charset="-120"/>
              </a:rPr>
              <a:t>畫出</a:t>
            </a:r>
            <a:r>
              <a:rPr lang="en-US" altLang="zh-TW" dirty="0"/>
              <a:t>∠</a:t>
            </a:r>
            <a:r>
              <a:rPr lang="en-US" altLang="zh-TW" i="1" dirty="0"/>
              <a:t>A</a:t>
            </a:r>
            <a:r>
              <a:rPr lang="zh-TW" altLang="en-US" dirty="0">
                <a:latin typeface="微軟正黑體" panose="020B0604030504040204" pitchFamily="34" charset="-120"/>
              </a:rPr>
              <a:t>的角平分線。</a:t>
            </a:r>
            <a:endParaRPr lang="en-US" altLang="zh-TW" dirty="0">
              <a:latin typeface="微軟正黑體" panose="020B0604030504040204" pitchFamily="34" charset="-120"/>
            </a:endParaRPr>
          </a:p>
          <a:p>
            <a:pPr>
              <a:lnSpc>
                <a:spcPts val="4400"/>
              </a:lnSpc>
            </a:pPr>
            <a:r>
              <a:rPr lang="zh-TW" altLang="en-US" dirty="0">
                <a:solidFill>
                  <a:srgbClr val="0072BC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</a:t>
            </a:r>
            <a:r>
              <a:rPr lang="zh-TW" altLang="en-US" dirty="0">
                <a:latin typeface="微軟正黑體" panose="020B0604030504040204" pitchFamily="34" charset="-120"/>
                <a:sym typeface="Wingdings" panose="05000000000000000000" pitchFamily="2" charset="2"/>
              </a:rPr>
              <a:t>以 </a:t>
            </a:r>
            <a:r>
              <a:rPr lang="en-US" altLang="zh-TW" i="1" dirty="0"/>
              <a:t>A</a:t>
            </a:r>
            <a:r>
              <a:rPr lang="zh-TW" altLang="en-US" i="1" dirty="0"/>
              <a:t> </a:t>
            </a:r>
            <a:r>
              <a:rPr lang="zh-TW" altLang="en-US" dirty="0"/>
              <a:t>點為圓心，適當長</a:t>
            </a:r>
            <a:endParaRPr lang="en-US" altLang="zh-TW" dirty="0"/>
          </a:p>
          <a:p>
            <a:pPr>
              <a:lnSpc>
                <a:spcPts val="4400"/>
              </a:lnSpc>
            </a:pPr>
            <a:r>
              <a:rPr lang="en-US" altLang="zh-TW" dirty="0"/>
              <a:t>   </a:t>
            </a:r>
            <a:r>
              <a:rPr lang="zh-TW" altLang="en-US" dirty="0"/>
              <a:t>為半徑畫弧，交∠</a:t>
            </a:r>
            <a:r>
              <a:rPr lang="en-US" altLang="zh-TW" i="1" dirty="0"/>
              <a:t>A</a:t>
            </a:r>
            <a:r>
              <a:rPr lang="zh-TW" altLang="en-US" i="1" dirty="0"/>
              <a:t> </a:t>
            </a:r>
            <a:r>
              <a:rPr lang="zh-TW" altLang="en-US" dirty="0"/>
              <a:t>的兩邊</a:t>
            </a:r>
            <a:endParaRPr lang="en-US" altLang="zh-TW" dirty="0"/>
          </a:p>
          <a:p>
            <a:pPr>
              <a:lnSpc>
                <a:spcPts val="4400"/>
              </a:lnSpc>
            </a:pPr>
            <a:r>
              <a:rPr lang="zh-TW" altLang="en-US" dirty="0"/>
              <a:t>   於 </a:t>
            </a:r>
            <a:r>
              <a:rPr lang="en-US" altLang="zh-TW" i="1" dirty="0"/>
              <a:t>B</a:t>
            </a:r>
            <a:r>
              <a:rPr lang="zh-TW" altLang="en-US" dirty="0"/>
              <a:t>、</a:t>
            </a:r>
            <a:r>
              <a:rPr lang="en-US" altLang="zh-TW" i="1" dirty="0"/>
              <a:t>C</a:t>
            </a:r>
            <a:r>
              <a:rPr lang="zh-TW" altLang="en-US" i="1" dirty="0"/>
              <a:t> </a:t>
            </a:r>
            <a:r>
              <a:rPr lang="zh-TW" altLang="en-US" dirty="0"/>
              <a:t>兩點。</a:t>
            </a:r>
          </a:p>
          <a:p>
            <a:pPr>
              <a:lnSpc>
                <a:spcPts val="4400"/>
              </a:lnSpc>
            </a:pPr>
            <a:endParaRPr lang="en-US" altLang="zh-TW" dirty="0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228C46FB-395D-47BC-A072-29384B7872AF}"/>
              </a:ext>
            </a:extLst>
          </p:cNvPr>
          <p:cNvSpPr/>
          <p:nvPr/>
        </p:nvSpPr>
        <p:spPr>
          <a:xfrm>
            <a:off x="5076056" y="4129155"/>
            <a:ext cx="3432782" cy="2590017"/>
          </a:xfrm>
          <a:prstGeom prst="roundRect">
            <a:avLst>
              <a:gd name="adj" fmla="val 13217"/>
            </a:avLst>
          </a:prstGeom>
          <a:solidFill>
            <a:schemeClr val="bg1"/>
          </a:solidFill>
          <a:ln w="28575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83392F0-47F9-40E8-A3EF-4B149D23D682}"/>
              </a:ext>
            </a:extLst>
          </p:cNvPr>
          <p:cNvSpPr txBox="1"/>
          <p:nvPr/>
        </p:nvSpPr>
        <p:spPr>
          <a:xfrm>
            <a:off x="5144810" y="4217706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0072BC"/>
                </a:solidFill>
                <a:sym typeface="Wingdings" panose="05000000000000000000" pitchFamily="2" charset="2"/>
              </a:rPr>
              <a:t></a:t>
            </a:r>
            <a:endParaRPr lang="zh-TW" altLang="en-US" sz="3200" dirty="0">
              <a:solidFill>
                <a:srgbClr val="0072BC"/>
              </a:solidFill>
            </a:endParaRPr>
          </a:p>
        </p:txBody>
      </p:sp>
      <p:pic>
        <p:nvPicPr>
          <p:cNvPr id="6" name="圖片 5" descr="一張含有 行, 寫生, 圖表, 設計 的圖片&#10;&#10;自動產生的描述">
            <a:extLst>
              <a:ext uri="{FF2B5EF4-FFF2-40B4-BE49-F238E27FC236}">
                <a16:creationId xmlns:a16="http://schemas.microsoft.com/office/drawing/2014/main" id="{D566662C-33C6-494E-8CE6-2B12E4EBA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236" y="2342755"/>
            <a:ext cx="2306602" cy="1647573"/>
          </a:xfrm>
          <a:prstGeom prst="roundRect">
            <a:avLst/>
          </a:prstGeom>
          <a:ln w="28575">
            <a:solidFill>
              <a:srgbClr val="0072BC"/>
            </a:solidFill>
          </a:ln>
        </p:spPr>
      </p:pic>
      <p:pic>
        <p:nvPicPr>
          <p:cNvPr id="18" name="圖片 17" descr="一張含有 寫生, 行, 圖表, 設計 的圖片&#10;&#10;自動產生的描述">
            <a:extLst>
              <a:ext uri="{FF2B5EF4-FFF2-40B4-BE49-F238E27FC236}">
                <a16:creationId xmlns:a16="http://schemas.microsoft.com/office/drawing/2014/main" id="{F1FCA37F-DB84-41FD-9388-174DE99756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7419" y="4488594"/>
            <a:ext cx="3270055" cy="2068810"/>
          </a:xfrm>
          <a:prstGeom prst="rect">
            <a:avLst/>
          </a:prstGeom>
        </p:spPr>
      </p:pic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DF06240-F2FA-707E-41C5-FD4C032277A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5" name="圖片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B32EED-BC7F-114E-CEB7-546EA6BE89F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63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標題 3">
                <a:extLst>
                  <a:ext uri="{FF2B5EF4-FFF2-40B4-BE49-F238E27FC236}">
                    <a16:creationId xmlns:a16="http://schemas.microsoft.com/office/drawing/2014/main" id="{456A0763-87E9-4BB1-B8ED-A30DA99768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663" y="1704096"/>
                <a:ext cx="8712000" cy="5153903"/>
              </a:xfrm>
              <a:prstGeom prst="rect">
                <a:avLst/>
              </a:prstGeom>
              <a:solidFill>
                <a:srgbClr val="FDEFEF"/>
              </a:solidFill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ts val="5200"/>
                  </a:lnSpc>
                </a:pPr>
                <a:r>
                  <a:rPr lang="zh-TW" altLang="en-US" dirty="0">
                    <a:solidFill>
                      <a:srgbClr val="0072BC"/>
                    </a:solidFill>
                    <a:latin typeface="微軟正黑體" panose="020B0604030504040204" pitchFamily="34" charset="-120"/>
                    <a:sym typeface="Wingdings" panose="05000000000000000000" pitchFamily="2" charset="2"/>
                  </a:rPr>
                  <a:t></a:t>
                </a:r>
                <a:r>
                  <a:rPr lang="zh-TW" altLang="en-US" dirty="0"/>
                  <a:t>分別以 </a:t>
                </a:r>
                <a:r>
                  <a:rPr lang="en-US" altLang="zh-TW" i="1" dirty="0"/>
                  <a:t>B</a:t>
                </a:r>
                <a:r>
                  <a:rPr lang="zh-TW" altLang="en-US" i="1" dirty="0"/>
                  <a:t>、</a:t>
                </a:r>
                <a:r>
                  <a:rPr lang="en-US" altLang="zh-TW" i="1" dirty="0"/>
                  <a:t>C</a:t>
                </a:r>
                <a:r>
                  <a:rPr lang="zh-TW" altLang="en-US" i="1" dirty="0"/>
                  <a:t> </a:t>
                </a:r>
                <a:r>
                  <a:rPr lang="zh-TW" altLang="en-US" dirty="0"/>
                  <a:t>兩點為圓心，大於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/>
                          <m:t>1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2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i="1" dirty="0"/>
                          <m:t>C</m:t>
                        </m:r>
                      </m:e>
                    </m:acc>
                  </m:oMath>
                </a14:m>
                <a:r>
                  <a:rPr lang="zh-TW" altLang="en-US" dirty="0"/>
                  <a:t> 長為</a:t>
                </a:r>
                <a:endParaRPr lang="en-US" altLang="zh-TW" dirty="0"/>
              </a:p>
              <a:p>
                <a:pPr>
                  <a:lnSpc>
                    <a:spcPts val="5200"/>
                  </a:lnSpc>
                </a:pPr>
                <a:r>
                  <a:rPr lang="en-US" altLang="zh-TW" dirty="0"/>
                  <a:t>   </a:t>
                </a:r>
                <a:r>
                  <a:rPr lang="zh-TW" altLang="en-US" dirty="0"/>
                  <a:t>半徑畫弧，設兩弧交於 </a:t>
                </a:r>
                <a:r>
                  <a:rPr lang="en-US" altLang="zh-TW" i="1" dirty="0"/>
                  <a:t>D</a:t>
                </a:r>
                <a:r>
                  <a:rPr lang="zh-TW" altLang="en-US" i="1" dirty="0"/>
                  <a:t> </a:t>
                </a:r>
                <a:r>
                  <a:rPr lang="zh-TW" altLang="en-US" dirty="0"/>
                  <a:t>點。</a:t>
                </a:r>
                <a:endParaRPr lang="en-US" altLang="zh-TW" dirty="0"/>
              </a:p>
              <a:p>
                <a:pPr>
                  <a:lnSpc>
                    <a:spcPts val="5200"/>
                  </a:lnSpc>
                </a:pPr>
                <a:r>
                  <a:rPr lang="zh-TW" altLang="zh-TW" dirty="0">
                    <a:solidFill>
                      <a:srgbClr val="0072BC"/>
                    </a:solidFill>
                    <a:sym typeface="Wingdings" panose="05000000000000000000" pitchFamily="2" charset="2"/>
                  </a:rPr>
                  <a:t></a:t>
                </a:r>
                <a:r>
                  <a:rPr lang="zh-TW" altLang="en-US" dirty="0">
                    <a:sym typeface="Wingdings" panose="05000000000000000000" pitchFamily="2" charset="2"/>
                  </a:rPr>
                  <a:t>連接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altLang="zh-TW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AD</m:t>
                        </m:r>
                      </m:e>
                    </m:acc>
                    <m:r>
                      <a:rPr lang="en-US" altLang="zh-TW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zh-TW" altLang="en-US" dirty="0">
                    <a:sym typeface="Wingdings" panose="05000000000000000000" pitchFamily="2" charset="2"/>
                  </a:rPr>
                  <a:t>，則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altLang="zh-TW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AD</m:t>
                        </m:r>
                      </m:e>
                    </m:acc>
                    <m:r>
                      <a:rPr lang="en-US" altLang="zh-TW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zh-TW" altLang="en-US" dirty="0">
                    <a:sym typeface="Wingdings" panose="05000000000000000000" pitchFamily="2" charset="2"/>
                  </a:rPr>
                  <a:t>即為所求。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10" name="標題 3">
                <a:extLst>
                  <a:ext uri="{FF2B5EF4-FFF2-40B4-BE49-F238E27FC236}">
                    <a16:creationId xmlns:a16="http://schemas.microsoft.com/office/drawing/2014/main" id="{456A0763-87E9-4BB1-B8ED-A30DA9976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63" y="1704096"/>
                <a:ext cx="8712000" cy="5153903"/>
              </a:xfrm>
              <a:prstGeom prst="rect">
                <a:avLst/>
              </a:prstGeom>
              <a:blipFill>
                <a:blip r:embed="rId2"/>
                <a:stretch>
                  <a:fillRect l="-17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20" y="548680"/>
            <a:ext cx="7132028" cy="808778"/>
          </a:xfrm>
        </p:spPr>
        <p:txBody>
          <a:bodyPr/>
          <a:lstStyle/>
          <a:p>
            <a:r>
              <a:rPr lang="en-US" altLang="zh-TW" dirty="0"/>
              <a:t>⑧</a:t>
            </a:r>
            <a:r>
              <a:rPr lang="zh-TW" altLang="en-US" dirty="0"/>
              <a:t> 角平分線作圖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AEECCE7-6094-B073-7C96-0A50743E04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997F36-810A-A0B4-7723-5D32DEF53F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7D89E03C-85F9-46BB-BDDD-9B934F75C13A}"/>
              </a:ext>
            </a:extLst>
          </p:cNvPr>
          <p:cNvSpPr/>
          <p:nvPr/>
        </p:nvSpPr>
        <p:spPr>
          <a:xfrm>
            <a:off x="584398" y="4293096"/>
            <a:ext cx="6867922" cy="2497915"/>
          </a:xfrm>
          <a:prstGeom prst="roundRect">
            <a:avLst>
              <a:gd name="adj" fmla="val 13217"/>
            </a:avLst>
          </a:prstGeom>
          <a:solidFill>
            <a:schemeClr val="bg1"/>
          </a:solidFill>
          <a:ln w="28575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7D26BB2-EBFE-4725-95F4-70746BFDA25C}"/>
              </a:ext>
            </a:extLst>
          </p:cNvPr>
          <p:cNvSpPr txBox="1"/>
          <p:nvPr/>
        </p:nvSpPr>
        <p:spPr>
          <a:xfrm>
            <a:off x="663765" y="4256249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0072BC"/>
                </a:solidFill>
                <a:sym typeface="Wingdings" panose="05000000000000000000" pitchFamily="2" charset="2"/>
              </a:rPr>
              <a:t></a:t>
            </a:r>
            <a:endParaRPr lang="zh-TW" altLang="en-US" sz="3200" dirty="0">
              <a:solidFill>
                <a:srgbClr val="0072BC"/>
              </a:solidFill>
            </a:endParaRPr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ED45B3D9-F984-4413-9BBB-FDB38705F017}"/>
              </a:ext>
            </a:extLst>
          </p:cNvPr>
          <p:cNvSpPr/>
          <p:nvPr/>
        </p:nvSpPr>
        <p:spPr>
          <a:xfrm>
            <a:off x="4139992" y="5283344"/>
            <a:ext cx="360000" cy="360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6D9A4B8-B806-4FE9-9AFE-70DCAE0D8CC4}"/>
              </a:ext>
            </a:extLst>
          </p:cNvPr>
          <p:cNvSpPr txBox="1"/>
          <p:nvPr/>
        </p:nvSpPr>
        <p:spPr>
          <a:xfrm>
            <a:off x="4237873" y="4256248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0072BC"/>
                </a:solidFill>
                <a:sym typeface="Wingdings" panose="05000000000000000000" pitchFamily="2" charset="2"/>
              </a:rPr>
              <a:t></a:t>
            </a:r>
            <a:endParaRPr lang="zh-TW" altLang="en-US" sz="3200" dirty="0">
              <a:solidFill>
                <a:srgbClr val="0072BC"/>
              </a:solidFill>
            </a:endParaRPr>
          </a:p>
        </p:txBody>
      </p:sp>
      <p:pic>
        <p:nvPicPr>
          <p:cNvPr id="4" name="圖片 3" descr="一張含有 工具, 寫生, 行, 圖表 的圖片&#10;&#10;自動產生的描述">
            <a:extLst>
              <a:ext uri="{FF2B5EF4-FFF2-40B4-BE49-F238E27FC236}">
                <a16:creationId xmlns:a16="http://schemas.microsoft.com/office/drawing/2014/main" id="{FFEA4985-026E-405E-8246-B29A9A16453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970" y="4743862"/>
            <a:ext cx="3609527" cy="1997505"/>
          </a:xfrm>
          <a:prstGeom prst="rect">
            <a:avLst/>
          </a:prstGeom>
        </p:spPr>
      </p:pic>
      <p:pic>
        <p:nvPicPr>
          <p:cNvPr id="9" name="圖片 8" descr="一張含有 行, 圖表, 設計 的圖片&#10;&#10;自動產生的描述">
            <a:extLst>
              <a:ext uri="{FF2B5EF4-FFF2-40B4-BE49-F238E27FC236}">
                <a16:creationId xmlns:a16="http://schemas.microsoft.com/office/drawing/2014/main" id="{AFE50DC0-C658-40DA-9828-0E38429072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66"/>
          <a:stretch/>
        </p:blipFill>
        <p:spPr>
          <a:xfrm>
            <a:off x="4512884" y="4528182"/>
            <a:ext cx="2723412" cy="2213186"/>
          </a:xfrm>
          <a:prstGeom prst="rect">
            <a:avLst/>
          </a:prstGeom>
        </p:spPr>
      </p:pic>
      <p:pic>
        <p:nvPicPr>
          <p:cNvPr id="19" name="圖片 18" descr="一張含有 行, 圖表, 設計 的圖片&#10;&#10;自動產生的描述">
            <a:extLst>
              <a:ext uri="{FF2B5EF4-FFF2-40B4-BE49-F238E27FC236}">
                <a16:creationId xmlns:a16="http://schemas.microsoft.com/office/drawing/2014/main" id="{C793B5DF-2DAE-4CAD-B503-2BB429C845E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DF"/>
              </a:clrFrom>
              <a:clrTo>
                <a:srgbClr val="FFFDD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170" y="2414839"/>
            <a:ext cx="2420291" cy="194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05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3">
            <a:extLst>
              <a:ext uri="{FF2B5EF4-FFF2-40B4-BE49-F238E27FC236}">
                <a16:creationId xmlns:a16="http://schemas.microsoft.com/office/drawing/2014/main" id="{C0564BE1-9DE0-8A24-1514-F27C9F6DCCC5}"/>
              </a:ext>
            </a:extLst>
          </p:cNvPr>
          <p:cNvSpPr txBox="1">
            <a:spLocks/>
          </p:cNvSpPr>
          <p:nvPr/>
        </p:nvSpPr>
        <p:spPr>
          <a:xfrm>
            <a:off x="467544" y="1306703"/>
            <a:ext cx="8565903" cy="1042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zh-TW" altLang="en-US" sz="3000" dirty="0">
                <a:sym typeface="Wingdings" panose="05000000000000000000" pitchFamily="2" charset="2"/>
              </a:rPr>
              <a:t></a:t>
            </a:r>
            <a:r>
              <a:rPr lang="zh-TW" altLang="en-US" sz="3000" dirty="0"/>
              <a:t>如圖，已知 </a:t>
            </a:r>
            <a:r>
              <a:rPr lang="en-US" altLang="zh-TW" sz="3000" i="1" dirty="0"/>
              <a:t>P</a:t>
            </a:r>
            <a:r>
              <a:rPr lang="zh-TW" altLang="en-US" sz="3000" i="1" dirty="0"/>
              <a:t> </a:t>
            </a:r>
            <a:r>
              <a:rPr lang="zh-TW" altLang="en-US" sz="3000" dirty="0"/>
              <a:t>點在直線 </a:t>
            </a:r>
            <a:r>
              <a:rPr lang="en-US" altLang="zh-TW" sz="3000" i="1" dirty="0"/>
              <a:t>L </a:t>
            </a:r>
            <a:r>
              <a:rPr lang="zh-TW" altLang="en-US" sz="3000" dirty="0"/>
              <a:t>外，請按照下列尺規作圖步驟， 畫出</a:t>
            </a:r>
            <a:r>
              <a:rPr lang="zh-TW" altLang="en-US" dirty="0"/>
              <a:t>通過 </a:t>
            </a:r>
            <a:r>
              <a:rPr lang="en-US" altLang="zh-TW" i="1" dirty="0"/>
              <a:t>P</a:t>
            </a:r>
            <a:r>
              <a:rPr lang="zh-TW" altLang="en-US" i="1" dirty="0"/>
              <a:t> </a:t>
            </a:r>
            <a:r>
              <a:rPr lang="zh-TW" altLang="en-US" dirty="0"/>
              <a:t>點，且與直線 </a:t>
            </a:r>
            <a:r>
              <a:rPr lang="en-US" altLang="zh-TW" i="1" dirty="0"/>
              <a:t>L </a:t>
            </a:r>
            <a:r>
              <a:rPr lang="zh-TW" altLang="en-US" dirty="0"/>
              <a:t>垂直的直線。</a:t>
            </a:r>
            <a:endParaRPr lang="en-US" altLang="zh-TW" baseline="30000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40555" y="404664"/>
            <a:ext cx="6792891" cy="916084"/>
          </a:xfrm>
        </p:spPr>
        <p:txBody>
          <a:bodyPr/>
          <a:lstStyle/>
          <a:p>
            <a:r>
              <a:rPr lang="zh-TW" altLang="en-US" sz="3200" dirty="0"/>
              <a:t>過線外一點、線上一點作圖，角平分線作圖</a:t>
            </a:r>
          </a:p>
        </p:txBody>
      </p:sp>
      <p:pic>
        <p:nvPicPr>
          <p:cNvPr id="14" name="Picture 323 6" descr="poButton">
            <a:extLst>
              <a:ext uri="{FF2B5EF4-FFF2-40B4-BE49-F238E27FC236}">
                <a16:creationId xmlns:a16="http://schemas.microsoft.com/office/drawing/2014/main" id="{C27FFA12-A4D6-2C93-0C4A-871BD8EAA2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29" name="標題 3">
            <a:extLst>
              <a:ext uri="{FF2B5EF4-FFF2-40B4-BE49-F238E27FC236}">
                <a16:creationId xmlns:a16="http://schemas.microsoft.com/office/drawing/2014/main" id="{C4C1973C-4682-4A11-8D5B-C7E4064C26CF}"/>
              </a:ext>
            </a:extLst>
          </p:cNvPr>
          <p:cNvSpPr txBox="1">
            <a:spLocks/>
          </p:cNvSpPr>
          <p:nvPr/>
        </p:nvSpPr>
        <p:spPr>
          <a:xfrm>
            <a:off x="786641" y="2949822"/>
            <a:ext cx="4128910" cy="19578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zh-TW" altLang="zh-TW" sz="3000" dirty="0"/>
              <a:t>①</a:t>
            </a:r>
            <a:r>
              <a:rPr lang="zh-TW" altLang="en-US" sz="3000" dirty="0"/>
              <a:t>以 </a:t>
            </a:r>
            <a:r>
              <a:rPr lang="en-US" altLang="zh-TW" sz="3000" i="1" dirty="0"/>
              <a:t>P </a:t>
            </a:r>
            <a:r>
              <a:rPr lang="zh-TW" altLang="en-US" sz="3000" dirty="0"/>
              <a:t>點為圓心，適當長為半徑畫弧，交 </a:t>
            </a:r>
            <a:r>
              <a:rPr lang="en-US" altLang="zh-TW" sz="3000" i="1" dirty="0"/>
              <a:t>L</a:t>
            </a:r>
            <a:r>
              <a:rPr lang="zh-TW" altLang="en-US" sz="3000" i="1" dirty="0"/>
              <a:t> </a:t>
            </a:r>
            <a:r>
              <a:rPr lang="zh-TW" altLang="en-US" sz="3000" dirty="0"/>
              <a:t>於 </a:t>
            </a:r>
            <a:r>
              <a:rPr lang="en-US" altLang="zh-TW" sz="3000" i="1" dirty="0"/>
              <a:t>A</a:t>
            </a:r>
            <a:r>
              <a:rPr lang="zh-TW" altLang="en-US" sz="3000" dirty="0"/>
              <a:t>、</a:t>
            </a:r>
            <a:r>
              <a:rPr lang="en-US" altLang="zh-TW" sz="3000" i="1" dirty="0"/>
              <a:t>B</a:t>
            </a:r>
            <a:r>
              <a:rPr lang="zh-TW" altLang="en-US" sz="3000" i="1" dirty="0"/>
              <a:t> </a:t>
            </a:r>
            <a:r>
              <a:rPr lang="zh-TW" altLang="en-US" sz="3000" dirty="0"/>
              <a:t>兩點。</a:t>
            </a:r>
            <a:endParaRPr lang="en-US" altLang="zh-TW" sz="3000" dirty="0"/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id="{20902D18-7502-82FC-5BE0-1ED7B5B3BBB7}"/>
              </a:ext>
            </a:extLst>
          </p:cNvPr>
          <p:cNvSpPr txBox="1">
            <a:spLocks/>
          </p:cNvSpPr>
          <p:nvPr/>
        </p:nvSpPr>
        <p:spPr>
          <a:xfrm>
            <a:off x="1187624" y="635726"/>
            <a:ext cx="1052932" cy="563528"/>
          </a:xfrm>
          <a:prstGeom prst="roundRect">
            <a:avLst>
              <a:gd name="adj" fmla="val 16667"/>
            </a:avLst>
          </a:prstGeom>
          <a:solidFill>
            <a:srgbClr val="0072BC"/>
          </a:solid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6~8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F315354-19E4-F99D-776A-B3BB4B04AF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5551" y="3079280"/>
            <a:ext cx="433535" cy="4320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349A5D3-2156-1FB0-932B-B2E336DC47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5551" y="3297623"/>
            <a:ext cx="3864655" cy="1418136"/>
          </a:xfrm>
          <a:prstGeom prst="rect">
            <a:avLst/>
          </a:prstGeom>
        </p:spPr>
      </p:pic>
      <p:pic>
        <p:nvPicPr>
          <p:cNvPr id="3" name="圖片 2" descr="一張含有 美工圖案, 圖形, 兒童藝術, 圖畫 的圖片&#10;&#10;自動產生的描述">
            <a:extLst>
              <a:ext uri="{FF2B5EF4-FFF2-40B4-BE49-F238E27FC236}">
                <a16:creationId xmlns:a16="http://schemas.microsoft.com/office/drawing/2014/main" id="{7E79C172-BD77-47D4-8BDB-0B5A1CF85F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749"/>
          <a:stretch/>
        </p:blipFill>
        <p:spPr>
          <a:xfrm>
            <a:off x="5308557" y="4365104"/>
            <a:ext cx="2863843" cy="8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3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242B045-1444-18CB-4F95-97293CA8AC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5551" y="3297623"/>
            <a:ext cx="3864655" cy="1418136"/>
          </a:xfrm>
          <a:prstGeom prst="rect">
            <a:avLst/>
          </a:prstGeom>
        </p:spPr>
      </p:pic>
      <p:sp>
        <p:nvSpPr>
          <p:cNvPr id="9" name="標題 3">
            <a:extLst>
              <a:ext uri="{FF2B5EF4-FFF2-40B4-BE49-F238E27FC236}">
                <a16:creationId xmlns:a16="http://schemas.microsoft.com/office/drawing/2014/main" id="{C0564BE1-9DE0-8A24-1514-F27C9F6DCCC5}"/>
              </a:ext>
            </a:extLst>
          </p:cNvPr>
          <p:cNvSpPr txBox="1">
            <a:spLocks/>
          </p:cNvSpPr>
          <p:nvPr/>
        </p:nvSpPr>
        <p:spPr>
          <a:xfrm>
            <a:off x="467544" y="1306703"/>
            <a:ext cx="8565903" cy="1042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zh-TW" altLang="en-US" sz="3000" dirty="0">
                <a:sym typeface="Wingdings" panose="05000000000000000000" pitchFamily="2" charset="2"/>
              </a:rPr>
              <a:t></a:t>
            </a:r>
            <a:r>
              <a:rPr lang="zh-TW" altLang="en-US" sz="3000" dirty="0"/>
              <a:t>如圖，已知 </a:t>
            </a:r>
            <a:r>
              <a:rPr lang="en-US" altLang="zh-TW" sz="3000" i="1" dirty="0"/>
              <a:t>P</a:t>
            </a:r>
            <a:r>
              <a:rPr lang="zh-TW" altLang="en-US" sz="3000" i="1" dirty="0"/>
              <a:t> </a:t>
            </a:r>
            <a:r>
              <a:rPr lang="zh-TW" altLang="en-US" sz="3000" dirty="0"/>
              <a:t>點在直線 </a:t>
            </a:r>
            <a:r>
              <a:rPr lang="en-US" altLang="zh-TW" sz="3000" i="1" dirty="0"/>
              <a:t>L </a:t>
            </a:r>
            <a:r>
              <a:rPr lang="zh-TW" altLang="en-US" sz="3000" dirty="0"/>
              <a:t>外，請按照下列尺規作圖步驟， 畫出</a:t>
            </a:r>
            <a:r>
              <a:rPr lang="zh-TW" altLang="en-US" dirty="0"/>
              <a:t>通過 </a:t>
            </a:r>
            <a:r>
              <a:rPr lang="en-US" altLang="zh-TW" i="1" dirty="0"/>
              <a:t>P</a:t>
            </a:r>
            <a:r>
              <a:rPr lang="zh-TW" altLang="en-US" i="1" dirty="0"/>
              <a:t> </a:t>
            </a:r>
            <a:r>
              <a:rPr lang="zh-TW" altLang="en-US" dirty="0"/>
              <a:t>點，且與直線 </a:t>
            </a:r>
            <a:r>
              <a:rPr lang="en-US" altLang="zh-TW" i="1" dirty="0"/>
              <a:t>L </a:t>
            </a:r>
            <a:r>
              <a:rPr lang="zh-TW" altLang="en-US" dirty="0"/>
              <a:t>垂直的直線。</a:t>
            </a:r>
            <a:endParaRPr lang="en-US" altLang="zh-TW" baseline="30000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40555" y="404664"/>
            <a:ext cx="6792891" cy="916084"/>
          </a:xfrm>
        </p:spPr>
        <p:txBody>
          <a:bodyPr/>
          <a:lstStyle/>
          <a:p>
            <a:r>
              <a:rPr lang="zh-TW" altLang="en-US" sz="3200" dirty="0"/>
              <a:t>過線外一點、線上一點作圖，角平分線作圖</a:t>
            </a:r>
          </a:p>
        </p:txBody>
      </p:sp>
      <p:pic>
        <p:nvPicPr>
          <p:cNvPr id="14" name="Picture 323 6" descr="poButton">
            <a:extLst>
              <a:ext uri="{FF2B5EF4-FFF2-40B4-BE49-F238E27FC236}">
                <a16:creationId xmlns:a16="http://schemas.microsoft.com/office/drawing/2014/main" id="{C27FFA12-A4D6-2C93-0C4A-871BD8EAA2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標題 3">
                <a:extLst>
                  <a:ext uri="{FF2B5EF4-FFF2-40B4-BE49-F238E27FC236}">
                    <a16:creationId xmlns:a16="http://schemas.microsoft.com/office/drawing/2014/main" id="{C4C1973C-4682-4A11-8D5B-C7E4064C2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6641" y="2949822"/>
                <a:ext cx="4128910" cy="327245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/>
                <a:r>
                  <a:rPr lang="zh-TW" altLang="en-US" sz="3000" dirty="0"/>
                  <a:t>②分別以 </a:t>
                </a:r>
                <a:r>
                  <a:rPr lang="en-US" altLang="zh-TW" sz="3000" i="1" dirty="0"/>
                  <a:t>A</a:t>
                </a:r>
                <a:r>
                  <a:rPr lang="zh-TW" altLang="en-US" sz="3000" dirty="0"/>
                  <a:t>、</a:t>
                </a:r>
                <a:r>
                  <a:rPr lang="en-US" altLang="zh-TW" sz="3000" i="1" dirty="0"/>
                  <a:t>B</a:t>
                </a:r>
                <a:r>
                  <a:rPr lang="zh-TW" altLang="en-US" sz="3000" i="1" dirty="0"/>
                  <a:t> </a:t>
                </a:r>
                <a:r>
                  <a:rPr lang="zh-TW" altLang="en-US" sz="3000" dirty="0"/>
                  <a:t>點為圓心，大於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3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000" dirty="0"/>
                          <m:t>1</m:t>
                        </m:r>
                        <m:r>
                          <a:rPr lang="en-US" altLang="zh-TW" sz="3000" i="1" dirty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000" dirty="0"/>
                          <m:t>2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altLang="zh-TW" sz="3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000" i="1" dirty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zh-TW" altLang="en-US" sz="3000" dirty="0"/>
                  <a:t> 長為半徑畫弧，設兩弧交於 </a:t>
                </a:r>
                <a:r>
                  <a:rPr lang="en-US" altLang="zh-TW" sz="3000" i="1" dirty="0"/>
                  <a:t>Q</a:t>
                </a:r>
                <a:r>
                  <a:rPr lang="zh-TW" altLang="en-US" sz="3000" i="1" dirty="0"/>
                  <a:t> </a:t>
                </a:r>
                <a:r>
                  <a:rPr lang="zh-TW" altLang="en-US" sz="3000" dirty="0"/>
                  <a:t>點。</a:t>
                </a:r>
                <a:endParaRPr lang="en-US" altLang="zh-TW" sz="3000" dirty="0"/>
              </a:p>
              <a:p>
                <a:pPr marL="360363" indent="-360363"/>
                <a:r>
                  <a:rPr lang="zh-TW" altLang="en-US" sz="3000" dirty="0">
                    <a:latin typeface="微軟正黑體" panose="020B0604030504040204" pitchFamily="34" charset="-120"/>
                    <a:sym typeface="Wingdings" panose="05000000000000000000" pitchFamily="2" charset="2"/>
                  </a:rPr>
                  <a:t>③連接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altLang="zh-TW" sz="30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ym typeface="Wingdings" panose="05000000000000000000" pitchFamily="2" charset="2"/>
                          </a:rPr>
                          <m:t>PQ</m:t>
                        </m:r>
                      </m:e>
                    </m:acc>
                    <m:r>
                      <a:rPr lang="en-US" altLang="zh-TW" sz="30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zh-TW" altLang="en-US" sz="3000" dirty="0">
                    <a:latin typeface="微軟正黑體" panose="020B0604030504040204" pitchFamily="34" charset="-120"/>
                    <a:sym typeface="Wingdings" panose="05000000000000000000" pitchFamily="2" charset="2"/>
                  </a:rPr>
                  <a:t>，則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altLang="zh-TW" sz="30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ym typeface="Wingdings" panose="05000000000000000000" pitchFamily="2" charset="2"/>
                          </a:rPr>
                          <m:t>PQ</m:t>
                        </m:r>
                      </m:e>
                    </m:acc>
                  </m:oMath>
                </a14:m>
                <a:r>
                  <a:rPr lang="zh-TW" altLang="en-US" sz="3000" dirty="0">
                    <a:latin typeface="微軟正黑體" panose="020B0604030504040204" pitchFamily="34" charset="-120"/>
                    <a:sym typeface="Wingdings" panose="05000000000000000000" pitchFamily="2" charset="2"/>
                  </a:rPr>
                  <a:t> 即為所求。</a:t>
                </a:r>
                <a:endParaRPr lang="en-US" altLang="zh-TW" sz="3000" dirty="0">
                  <a:latin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9" name="標題 3">
                <a:extLst>
                  <a:ext uri="{FF2B5EF4-FFF2-40B4-BE49-F238E27FC236}">
                    <a16:creationId xmlns:a16="http://schemas.microsoft.com/office/drawing/2014/main" id="{C4C1973C-4682-4A11-8D5B-C7E4064C2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41" y="2949822"/>
                <a:ext cx="4128910" cy="3272452"/>
              </a:xfrm>
              <a:prstGeom prst="rect">
                <a:avLst/>
              </a:prstGeom>
              <a:blipFill>
                <a:blip r:embed="rId4"/>
                <a:stretch>
                  <a:fillRect l="-3397" t="-2607" r="-148" b="-24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id="{20902D18-7502-82FC-5BE0-1ED7B5B3BBB7}"/>
              </a:ext>
            </a:extLst>
          </p:cNvPr>
          <p:cNvSpPr txBox="1">
            <a:spLocks/>
          </p:cNvSpPr>
          <p:nvPr/>
        </p:nvSpPr>
        <p:spPr>
          <a:xfrm>
            <a:off x="1187624" y="635726"/>
            <a:ext cx="1052932" cy="563528"/>
          </a:xfrm>
          <a:prstGeom prst="roundRect">
            <a:avLst>
              <a:gd name="adj" fmla="val 16667"/>
            </a:avLst>
          </a:prstGeom>
          <a:solidFill>
            <a:srgbClr val="0072BC"/>
          </a:solid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6~8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F315354-19E4-F99D-776A-B3BB4B04AF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5551" y="3079280"/>
            <a:ext cx="433535" cy="4320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5B2DCE83-CFBB-F839-730B-12F0B6E295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262015"/>
            <a:ext cx="280417" cy="338329"/>
          </a:xfrm>
          <a:prstGeom prst="rect">
            <a:avLst/>
          </a:prstGeom>
        </p:spPr>
      </p:pic>
      <p:pic>
        <p:nvPicPr>
          <p:cNvPr id="11" name="圖片 10" descr="一張含有 美工圖案, 圖形, 兒童藝術, 圖畫 的圖片&#10;&#10;自動產生的描述">
            <a:extLst>
              <a:ext uri="{FF2B5EF4-FFF2-40B4-BE49-F238E27FC236}">
                <a16:creationId xmlns:a16="http://schemas.microsoft.com/office/drawing/2014/main" id="{23211D52-F7BF-4EC3-9978-8849541DC7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749"/>
          <a:stretch/>
        </p:blipFill>
        <p:spPr>
          <a:xfrm>
            <a:off x="5308557" y="4365104"/>
            <a:ext cx="2863843" cy="832020"/>
          </a:xfrm>
          <a:prstGeom prst="rect">
            <a:avLst/>
          </a:prstGeom>
        </p:spPr>
      </p:pic>
      <p:pic>
        <p:nvPicPr>
          <p:cNvPr id="6" name="圖片 5" descr="一張含有 兒童藝術, 圖畫, 寫生, 設計 的圖片&#10;&#10;自動產生的描述">
            <a:extLst>
              <a:ext uri="{FF2B5EF4-FFF2-40B4-BE49-F238E27FC236}">
                <a16:creationId xmlns:a16="http://schemas.microsoft.com/office/drawing/2014/main" id="{E270F6D7-64A5-4762-AA13-07345CB62E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993"/>
          <a:stretch/>
        </p:blipFill>
        <p:spPr>
          <a:xfrm>
            <a:off x="6213946" y="5445224"/>
            <a:ext cx="1046116" cy="602100"/>
          </a:xfrm>
          <a:prstGeom prst="rect">
            <a:avLst/>
          </a:prstGeom>
        </p:spPr>
      </p:pic>
      <p:pic>
        <p:nvPicPr>
          <p:cNvPr id="15" name="圖片 14" descr="一張含有 洋紅色, 粉紅色, 紫色, 紫丁香 的圖片&#10;&#10;自動產生的描述">
            <a:extLst>
              <a:ext uri="{FF2B5EF4-FFF2-40B4-BE49-F238E27FC236}">
                <a16:creationId xmlns:a16="http://schemas.microsoft.com/office/drawing/2014/main" id="{A8902BC2-3FF0-48A3-B65C-2799711B09F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6058" y="3006872"/>
            <a:ext cx="47934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1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77619"/>
            <a:ext cx="8676456" cy="685857"/>
          </a:xfrm>
        </p:spPr>
        <p:txBody>
          <a:bodyPr/>
          <a:lstStyle/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</a:t>
            </a:r>
            <a:r>
              <a:rPr lang="zh-TW" altLang="en-US" dirty="0"/>
              <a:t>任意一個三角形的內角和為</a:t>
            </a:r>
            <a:r>
              <a:rPr lang="en-US" altLang="zh-TW" dirty="0"/>
              <a:t>_____</a:t>
            </a:r>
            <a:r>
              <a:rPr lang="zh-TW" altLang="en-US" dirty="0"/>
              <a:t>度。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多邊形的內角和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5926084" y="1432523"/>
            <a:ext cx="898497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180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5" name="標題 3">
            <a:extLst>
              <a:ext uri="{FF2B5EF4-FFF2-40B4-BE49-F238E27FC236}">
                <a16:creationId xmlns:a16="http://schemas.microsoft.com/office/drawing/2014/main" id="{46891A36-279F-492E-96A7-BC08E4599465}"/>
              </a:ext>
            </a:extLst>
          </p:cNvPr>
          <p:cNvSpPr txBox="1">
            <a:spLocks/>
          </p:cNvSpPr>
          <p:nvPr/>
        </p:nvSpPr>
        <p:spPr>
          <a:xfrm>
            <a:off x="4293101" y="2513966"/>
            <a:ext cx="909313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540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標題 3">
            <a:extLst>
              <a:ext uri="{FF2B5EF4-FFF2-40B4-BE49-F238E27FC236}">
                <a16:creationId xmlns:a16="http://schemas.microsoft.com/office/drawing/2014/main" id="{EEF49DB8-8A8B-4CFC-A22F-FAB23D8E8274}"/>
              </a:ext>
            </a:extLst>
          </p:cNvPr>
          <p:cNvSpPr txBox="1">
            <a:spLocks/>
          </p:cNvSpPr>
          <p:nvPr/>
        </p:nvSpPr>
        <p:spPr>
          <a:xfrm>
            <a:off x="1317102" y="3161177"/>
            <a:ext cx="4082585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180°×(5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2)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540°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25" name="標題 3">
            <a:extLst>
              <a:ext uri="{FF2B5EF4-FFF2-40B4-BE49-F238E27FC236}">
                <a16:creationId xmlns:a16="http://schemas.microsoft.com/office/drawing/2014/main" id="{EEBD6232-0AD3-44EB-81CF-BA052401F6F1}"/>
              </a:ext>
            </a:extLst>
          </p:cNvPr>
          <p:cNvSpPr txBox="1">
            <a:spLocks/>
          </p:cNvSpPr>
          <p:nvPr/>
        </p:nvSpPr>
        <p:spPr>
          <a:xfrm>
            <a:off x="467544" y="4091935"/>
            <a:ext cx="8676456" cy="6858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</a:t>
            </a:r>
            <a:r>
              <a:rPr lang="zh-TW" altLang="en-US" dirty="0"/>
              <a:t>十二邊形的內角和為</a:t>
            </a:r>
            <a:r>
              <a:rPr lang="en-US" altLang="zh-TW" dirty="0"/>
              <a:t>_____</a:t>
            </a:r>
            <a:r>
              <a:rPr lang="zh-TW" altLang="en-US" dirty="0"/>
              <a:t>度。</a:t>
            </a:r>
          </a:p>
        </p:txBody>
      </p:sp>
      <p:sp>
        <p:nvSpPr>
          <p:cNvPr id="18" name="標題 3">
            <a:extLst>
              <a:ext uri="{FF2B5EF4-FFF2-40B4-BE49-F238E27FC236}">
                <a16:creationId xmlns:a16="http://schemas.microsoft.com/office/drawing/2014/main" id="{9A4A2ACF-D084-4171-A283-8AF6E8E5797D}"/>
              </a:ext>
            </a:extLst>
          </p:cNvPr>
          <p:cNvSpPr txBox="1">
            <a:spLocks/>
          </p:cNvSpPr>
          <p:nvPr/>
        </p:nvSpPr>
        <p:spPr>
          <a:xfrm>
            <a:off x="4552379" y="4110486"/>
            <a:ext cx="1373705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1800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標題 3">
            <a:extLst>
              <a:ext uri="{FF2B5EF4-FFF2-40B4-BE49-F238E27FC236}">
                <a16:creationId xmlns:a16="http://schemas.microsoft.com/office/drawing/2014/main" id="{DCBF1908-300B-4B39-8D74-61CA93F4949A}"/>
              </a:ext>
            </a:extLst>
          </p:cNvPr>
          <p:cNvSpPr txBox="1">
            <a:spLocks/>
          </p:cNvSpPr>
          <p:nvPr/>
        </p:nvSpPr>
        <p:spPr>
          <a:xfrm>
            <a:off x="467544" y="2456769"/>
            <a:ext cx="8676456" cy="6858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</a:t>
            </a:r>
            <a:r>
              <a:rPr lang="zh-TW" altLang="en-US" dirty="0"/>
              <a:t>五邊形的內角和為</a:t>
            </a:r>
            <a:r>
              <a:rPr lang="en-US" altLang="zh-TW" dirty="0"/>
              <a:t>_____</a:t>
            </a:r>
            <a:r>
              <a:rPr lang="zh-TW" altLang="en-US" dirty="0"/>
              <a:t>度。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2D31E3D6-EFE5-4880-98A9-EFCA4335F9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567" y="3223529"/>
            <a:ext cx="433535" cy="4320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B574E22C-7604-4770-85DF-407BBE9CF9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117" y="3461660"/>
            <a:ext cx="280417" cy="338329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9408C7BC-0030-4FF4-A08B-9C8B242FDA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567" y="4858695"/>
            <a:ext cx="433535" cy="432000"/>
          </a:xfrm>
          <a:prstGeom prst="rect">
            <a:avLst/>
          </a:prstGeom>
        </p:spPr>
      </p:pic>
      <p:sp>
        <p:nvSpPr>
          <p:cNvPr id="28" name="標題 3">
            <a:extLst>
              <a:ext uri="{FF2B5EF4-FFF2-40B4-BE49-F238E27FC236}">
                <a16:creationId xmlns:a16="http://schemas.microsoft.com/office/drawing/2014/main" id="{2CF4BBF7-95A6-4D4D-AE3B-D8F54A4E9CC6}"/>
              </a:ext>
            </a:extLst>
          </p:cNvPr>
          <p:cNvSpPr txBox="1">
            <a:spLocks/>
          </p:cNvSpPr>
          <p:nvPr/>
        </p:nvSpPr>
        <p:spPr>
          <a:xfrm>
            <a:off x="1317102" y="4811220"/>
            <a:ext cx="426301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180°×(12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2)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1800°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6A376805-63FD-4804-9906-49316BECA3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279" y="5214198"/>
            <a:ext cx="280417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2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5" grpId="0"/>
      <p:bldP spid="15" grpId="1"/>
      <p:bldP spid="15" grpId="2"/>
      <p:bldP spid="16" grpId="0"/>
      <p:bldP spid="16" grpId="1"/>
      <p:bldP spid="16" grpId="2"/>
      <p:bldP spid="18" grpId="0"/>
      <p:bldP spid="18" grpId="1"/>
      <p:bldP spid="18" grpId="2"/>
      <p:bldP spid="28" grpId="0"/>
      <p:bldP spid="28" grpId="1"/>
      <p:bldP spid="28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3">
            <a:extLst>
              <a:ext uri="{FF2B5EF4-FFF2-40B4-BE49-F238E27FC236}">
                <a16:creationId xmlns:a16="http://schemas.microsoft.com/office/drawing/2014/main" id="{C0564BE1-9DE0-8A24-1514-F27C9F6DCCC5}"/>
              </a:ext>
            </a:extLst>
          </p:cNvPr>
          <p:cNvSpPr txBox="1">
            <a:spLocks/>
          </p:cNvSpPr>
          <p:nvPr/>
        </p:nvSpPr>
        <p:spPr>
          <a:xfrm>
            <a:off x="467544" y="1306703"/>
            <a:ext cx="8565903" cy="1042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zh-TW" altLang="en-US" sz="3000" dirty="0">
                <a:sym typeface="Wingdings" panose="05000000000000000000" pitchFamily="2" charset="2"/>
              </a:rPr>
              <a:t></a:t>
            </a:r>
            <a:r>
              <a:rPr lang="zh-TW" altLang="en-US" sz="3000" dirty="0"/>
              <a:t>如圖，已知 </a:t>
            </a:r>
            <a:r>
              <a:rPr lang="en-US" altLang="zh-TW" sz="3000" i="1" dirty="0"/>
              <a:t>P</a:t>
            </a:r>
            <a:r>
              <a:rPr lang="zh-TW" altLang="en-US" sz="3000" i="1" dirty="0"/>
              <a:t> </a:t>
            </a:r>
            <a:r>
              <a:rPr lang="zh-TW" altLang="en-US" sz="3000" dirty="0"/>
              <a:t>點在直線 </a:t>
            </a:r>
            <a:r>
              <a:rPr lang="en-US" altLang="zh-TW" sz="3000" i="1" dirty="0"/>
              <a:t>L </a:t>
            </a:r>
            <a:r>
              <a:rPr lang="zh-TW" altLang="en-US" sz="3000" dirty="0"/>
              <a:t>上，請按照下列尺規作圖步驟， 畫出</a:t>
            </a:r>
            <a:r>
              <a:rPr lang="zh-TW" altLang="en-US" dirty="0"/>
              <a:t>通過 </a:t>
            </a:r>
            <a:r>
              <a:rPr lang="en-US" altLang="zh-TW" i="1" dirty="0"/>
              <a:t>P</a:t>
            </a:r>
            <a:r>
              <a:rPr lang="zh-TW" altLang="en-US" i="1" dirty="0"/>
              <a:t> </a:t>
            </a:r>
            <a:r>
              <a:rPr lang="zh-TW" altLang="en-US" dirty="0"/>
              <a:t>點，且與直線 </a:t>
            </a:r>
            <a:r>
              <a:rPr lang="en-US" altLang="zh-TW" i="1" dirty="0"/>
              <a:t>L </a:t>
            </a:r>
            <a:r>
              <a:rPr lang="zh-TW" altLang="en-US" dirty="0"/>
              <a:t>垂直的直線。</a:t>
            </a:r>
            <a:endParaRPr lang="en-US" altLang="zh-TW" baseline="30000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40555" y="404664"/>
            <a:ext cx="6792891" cy="916084"/>
          </a:xfrm>
        </p:spPr>
        <p:txBody>
          <a:bodyPr/>
          <a:lstStyle/>
          <a:p>
            <a:r>
              <a:rPr lang="zh-TW" altLang="en-US" sz="3200" dirty="0"/>
              <a:t>過線外一點、線上一點作圖，角平分線作圖</a:t>
            </a:r>
          </a:p>
        </p:txBody>
      </p:sp>
      <p:pic>
        <p:nvPicPr>
          <p:cNvPr id="14" name="Picture 323 6" descr="poButton">
            <a:extLst>
              <a:ext uri="{FF2B5EF4-FFF2-40B4-BE49-F238E27FC236}">
                <a16:creationId xmlns:a16="http://schemas.microsoft.com/office/drawing/2014/main" id="{C27FFA12-A4D6-2C93-0C4A-871BD8EAA2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29" name="標題 3">
            <a:extLst>
              <a:ext uri="{FF2B5EF4-FFF2-40B4-BE49-F238E27FC236}">
                <a16:creationId xmlns:a16="http://schemas.microsoft.com/office/drawing/2014/main" id="{C4C1973C-4682-4A11-8D5B-C7E4064C26CF}"/>
              </a:ext>
            </a:extLst>
          </p:cNvPr>
          <p:cNvSpPr txBox="1">
            <a:spLocks/>
          </p:cNvSpPr>
          <p:nvPr/>
        </p:nvSpPr>
        <p:spPr>
          <a:xfrm>
            <a:off x="786641" y="2949822"/>
            <a:ext cx="4128910" cy="19578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zh-TW" altLang="zh-TW" sz="3000" dirty="0"/>
              <a:t>①</a:t>
            </a:r>
            <a:r>
              <a:rPr lang="zh-TW" altLang="en-US" sz="3000" dirty="0"/>
              <a:t>以 </a:t>
            </a:r>
            <a:r>
              <a:rPr lang="en-US" altLang="zh-TW" sz="3000" i="1" dirty="0"/>
              <a:t>P </a:t>
            </a:r>
            <a:r>
              <a:rPr lang="zh-TW" altLang="en-US" sz="3000" dirty="0"/>
              <a:t>點為圓心，適當長為半徑畫弧，交 </a:t>
            </a:r>
            <a:r>
              <a:rPr lang="en-US" altLang="zh-TW" sz="3000" i="1" dirty="0"/>
              <a:t>L</a:t>
            </a:r>
            <a:r>
              <a:rPr lang="zh-TW" altLang="en-US" sz="3000" i="1" dirty="0"/>
              <a:t> </a:t>
            </a:r>
            <a:r>
              <a:rPr lang="zh-TW" altLang="en-US" sz="3000" dirty="0"/>
              <a:t>於 </a:t>
            </a:r>
            <a:r>
              <a:rPr lang="en-US" altLang="zh-TW" sz="3000" i="1" dirty="0"/>
              <a:t>A</a:t>
            </a:r>
            <a:r>
              <a:rPr lang="zh-TW" altLang="en-US" sz="3000" dirty="0"/>
              <a:t>、</a:t>
            </a:r>
            <a:r>
              <a:rPr lang="en-US" altLang="zh-TW" sz="3000" i="1" dirty="0"/>
              <a:t>B</a:t>
            </a:r>
            <a:r>
              <a:rPr lang="zh-TW" altLang="en-US" sz="3000" i="1" dirty="0"/>
              <a:t> </a:t>
            </a:r>
            <a:r>
              <a:rPr lang="zh-TW" altLang="en-US" sz="3000" dirty="0"/>
              <a:t>兩點。</a:t>
            </a:r>
            <a:endParaRPr lang="en-US" altLang="zh-TW" sz="3000" dirty="0"/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id="{20902D18-7502-82FC-5BE0-1ED7B5B3BBB7}"/>
              </a:ext>
            </a:extLst>
          </p:cNvPr>
          <p:cNvSpPr txBox="1">
            <a:spLocks/>
          </p:cNvSpPr>
          <p:nvPr/>
        </p:nvSpPr>
        <p:spPr>
          <a:xfrm>
            <a:off x="1187624" y="635726"/>
            <a:ext cx="1052932" cy="563528"/>
          </a:xfrm>
          <a:prstGeom prst="roundRect">
            <a:avLst>
              <a:gd name="adj" fmla="val 16667"/>
            </a:avLst>
          </a:prstGeom>
          <a:solidFill>
            <a:srgbClr val="0072BC"/>
          </a:solid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6~8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F315354-19E4-F99D-776A-B3BB4B04AF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5551" y="3079280"/>
            <a:ext cx="433535" cy="432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3A406F1-816F-4857-F84E-0BFB4B84A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557" y="4332586"/>
            <a:ext cx="3858650" cy="575047"/>
          </a:xfrm>
          <a:prstGeom prst="rect">
            <a:avLst/>
          </a:prstGeom>
        </p:spPr>
      </p:pic>
      <p:pic>
        <p:nvPicPr>
          <p:cNvPr id="12" name="圖片 11" descr="一張含有 紫色, 洋紅色, 設計 的圖片&#10;&#10;自動產生的描述">
            <a:extLst>
              <a:ext uri="{FF2B5EF4-FFF2-40B4-BE49-F238E27FC236}">
                <a16:creationId xmlns:a16="http://schemas.microsoft.com/office/drawing/2014/main" id="{ED60E5BC-BDEF-40D3-A628-205D7BCF52D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5640" y="3408693"/>
            <a:ext cx="2920623" cy="16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4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3">
            <a:extLst>
              <a:ext uri="{FF2B5EF4-FFF2-40B4-BE49-F238E27FC236}">
                <a16:creationId xmlns:a16="http://schemas.microsoft.com/office/drawing/2014/main" id="{C0564BE1-9DE0-8A24-1514-F27C9F6DCCC5}"/>
              </a:ext>
            </a:extLst>
          </p:cNvPr>
          <p:cNvSpPr txBox="1">
            <a:spLocks/>
          </p:cNvSpPr>
          <p:nvPr/>
        </p:nvSpPr>
        <p:spPr>
          <a:xfrm>
            <a:off x="467544" y="1306703"/>
            <a:ext cx="8565903" cy="1042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zh-TW" altLang="en-US" sz="3000" dirty="0">
                <a:sym typeface="Wingdings" panose="05000000000000000000" pitchFamily="2" charset="2"/>
              </a:rPr>
              <a:t></a:t>
            </a:r>
            <a:r>
              <a:rPr lang="zh-TW" altLang="en-US" sz="3000" dirty="0"/>
              <a:t>如圖，已知 </a:t>
            </a:r>
            <a:r>
              <a:rPr lang="en-US" altLang="zh-TW" sz="3000" i="1" dirty="0"/>
              <a:t>P</a:t>
            </a:r>
            <a:r>
              <a:rPr lang="zh-TW" altLang="en-US" sz="3000" i="1" dirty="0"/>
              <a:t> </a:t>
            </a:r>
            <a:r>
              <a:rPr lang="zh-TW" altLang="en-US" sz="3000" dirty="0"/>
              <a:t>點在直線 </a:t>
            </a:r>
            <a:r>
              <a:rPr lang="en-US" altLang="zh-TW" sz="3000" i="1" dirty="0"/>
              <a:t>L </a:t>
            </a:r>
            <a:r>
              <a:rPr lang="zh-TW" altLang="en-US" sz="3000" dirty="0"/>
              <a:t>上，請按照下列尺規作圖步驟， 畫出</a:t>
            </a:r>
            <a:r>
              <a:rPr lang="zh-TW" altLang="en-US" dirty="0"/>
              <a:t>通過 </a:t>
            </a:r>
            <a:r>
              <a:rPr lang="en-US" altLang="zh-TW" i="1" dirty="0"/>
              <a:t>P</a:t>
            </a:r>
            <a:r>
              <a:rPr lang="zh-TW" altLang="en-US" i="1" dirty="0"/>
              <a:t> </a:t>
            </a:r>
            <a:r>
              <a:rPr lang="zh-TW" altLang="en-US" dirty="0"/>
              <a:t>點，且與直線 </a:t>
            </a:r>
            <a:r>
              <a:rPr lang="en-US" altLang="zh-TW" i="1" dirty="0"/>
              <a:t>L </a:t>
            </a:r>
            <a:r>
              <a:rPr lang="zh-TW" altLang="en-US" dirty="0"/>
              <a:t>垂直的直線。</a:t>
            </a:r>
            <a:endParaRPr lang="en-US" altLang="zh-TW" baseline="30000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40555" y="404664"/>
            <a:ext cx="6792891" cy="916084"/>
          </a:xfrm>
        </p:spPr>
        <p:txBody>
          <a:bodyPr/>
          <a:lstStyle/>
          <a:p>
            <a:r>
              <a:rPr lang="zh-TW" altLang="en-US" sz="3200" dirty="0"/>
              <a:t>過線外一點、線上一點作圖，角平分線作圖</a:t>
            </a:r>
          </a:p>
        </p:txBody>
      </p:sp>
      <p:pic>
        <p:nvPicPr>
          <p:cNvPr id="14" name="Picture 323 6" descr="poButton">
            <a:extLst>
              <a:ext uri="{FF2B5EF4-FFF2-40B4-BE49-F238E27FC236}">
                <a16:creationId xmlns:a16="http://schemas.microsoft.com/office/drawing/2014/main" id="{C27FFA12-A4D6-2C93-0C4A-871BD8EAA2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id="{20902D18-7502-82FC-5BE0-1ED7B5B3BBB7}"/>
              </a:ext>
            </a:extLst>
          </p:cNvPr>
          <p:cNvSpPr txBox="1">
            <a:spLocks/>
          </p:cNvSpPr>
          <p:nvPr/>
        </p:nvSpPr>
        <p:spPr>
          <a:xfrm>
            <a:off x="1187624" y="635726"/>
            <a:ext cx="1052932" cy="563528"/>
          </a:xfrm>
          <a:prstGeom prst="roundRect">
            <a:avLst>
              <a:gd name="adj" fmla="val 16667"/>
            </a:avLst>
          </a:prstGeom>
          <a:solidFill>
            <a:srgbClr val="0072BC"/>
          </a:solid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6~8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F315354-19E4-F99D-776A-B3BB4B04AF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5551" y="3079280"/>
            <a:ext cx="433535" cy="432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3A406F1-816F-4857-F84E-0BFB4B84A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557" y="4332586"/>
            <a:ext cx="3858650" cy="575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3">
                <a:extLst>
                  <a:ext uri="{FF2B5EF4-FFF2-40B4-BE49-F238E27FC236}">
                    <a16:creationId xmlns:a16="http://schemas.microsoft.com/office/drawing/2014/main" id="{07E94F2C-1A1B-4559-A899-525FA81A4B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6641" y="2949822"/>
                <a:ext cx="4128910" cy="327245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/>
                <a:r>
                  <a:rPr lang="zh-TW" altLang="en-US" sz="3000" dirty="0"/>
                  <a:t>②分別以 </a:t>
                </a:r>
                <a:r>
                  <a:rPr lang="en-US" altLang="zh-TW" sz="3000" i="1" dirty="0"/>
                  <a:t>A</a:t>
                </a:r>
                <a:r>
                  <a:rPr lang="zh-TW" altLang="en-US" sz="3000" dirty="0"/>
                  <a:t>、</a:t>
                </a:r>
                <a:r>
                  <a:rPr lang="en-US" altLang="zh-TW" sz="3000" i="1" dirty="0"/>
                  <a:t>B</a:t>
                </a:r>
                <a:r>
                  <a:rPr lang="zh-TW" altLang="en-US" sz="3000" i="1" dirty="0"/>
                  <a:t> </a:t>
                </a:r>
                <a:r>
                  <a:rPr lang="zh-TW" altLang="en-US" sz="3000" dirty="0"/>
                  <a:t>點為圓心，大於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3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000" dirty="0"/>
                          <m:t>1</m:t>
                        </m:r>
                        <m:r>
                          <a:rPr lang="en-US" altLang="zh-TW" sz="3000" i="1" dirty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000" dirty="0"/>
                          <m:t>2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altLang="zh-TW" sz="3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000" i="1" dirty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zh-TW" altLang="en-US" sz="3000" dirty="0"/>
                  <a:t> 長為半徑畫弧，設兩弧交於 </a:t>
                </a:r>
                <a:r>
                  <a:rPr lang="en-US" altLang="zh-TW" sz="3000" i="1" dirty="0"/>
                  <a:t>C</a:t>
                </a:r>
                <a:r>
                  <a:rPr lang="zh-TW" altLang="en-US" sz="3000" i="1" dirty="0"/>
                  <a:t> </a:t>
                </a:r>
                <a:r>
                  <a:rPr lang="zh-TW" altLang="en-US" sz="3000" dirty="0"/>
                  <a:t>點。</a:t>
                </a:r>
                <a:endParaRPr lang="en-US" altLang="zh-TW" sz="3000" dirty="0"/>
              </a:p>
              <a:p>
                <a:pPr marL="360363" indent="-360363"/>
                <a:r>
                  <a:rPr lang="zh-TW" altLang="en-US" sz="3000" dirty="0">
                    <a:latin typeface="微軟正黑體" panose="020B0604030504040204" pitchFamily="34" charset="-120"/>
                    <a:sym typeface="Wingdings" panose="05000000000000000000" pitchFamily="2" charset="2"/>
                  </a:rPr>
                  <a:t>③連接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altLang="zh-TW" sz="30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ym typeface="Wingdings" panose="05000000000000000000" pitchFamily="2" charset="2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zh-TW" sz="3000" i="1" dirty="0"/>
                          <m:t>C</m:t>
                        </m:r>
                      </m:e>
                    </m:acc>
                    <m:r>
                      <a:rPr lang="en-US" altLang="zh-TW" sz="30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zh-TW" altLang="en-US" sz="3000" dirty="0">
                    <a:latin typeface="微軟正黑體" panose="020B0604030504040204" pitchFamily="34" charset="-120"/>
                    <a:sym typeface="Wingdings" panose="05000000000000000000" pitchFamily="2" charset="2"/>
                  </a:rPr>
                  <a:t>，則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altLang="zh-TW" sz="30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ym typeface="Wingdings" panose="05000000000000000000" pitchFamily="2" charset="2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zh-TW" sz="3000" i="1" dirty="0"/>
                          <m:t>C</m:t>
                        </m:r>
                      </m:e>
                    </m:acc>
                  </m:oMath>
                </a14:m>
                <a:r>
                  <a:rPr lang="zh-TW" altLang="en-US" sz="3000" dirty="0">
                    <a:latin typeface="微軟正黑體" panose="020B0604030504040204" pitchFamily="34" charset="-120"/>
                    <a:sym typeface="Wingdings" panose="05000000000000000000" pitchFamily="2" charset="2"/>
                  </a:rPr>
                  <a:t> 即為所求。</a:t>
                </a:r>
                <a:endParaRPr lang="en-US" altLang="zh-TW" sz="3000" dirty="0">
                  <a:latin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" name="標題 3">
                <a:extLst>
                  <a:ext uri="{FF2B5EF4-FFF2-40B4-BE49-F238E27FC236}">
                    <a16:creationId xmlns:a16="http://schemas.microsoft.com/office/drawing/2014/main" id="{07E94F2C-1A1B-4559-A899-525FA81A4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41" y="2949822"/>
                <a:ext cx="4128910" cy="3272452"/>
              </a:xfrm>
              <a:prstGeom prst="rect">
                <a:avLst/>
              </a:prstGeom>
              <a:blipFill>
                <a:blip r:embed="rId5"/>
                <a:stretch>
                  <a:fillRect l="-3397" t="-2607" r="-3102" b="-24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BB3917DB-694C-6A12-6819-050C8D3E89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262015"/>
            <a:ext cx="280417" cy="338329"/>
          </a:xfrm>
          <a:prstGeom prst="rect">
            <a:avLst/>
          </a:prstGeom>
        </p:spPr>
      </p:pic>
      <p:pic>
        <p:nvPicPr>
          <p:cNvPr id="11" name="圖片 10" descr="一張含有 紫色, 洋紅色, 設計 的圖片&#10;&#10;自動產生的描述">
            <a:extLst>
              <a:ext uri="{FF2B5EF4-FFF2-40B4-BE49-F238E27FC236}">
                <a16:creationId xmlns:a16="http://schemas.microsoft.com/office/drawing/2014/main" id="{CD1DBB29-48E5-444C-B055-D4CF3260D36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5640" y="3408693"/>
            <a:ext cx="2920623" cy="1638000"/>
          </a:xfrm>
          <a:prstGeom prst="rect">
            <a:avLst/>
          </a:prstGeom>
        </p:spPr>
      </p:pic>
      <p:pic>
        <p:nvPicPr>
          <p:cNvPr id="7" name="圖片 6" descr="一張含有 圖形, 平面設計, 設計 的圖片&#10;&#10;自動產生的描述">
            <a:extLst>
              <a:ext uri="{FF2B5EF4-FFF2-40B4-BE49-F238E27FC236}">
                <a16:creationId xmlns:a16="http://schemas.microsoft.com/office/drawing/2014/main" id="{32C4BF6B-AB85-4201-8D6B-7FDCEEC48D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307"/>
          <a:stretch/>
        </p:blipFill>
        <p:spPr>
          <a:xfrm>
            <a:off x="6385079" y="2421305"/>
            <a:ext cx="908470" cy="657975"/>
          </a:xfrm>
          <a:prstGeom prst="rect">
            <a:avLst/>
          </a:prstGeom>
        </p:spPr>
      </p:pic>
      <p:pic>
        <p:nvPicPr>
          <p:cNvPr id="13" name="圖片 12" descr="一張含有 洋紅色, 粉紅色, 紫色, 紫丁香 的圖片&#10;&#10;自動產生的描述">
            <a:extLst>
              <a:ext uri="{FF2B5EF4-FFF2-40B4-BE49-F238E27FC236}">
                <a16:creationId xmlns:a16="http://schemas.microsoft.com/office/drawing/2014/main" id="{E6CECEC9-79E7-4CD6-A9F3-34E89B984A0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8000" y="2387652"/>
            <a:ext cx="47934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3">
            <a:extLst>
              <a:ext uri="{FF2B5EF4-FFF2-40B4-BE49-F238E27FC236}">
                <a16:creationId xmlns:a16="http://schemas.microsoft.com/office/drawing/2014/main" id="{C0564BE1-9DE0-8A24-1514-F27C9F6DCCC5}"/>
              </a:ext>
            </a:extLst>
          </p:cNvPr>
          <p:cNvSpPr txBox="1">
            <a:spLocks/>
          </p:cNvSpPr>
          <p:nvPr/>
        </p:nvSpPr>
        <p:spPr>
          <a:xfrm>
            <a:off x="467544" y="1306703"/>
            <a:ext cx="8565903" cy="1042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zh-TW" altLang="en-US" sz="3000" dirty="0">
                <a:sym typeface="Wingdings" panose="05000000000000000000" pitchFamily="2" charset="2"/>
              </a:rPr>
              <a:t></a:t>
            </a:r>
            <a:r>
              <a:rPr lang="zh-TW" altLang="en-US" sz="3000" dirty="0"/>
              <a:t>如圖，已知</a:t>
            </a:r>
            <a:r>
              <a:rPr lang="en-US" altLang="zh-TW" sz="3000" dirty="0"/>
              <a:t>∠</a:t>
            </a:r>
            <a:r>
              <a:rPr lang="en-US" altLang="zh-TW" sz="3000" i="1" dirty="0"/>
              <a:t>A</a:t>
            </a:r>
            <a:r>
              <a:rPr lang="zh-TW" altLang="en-US" sz="3000" i="1" dirty="0"/>
              <a:t> </a:t>
            </a:r>
            <a:r>
              <a:rPr lang="zh-TW" altLang="en-US" sz="3000" dirty="0"/>
              <a:t>，請按照下列尺規作圖步驟， 畫出</a:t>
            </a:r>
            <a:r>
              <a:rPr lang="en-US" altLang="zh-TW" dirty="0"/>
              <a:t>∠</a:t>
            </a:r>
            <a:r>
              <a:rPr lang="en-US" altLang="zh-TW" i="1" dirty="0"/>
              <a:t>A</a:t>
            </a:r>
            <a:r>
              <a:rPr lang="zh-TW" altLang="en-US" i="1" dirty="0"/>
              <a:t> </a:t>
            </a:r>
            <a:r>
              <a:rPr lang="zh-TW" altLang="en-US" dirty="0"/>
              <a:t>的角平分線。</a:t>
            </a:r>
            <a:endParaRPr lang="en-US" altLang="zh-TW" baseline="30000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40555" y="404664"/>
            <a:ext cx="6792891" cy="916084"/>
          </a:xfrm>
        </p:spPr>
        <p:txBody>
          <a:bodyPr/>
          <a:lstStyle/>
          <a:p>
            <a:r>
              <a:rPr lang="zh-TW" altLang="en-US" sz="3200" dirty="0"/>
              <a:t>過線外一點、線上一點作圖，角平分線作圖</a:t>
            </a:r>
          </a:p>
        </p:txBody>
      </p:sp>
      <p:pic>
        <p:nvPicPr>
          <p:cNvPr id="14" name="Picture 323 6" descr="poButton">
            <a:extLst>
              <a:ext uri="{FF2B5EF4-FFF2-40B4-BE49-F238E27FC236}">
                <a16:creationId xmlns:a16="http://schemas.microsoft.com/office/drawing/2014/main" id="{C27FFA12-A4D6-2C93-0C4A-871BD8EAA2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29" name="標題 3">
            <a:extLst>
              <a:ext uri="{FF2B5EF4-FFF2-40B4-BE49-F238E27FC236}">
                <a16:creationId xmlns:a16="http://schemas.microsoft.com/office/drawing/2014/main" id="{C4C1973C-4682-4A11-8D5B-C7E4064C26CF}"/>
              </a:ext>
            </a:extLst>
          </p:cNvPr>
          <p:cNvSpPr txBox="1">
            <a:spLocks/>
          </p:cNvSpPr>
          <p:nvPr/>
        </p:nvSpPr>
        <p:spPr>
          <a:xfrm>
            <a:off x="786641" y="2617662"/>
            <a:ext cx="4128910" cy="22793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zh-TW" altLang="zh-TW" sz="3000" dirty="0"/>
              <a:t>①</a:t>
            </a:r>
            <a:r>
              <a:rPr lang="zh-TW" altLang="en-US" sz="3000" dirty="0"/>
              <a:t>以 </a:t>
            </a:r>
            <a:r>
              <a:rPr lang="en-US" altLang="zh-TW" sz="3000" i="1" dirty="0"/>
              <a:t>A</a:t>
            </a:r>
            <a:r>
              <a:rPr lang="en-US" altLang="zh-TW" sz="3000" dirty="0"/>
              <a:t> </a:t>
            </a:r>
            <a:r>
              <a:rPr lang="zh-TW" altLang="en-US" sz="3000" dirty="0"/>
              <a:t>點為圓心，適當長為半徑畫弧，交∠</a:t>
            </a:r>
            <a:r>
              <a:rPr lang="en-US" altLang="zh-TW" sz="3000" i="1" dirty="0"/>
              <a:t>A</a:t>
            </a:r>
            <a:r>
              <a:rPr lang="en-US" altLang="zh-TW" sz="3000" dirty="0"/>
              <a:t> </a:t>
            </a:r>
            <a:r>
              <a:rPr lang="zh-TW" altLang="en-US" sz="3000" dirty="0"/>
              <a:t>的兩邊於 </a:t>
            </a:r>
            <a:r>
              <a:rPr lang="en-US" altLang="zh-TW" sz="3000" i="1" dirty="0"/>
              <a:t>B</a:t>
            </a:r>
            <a:r>
              <a:rPr lang="zh-TW" altLang="en-US" sz="3000" dirty="0"/>
              <a:t>、</a:t>
            </a:r>
            <a:r>
              <a:rPr lang="en-US" altLang="zh-TW" sz="3000" i="1" dirty="0"/>
              <a:t>C</a:t>
            </a:r>
            <a:r>
              <a:rPr lang="en-US" altLang="zh-TW" sz="3000" dirty="0"/>
              <a:t> </a:t>
            </a:r>
            <a:r>
              <a:rPr lang="zh-TW" altLang="en-US" sz="3000" dirty="0"/>
              <a:t>兩點。</a:t>
            </a:r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id="{20902D18-7502-82FC-5BE0-1ED7B5B3BBB7}"/>
              </a:ext>
            </a:extLst>
          </p:cNvPr>
          <p:cNvSpPr txBox="1">
            <a:spLocks/>
          </p:cNvSpPr>
          <p:nvPr/>
        </p:nvSpPr>
        <p:spPr>
          <a:xfrm>
            <a:off x="1187624" y="635726"/>
            <a:ext cx="1052932" cy="563528"/>
          </a:xfrm>
          <a:prstGeom prst="roundRect">
            <a:avLst>
              <a:gd name="adj" fmla="val 16667"/>
            </a:avLst>
          </a:prstGeom>
          <a:solidFill>
            <a:srgbClr val="0072BC"/>
          </a:solid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6~8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8C27062-3492-02BC-034C-721896F0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423" y="3579158"/>
            <a:ext cx="3219060" cy="2434061"/>
          </a:xfrm>
          <a:prstGeom prst="rect">
            <a:avLst/>
          </a:prstGeom>
        </p:spPr>
      </p:pic>
      <p:pic>
        <p:nvPicPr>
          <p:cNvPr id="3" name="圖片 2" descr="一張含有 圖形, 設計 的圖片&#10;&#10;自動產生的描述">
            <a:extLst>
              <a:ext uri="{FF2B5EF4-FFF2-40B4-BE49-F238E27FC236}">
                <a16:creationId xmlns:a16="http://schemas.microsoft.com/office/drawing/2014/main" id="{6606AA9A-D201-4BA6-9770-63B9404286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50"/>
          <a:stretch/>
        </p:blipFill>
        <p:spPr>
          <a:xfrm>
            <a:off x="5220072" y="3967698"/>
            <a:ext cx="2244595" cy="23040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5E85D2A7-E8FC-4DD5-3889-0EECD24E1B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5551" y="2708920"/>
            <a:ext cx="43353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2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3">
            <a:extLst>
              <a:ext uri="{FF2B5EF4-FFF2-40B4-BE49-F238E27FC236}">
                <a16:creationId xmlns:a16="http://schemas.microsoft.com/office/drawing/2014/main" id="{C0564BE1-9DE0-8A24-1514-F27C9F6DCCC5}"/>
              </a:ext>
            </a:extLst>
          </p:cNvPr>
          <p:cNvSpPr txBox="1">
            <a:spLocks/>
          </p:cNvSpPr>
          <p:nvPr/>
        </p:nvSpPr>
        <p:spPr>
          <a:xfrm>
            <a:off x="467544" y="1306703"/>
            <a:ext cx="8565903" cy="1042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zh-TW" altLang="en-US" sz="3000" dirty="0">
                <a:sym typeface="Wingdings" panose="05000000000000000000" pitchFamily="2" charset="2"/>
              </a:rPr>
              <a:t></a:t>
            </a:r>
            <a:r>
              <a:rPr lang="zh-TW" altLang="en-US" sz="3000" dirty="0"/>
              <a:t>如圖，已知</a:t>
            </a:r>
            <a:r>
              <a:rPr lang="en-US" altLang="zh-TW" sz="3000" dirty="0"/>
              <a:t>∠</a:t>
            </a:r>
            <a:r>
              <a:rPr lang="en-US" altLang="zh-TW" sz="3000" i="1" dirty="0"/>
              <a:t>A</a:t>
            </a:r>
            <a:r>
              <a:rPr lang="zh-TW" altLang="en-US" sz="3000" i="1" dirty="0"/>
              <a:t> </a:t>
            </a:r>
            <a:r>
              <a:rPr lang="zh-TW" altLang="en-US" sz="3000" dirty="0"/>
              <a:t>，請按照下列尺規作圖步驟， 畫出</a:t>
            </a:r>
            <a:r>
              <a:rPr lang="en-US" altLang="zh-TW" dirty="0"/>
              <a:t>∠</a:t>
            </a:r>
            <a:r>
              <a:rPr lang="en-US" altLang="zh-TW" i="1" dirty="0"/>
              <a:t>A</a:t>
            </a:r>
            <a:r>
              <a:rPr lang="zh-TW" altLang="en-US" i="1" dirty="0"/>
              <a:t> </a:t>
            </a:r>
            <a:r>
              <a:rPr lang="zh-TW" altLang="en-US" dirty="0"/>
              <a:t>的角平分線。</a:t>
            </a:r>
            <a:endParaRPr lang="en-US" altLang="zh-TW" baseline="30000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40555" y="404664"/>
            <a:ext cx="6792891" cy="916084"/>
          </a:xfrm>
        </p:spPr>
        <p:txBody>
          <a:bodyPr/>
          <a:lstStyle/>
          <a:p>
            <a:r>
              <a:rPr lang="zh-TW" altLang="en-US" sz="3200" dirty="0"/>
              <a:t>過線外一點、線上一點作圖，角平分線作圖</a:t>
            </a:r>
          </a:p>
        </p:txBody>
      </p:sp>
      <p:pic>
        <p:nvPicPr>
          <p:cNvPr id="14" name="Picture 323 6" descr="poButton">
            <a:extLst>
              <a:ext uri="{FF2B5EF4-FFF2-40B4-BE49-F238E27FC236}">
                <a16:creationId xmlns:a16="http://schemas.microsoft.com/office/drawing/2014/main" id="{C27FFA12-A4D6-2C93-0C4A-871BD8EAA2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id="{20902D18-7502-82FC-5BE0-1ED7B5B3BBB7}"/>
              </a:ext>
            </a:extLst>
          </p:cNvPr>
          <p:cNvSpPr txBox="1">
            <a:spLocks/>
          </p:cNvSpPr>
          <p:nvPr/>
        </p:nvSpPr>
        <p:spPr>
          <a:xfrm>
            <a:off x="1187624" y="635726"/>
            <a:ext cx="1052932" cy="563528"/>
          </a:xfrm>
          <a:prstGeom prst="roundRect">
            <a:avLst>
              <a:gd name="adj" fmla="val 16667"/>
            </a:avLst>
          </a:prstGeom>
          <a:solidFill>
            <a:srgbClr val="0072BC"/>
          </a:solid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6~8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F315354-19E4-F99D-776A-B3BB4B04AF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5551" y="2708920"/>
            <a:ext cx="433535" cy="4320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38C27062-3492-02BC-034C-721896F04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423" y="3579158"/>
            <a:ext cx="3219060" cy="24340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3">
                <a:extLst>
                  <a:ext uri="{FF2B5EF4-FFF2-40B4-BE49-F238E27FC236}">
                    <a16:creationId xmlns:a16="http://schemas.microsoft.com/office/drawing/2014/main" id="{39ADDA91-928C-94AE-B3C3-72A65DD2D2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6641" y="2564904"/>
                <a:ext cx="4128910" cy="403244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5200"/>
                  </a:lnSpc>
                </a:pPr>
                <a:r>
                  <a:rPr lang="zh-TW" altLang="en-US" sz="3000" dirty="0"/>
                  <a:t>②分別以 </a:t>
                </a:r>
                <a:r>
                  <a:rPr lang="en-US" altLang="zh-TW" sz="3000" i="1" dirty="0"/>
                  <a:t>B</a:t>
                </a:r>
                <a:r>
                  <a:rPr lang="zh-TW" altLang="en-US" sz="3000" i="1" dirty="0"/>
                  <a:t>、</a:t>
                </a:r>
                <a:r>
                  <a:rPr lang="en-US" altLang="zh-TW" sz="3000" i="1" dirty="0"/>
                  <a:t>C</a:t>
                </a:r>
                <a:r>
                  <a:rPr lang="zh-TW" altLang="en-US" sz="3000" i="1" dirty="0"/>
                  <a:t> </a:t>
                </a:r>
                <a:r>
                  <a:rPr lang="zh-TW" altLang="en-US" sz="3000" dirty="0"/>
                  <a:t>兩點為圓心，大於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3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000" dirty="0"/>
                          <m:t>1</m:t>
                        </m:r>
                        <m:r>
                          <a:rPr lang="en-US" altLang="zh-TW" sz="3000" i="1" dirty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000" dirty="0"/>
                          <m:t>2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altLang="zh-TW" sz="3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000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sz="3000" i="1" dirty="0"/>
                          <m:t>C</m:t>
                        </m:r>
                      </m:e>
                    </m:acc>
                  </m:oMath>
                </a14:m>
                <a:r>
                  <a:rPr lang="zh-TW" altLang="en-US" sz="3000" dirty="0"/>
                  <a:t> 長為半徑畫弧，設兩弧交於 </a:t>
                </a:r>
                <a:r>
                  <a:rPr lang="en-US" altLang="zh-TW" sz="3000" i="1" dirty="0"/>
                  <a:t>D</a:t>
                </a:r>
                <a:r>
                  <a:rPr lang="zh-TW" altLang="en-US" sz="3000" i="1" dirty="0"/>
                  <a:t> </a:t>
                </a:r>
                <a:r>
                  <a:rPr lang="zh-TW" altLang="en-US" sz="3000" dirty="0"/>
                  <a:t>點。</a:t>
                </a:r>
                <a:endParaRPr lang="en-US" altLang="zh-TW" sz="3000" dirty="0"/>
              </a:p>
              <a:p>
                <a:pPr marL="360363" indent="-360363">
                  <a:lnSpc>
                    <a:spcPts val="5200"/>
                  </a:lnSpc>
                </a:pPr>
                <a:r>
                  <a:rPr lang="zh-TW" altLang="en-US" sz="3000" dirty="0">
                    <a:latin typeface="微軟正黑體" panose="020B0604030504040204" pitchFamily="34" charset="-120"/>
                    <a:sym typeface="Wingdings" panose="05000000000000000000" pitchFamily="2" charset="2"/>
                  </a:rPr>
                  <a:t>③</a:t>
                </a:r>
                <a:r>
                  <a:rPr lang="zh-TW" altLang="en-US" sz="3000" dirty="0">
                    <a:sym typeface="Wingdings" panose="05000000000000000000" pitchFamily="2" charset="2"/>
                  </a:rPr>
                  <a:t>連接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altLang="zh-TW" sz="30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/>
                          <m:t>AD</m:t>
                        </m:r>
                      </m:e>
                    </m:acc>
                    <m:r>
                      <a:rPr lang="en-US" altLang="zh-TW" sz="30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zh-TW" altLang="en-US" sz="3000" dirty="0">
                    <a:sym typeface="Wingdings" panose="05000000000000000000" pitchFamily="2" charset="2"/>
                  </a:rPr>
                  <a:t>，則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altLang="zh-TW" sz="30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/>
                          <m:t>AD</m:t>
                        </m:r>
                      </m:e>
                    </m:acc>
                    <m:r>
                      <a:rPr lang="en-US" altLang="zh-TW" sz="30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zh-TW" altLang="en-US" sz="3000" dirty="0">
                    <a:sym typeface="Wingdings" panose="05000000000000000000" pitchFamily="2" charset="2"/>
                  </a:rPr>
                  <a:t>即為所求。</a:t>
                </a:r>
                <a:endParaRPr lang="en-US" altLang="zh-TW" sz="3000" dirty="0">
                  <a:latin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" name="標題 3">
                <a:extLst>
                  <a:ext uri="{FF2B5EF4-FFF2-40B4-BE49-F238E27FC236}">
                    <a16:creationId xmlns:a16="http://schemas.microsoft.com/office/drawing/2014/main" id="{39ADDA91-928C-94AE-B3C3-72A65DD2D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41" y="2564904"/>
                <a:ext cx="4128910" cy="4032448"/>
              </a:xfrm>
              <a:prstGeom prst="rect">
                <a:avLst/>
              </a:prstGeom>
              <a:blipFill>
                <a:blip r:embed="rId5"/>
                <a:stretch>
                  <a:fillRect l="-3397" r="-148" b="-3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A487274E-9083-8554-903F-2A45A4E384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262015"/>
            <a:ext cx="280417" cy="338329"/>
          </a:xfrm>
          <a:prstGeom prst="rect">
            <a:avLst/>
          </a:prstGeom>
        </p:spPr>
      </p:pic>
      <p:pic>
        <p:nvPicPr>
          <p:cNvPr id="11" name="圖片 10" descr="一張含有 圖形, 設計 的圖片&#10;&#10;自動產生的描述">
            <a:extLst>
              <a:ext uri="{FF2B5EF4-FFF2-40B4-BE49-F238E27FC236}">
                <a16:creationId xmlns:a16="http://schemas.microsoft.com/office/drawing/2014/main" id="{DB26441D-310E-491C-ABDE-A5F61F0803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50"/>
          <a:stretch/>
        </p:blipFill>
        <p:spPr>
          <a:xfrm>
            <a:off x="5220072" y="3967698"/>
            <a:ext cx="2244595" cy="2304000"/>
          </a:xfrm>
          <a:prstGeom prst="rect">
            <a:avLst/>
          </a:prstGeom>
        </p:spPr>
      </p:pic>
      <p:pic>
        <p:nvPicPr>
          <p:cNvPr id="7" name="圖片 6" descr="一張含有 圖畫, 兒童藝術, 設計 的圖片&#10;&#10;自動產生的描述">
            <a:extLst>
              <a:ext uri="{FF2B5EF4-FFF2-40B4-BE49-F238E27FC236}">
                <a16:creationId xmlns:a16="http://schemas.microsoft.com/office/drawing/2014/main" id="{146C9178-AAF7-464D-AE15-A08C4C9CA3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120" b="53900"/>
          <a:stretch/>
        </p:blipFill>
        <p:spPr>
          <a:xfrm>
            <a:off x="6732240" y="3968612"/>
            <a:ext cx="822531" cy="939022"/>
          </a:xfrm>
          <a:prstGeom prst="rect">
            <a:avLst/>
          </a:prstGeom>
        </p:spPr>
      </p:pic>
      <p:pic>
        <p:nvPicPr>
          <p:cNvPr id="13" name="圖片 12" descr="一張含有 行, 紫色, 鮮豔 的圖片&#10;&#10;自動產生的描述">
            <a:extLst>
              <a:ext uri="{FF2B5EF4-FFF2-40B4-BE49-F238E27FC236}">
                <a16:creationId xmlns:a16="http://schemas.microsoft.com/office/drawing/2014/main" id="{6EC4BCBA-1A61-498B-B325-C1706A75C53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73" b="6094"/>
          <a:stretch/>
        </p:blipFill>
        <p:spPr>
          <a:xfrm>
            <a:off x="5148064" y="4063217"/>
            <a:ext cx="2511181" cy="181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4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3">
            <a:extLst>
              <a:ext uri="{FF2B5EF4-FFF2-40B4-BE49-F238E27FC236}">
                <a16:creationId xmlns:a16="http://schemas.microsoft.com/office/drawing/2014/main" id="{C0564BE1-9DE0-8A24-1514-F27C9F6DCCC5}"/>
              </a:ext>
            </a:extLst>
          </p:cNvPr>
          <p:cNvSpPr txBox="1">
            <a:spLocks/>
          </p:cNvSpPr>
          <p:nvPr/>
        </p:nvSpPr>
        <p:spPr>
          <a:xfrm>
            <a:off x="467544" y="1306703"/>
            <a:ext cx="8565903" cy="1042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zh-TW" altLang="en-US" sz="3000" dirty="0">
                <a:sym typeface="Wingdings" panose="05000000000000000000" pitchFamily="2" charset="2"/>
              </a:rPr>
              <a:t></a:t>
            </a:r>
            <a:r>
              <a:rPr lang="zh-TW" altLang="en-US" sz="3000" dirty="0"/>
              <a:t>如下圖，已知 </a:t>
            </a:r>
            <a:r>
              <a:rPr lang="en-US" altLang="zh-TW" sz="3000" i="1" dirty="0"/>
              <a:t>R</a:t>
            </a:r>
            <a:r>
              <a:rPr lang="zh-TW" altLang="en-US" sz="3000" i="1" dirty="0"/>
              <a:t> </a:t>
            </a:r>
            <a:r>
              <a:rPr lang="zh-TW" altLang="en-US" sz="3000" dirty="0"/>
              <a:t>點在直線 </a:t>
            </a:r>
            <a:r>
              <a:rPr lang="en-US" altLang="zh-TW" sz="3000" i="1" dirty="0"/>
              <a:t>L</a:t>
            </a:r>
            <a:r>
              <a:rPr lang="zh-TW" altLang="en-US" sz="3000" i="1" dirty="0"/>
              <a:t> </a:t>
            </a:r>
            <a:r>
              <a:rPr lang="zh-TW" altLang="en-US" sz="3000" dirty="0"/>
              <a:t>外，請利用尺規作圖，畫出通過 </a:t>
            </a:r>
            <a:r>
              <a:rPr lang="en-US" altLang="zh-TW" sz="3000" i="1" dirty="0"/>
              <a:t>R</a:t>
            </a:r>
            <a:r>
              <a:rPr lang="zh-TW" altLang="en-US" sz="3000" i="1" dirty="0"/>
              <a:t> </a:t>
            </a:r>
            <a:r>
              <a:rPr lang="zh-TW" altLang="en-US" sz="3000" dirty="0"/>
              <a:t>點，且與直線 </a:t>
            </a:r>
            <a:r>
              <a:rPr lang="en-US" altLang="zh-TW" sz="3000" i="1" dirty="0"/>
              <a:t>L</a:t>
            </a:r>
            <a:r>
              <a:rPr lang="zh-TW" altLang="en-US" sz="3000" i="1" dirty="0"/>
              <a:t> </a:t>
            </a:r>
            <a:r>
              <a:rPr lang="zh-TW" altLang="en-US" sz="3000" dirty="0"/>
              <a:t>垂直的直線</a:t>
            </a:r>
            <a:r>
              <a:rPr lang="zh-TW" altLang="en-US" dirty="0"/>
              <a:t>。</a:t>
            </a:r>
            <a:endParaRPr lang="en-US" altLang="zh-TW" baseline="30000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40555" y="404664"/>
            <a:ext cx="6792891" cy="916084"/>
          </a:xfrm>
        </p:spPr>
        <p:txBody>
          <a:bodyPr/>
          <a:lstStyle/>
          <a:p>
            <a:r>
              <a:rPr lang="zh-TW" altLang="en-US" sz="3200" dirty="0"/>
              <a:t>過線外一點、線上一點作圖，角平分線作圖</a:t>
            </a:r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id="{20902D18-7502-82FC-5BE0-1ED7B5B3BBB7}"/>
              </a:ext>
            </a:extLst>
          </p:cNvPr>
          <p:cNvSpPr txBox="1">
            <a:spLocks/>
          </p:cNvSpPr>
          <p:nvPr/>
        </p:nvSpPr>
        <p:spPr>
          <a:xfrm>
            <a:off x="1187624" y="635726"/>
            <a:ext cx="1052932" cy="563528"/>
          </a:xfrm>
          <a:prstGeom prst="roundRect">
            <a:avLst>
              <a:gd name="adj" fmla="val 16667"/>
            </a:avLst>
          </a:prstGeom>
          <a:solidFill>
            <a:srgbClr val="0072BC"/>
          </a:solid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6~8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F315354-19E4-F99D-776A-B3BB4B04AF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291" y="2577487"/>
            <a:ext cx="433535" cy="432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8AEEA23-1F26-66D9-59A3-D076D24BA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386" y="3046334"/>
            <a:ext cx="4253227" cy="1966842"/>
          </a:xfrm>
          <a:prstGeom prst="rect">
            <a:avLst/>
          </a:prstGeom>
        </p:spPr>
      </p:pic>
      <p:sp>
        <p:nvSpPr>
          <p:cNvPr id="7" name="標題 3">
            <a:extLst>
              <a:ext uri="{FF2B5EF4-FFF2-40B4-BE49-F238E27FC236}">
                <a16:creationId xmlns:a16="http://schemas.microsoft.com/office/drawing/2014/main" id="{65DAC5D4-104E-5E9F-1EC0-1B53985F368F}"/>
              </a:ext>
            </a:extLst>
          </p:cNvPr>
          <p:cNvSpPr txBox="1">
            <a:spLocks/>
          </p:cNvSpPr>
          <p:nvPr/>
        </p:nvSpPr>
        <p:spPr>
          <a:xfrm>
            <a:off x="1187624" y="2480650"/>
            <a:ext cx="211877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>
                <a:solidFill>
                  <a:srgbClr val="FF0000"/>
                </a:solidFill>
              </a:rPr>
              <a:t>作圖略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5463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3">
            <a:extLst>
              <a:ext uri="{FF2B5EF4-FFF2-40B4-BE49-F238E27FC236}">
                <a16:creationId xmlns:a16="http://schemas.microsoft.com/office/drawing/2014/main" id="{C0564BE1-9DE0-8A24-1514-F27C9F6DCCC5}"/>
              </a:ext>
            </a:extLst>
          </p:cNvPr>
          <p:cNvSpPr txBox="1">
            <a:spLocks/>
          </p:cNvSpPr>
          <p:nvPr/>
        </p:nvSpPr>
        <p:spPr>
          <a:xfrm>
            <a:off x="467544" y="1306703"/>
            <a:ext cx="8565903" cy="1042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zh-TW" altLang="en-US" sz="3000" dirty="0">
                <a:sym typeface="Wingdings" panose="05000000000000000000" pitchFamily="2" charset="2"/>
              </a:rPr>
              <a:t></a:t>
            </a:r>
            <a:r>
              <a:rPr lang="zh-TW" altLang="en-US" sz="3000" dirty="0"/>
              <a:t>如下圖，已知 </a:t>
            </a:r>
            <a:r>
              <a:rPr lang="en-US" altLang="zh-TW" sz="3000" i="1" dirty="0"/>
              <a:t>G</a:t>
            </a:r>
            <a:r>
              <a:rPr lang="zh-TW" altLang="en-US" sz="3000" i="1" dirty="0"/>
              <a:t> </a:t>
            </a:r>
            <a:r>
              <a:rPr lang="zh-TW" altLang="en-US" sz="3000" dirty="0"/>
              <a:t>點在直線 </a:t>
            </a:r>
            <a:r>
              <a:rPr lang="en-US" altLang="zh-TW" sz="3000" i="1" dirty="0"/>
              <a:t>L</a:t>
            </a:r>
            <a:r>
              <a:rPr lang="zh-TW" altLang="en-US" sz="3000" i="1" dirty="0"/>
              <a:t> </a:t>
            </a:r>
            <a:r>
              <a:rPr lang="zh-TW" altLang="en-US" sz="3000" dirty="0"/>
              <a:t>上，請利用尺規作圖，畫出通過 </a:t>
            </a:r>
            <a:r>
              <a:rPr lang="en-US" altLang="zh-TW" sz="3000" i="1" dirty="0"/>
              <a:t>G</a:t>
            </a:r>
            <a:r>
              <a:rPr lang="zh-TW" altLang="en-US" sz="3000" i="1" dirty="0"/>
              <a:t> </a:t>
            </a:r>
            <a:r>
              <a:rPr lang="zh-TW" altLang="en-US" sz="3000" dirty="0"/>
              <a:t>點，且與直線 </a:t>
            </a:r>
            <a:r>
              <a:rPr lang="en-US" altLang="zh-TW" sz="3000" i="1" dirty="0"/>
              <a:t>L</a:t>
            </a:r>
            <a:r>
              <a:rPr lang="zh-TW" altLang="en-US" sz="3000" i="1" dirty="0"/>
              <a:t> </a:t>
            </a:r>
            <a:r>
              <a:rPr lang="zh-TW" altLang="en-US" sz="3000" dirty="0"/>
              <a:t>垂直的直線</a:t>
            </a:r>
            <a:r>
              <a:rPr lang="zh-TW" altLang="en-US" dirty="0"/>
              <a:t>。</a:t>
            </a:r>
            <a:endParaRPr lang="en-US" altLang="zh-TW" baseline="30000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40555" y="404664"/>
            <a:ext cx="6792891" cy="916084"/>
          </a:xfrm>
        </p:spPr>
        <p:txBody>
          <a:bodyPr/>
          <a:lstStyle/>
          <a:p>
            <a:r>
              <a:rPr lang="zh-TW" altLang="en-US" sz="3200" dirty="0"/>
              <a:t>過線外一點、線上一點作圖，角平分線作圖</a:t>
            </a:r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id="{20902D18-7502-82FC-5BE0-1ED7B5B3BBB7}"/>
              </a:ext>
            </a:extLst>
          </p:cNvPr>
          <p:cNvSpPr txBox="1">
            <a:spLocks/>
          </p:cNvSpPr>
          <p:nvPr/>
        </p:nvSpPr>
        <p:spPr>
          <a:xfrm>
            <a:off x="1187624" y="635726"/>
            <a:ext cx="1052932" cy="563528"/>
          </a:xfrm>
          <a:prstGeom prst="roundRect">
            <a:avLst>
              <a:gd name="adj" fmla="val 16667"/>
            </a:avLst>
          </a:prstGeom>
          <a:solidFill>
            <a:srgbClr val="0072BC"/>
          </a:solid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6~8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F315354-19E4-F99D-776A-B3BB4B04AF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291" y="2577487"/>
            <a:ext cx="433535" cy="432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FFE2F64-B36F-F2D1-9D80-82A00DD53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277" y="3972132"/>
            <a:ext cx="4253227" cy="608996"/>
          </a:xfrm>
          <a:prstGeom prst="rect">
            <a:avLst/>
          </a:prstGeom>
        </p:spPr>
      </p:pic>
      <p:sp>
        <p:nvSpPr>
          <p:cNvPr id="2" name="標題 3">
            <a:extLst>
              <a:ext uri="{FF2B5EF4-FFF2-40B4-BE49-F238E27FC236}">
                <a16:creationId xmlns:a16="http://schemas.microsoft.com/office/drawing/2014/main" id="{EAC13BAD-A01B-FF33-32EA-BD5D6EF25DA3}"/>
              </a:ext>
            </a:extLst>
          </p:cNvPr>
          <p:cNvSpPr txBox="1">
            <a:spLocks/>
          </p:cNvSpPr>
          <p:nvPr/>
        </p:nvSpPr>
        <p:spPr>
          <a:xfrm>
            <a:off x="1187624" y="2480650"/>
            <a:ext cx="211877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>
                <a:solidFill>
                  <a:srgbClr val="FF0000"/>
                </a:solidFill>
              </a:rPr>
              <a:t>作圖略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6166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3">
            <a:extLst>
              <a:ext uri="{FF2B5EF4-FFF2-40B4-BE49-F238E27FC236}">
                <a16:creationId xmlns:a16="http://schemas.microsoft.com/office/drawing/2014/main" id="{C0564BE1-9DE0-8A24-1514-F27C9F6DCCC5}"/>
              </a:ext>
            </a:extLst>
          </p:cNvPr>
          <p:cNvSpPr txBox="1">
            <a:spLocks/>
          </p:cNvSpPr>
          <p:nvPr/>
        </p:nvSpPr>
        <p:spPr>
          <a:xfrm>
            <a:off x="467544" y="1306703"/>
            <a:ext cx="8565903" cy="1042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zh-TW" altLang="en-US" sz="3000" dirty="0">
                <a:sym typeface="Wingdings" panose="05000000000000000000" pitchFamily="2" charset="2"/>
              </a:rPr>
              <a:t></a:t>
            </a:r>
            <a:r>
              <a:rPr lang="zh-TW" altLang="en-US" sz="3000" dirty="0"/>
              <a:t>如下圖，已知</a:t>
            </a:r>
            <a:r>
              <a:rPr lang="en-US" altLang="zh-TW" sz="3000" dirty="0"/>
              <a:t>∠</a:t>
            </a:r>
            <a:r>
              <a:rPr lang="en-US" altLang="zh-TW" sz="3000" i="1" dirty="0"/>
              <a:t>B</a:t>
            </a:r>
            <a:r>
              <a:rPr lang="zh-TW" altLang="en-US" sz="3000" dirty="0"/>
              <a:t>，請利用尺規作圖，畫出</a:t>
            </a:r>
            <a:r>
              <a:rPr lang="en-US" altLang="zh-TW" sz="3000" dirty="0"/>
              <a:t>∠</a:t>
            </a:r>
            <a:r>
              <a:rPr lang="en-US" altLang="zh-TW" sz="3000" i="1" dirty="0"/>
              <a:t>B</a:t>
            </a:r>
            <a:r>
              <a:rPr lang="zh-TW" altLang="en-US" sz="3000" dirty="0"/>
              <a:t>的角平分線</a:t>
            </a:r>
            <a:r>
              <a:rPr lang="zh-TW" altLang="en-US" dirty="0"/>
              <a:t>。</a:t>
            </a:r>
            <a:endParaRPr lang="en-US" altLang="zh-TW" baseline="30000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40555" y="404664"/>
            <a:ext cx="6792891" cy="916084"/>
          </a:xfrm>
        </p:spPr>
        <p:txBody>
          <a:bodyPr/>
          <a:lstStyle/>
          <a:p>
            <a:r>
              <a:rPr lang="zh-TW" altLang="en-US" sz="3200" dirty="0"/>
              <a:t>過線外一點、線上一點作圖，角平分線作圖</a:t>
            </a:r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id="{20902D18-7502-82FC-5BE0-1ED7B5B3BBB7}"/>
              </a:ext>
            </a:extLst>
          </p:cNvPr>
          <p:cNvSpPr txBox="1">
            <a:spLocks/>
          </p:cNvSpPr>
          <p:nvPr/>
        </p:nvSpPr>
        <p:spPr>
          <a:xfrm>
            <a:off x="1187624" y="635726"/>
            <a:ext cx="1052932" cy="563528"/>
          </a:xfrm>
          <a:prstGeom prst="roundRect">
            <a:avLst>
              <a:gd name="adj" fmla="val 16667"/>
            </a:avLst>
          </a:prstGeom>
          <a:solidFill>
            <a:srgbClr val="0072BC"/>
          </a:solid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6~8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F315354-19E4-F99D-776A-B3BB4B04AF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291" y="2577487"/>
            <a:ext cx="433535" cy="432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7A42601D-F32C-9E9E-0E83-84EE4E7BB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996" y="3496010"/>
            <a:ext cx="3466489" cy="2165238"/>
          </a:xfrm>
          <a:prstGeom prst="rect">
            <a:avLst/>
          </a:prstGeom>
        </p:spPr>
      </p:pic>
      <p:sp>
        <p:nvSpPr>
          <p:cNvPr id="2" name="標題 3">
            <a:extLst>
              <a:ext uri="{FF2B5EF4-FFF2-40B4-BE49-F238E27FC236}">
                <a16:creationId xmlns:a16="http://schemas.microsoft.com/office/drawing/2014/main" id="{116A2042-3BCB-7238-5360-0E61F9B3C37B}"/>
              </a:ext>
            </a:extLst>
          </p:cNvPr>
          <p:cNvSpPr txBox="1">
            <a:spLocks/>
          </p:cNvSpPr>
          <p:nvPr/>
        </p:nvSpPr>
        <p:spPr>
          <a:xfrm>
            <a:off x="1187624" y="2480650"/>
            <a:ext cx="211877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>
                <a:solidFill>
                  <a:srgbClr val="FF0000"/>
                </a:solidFill>
              </a:rPr>
              <a:t>作圖略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532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80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77619"/>
            <a:ext cx="8676456" cy="685857"/>
          </a:xfrm>
        </p:spPr>
        <p:txBody>
          <a:bodyPr/>
          <a:lstStyle/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</a:t>
            </a:r>
            <a:r>
              <a:rPr lang="zh-TW" altLang="en-US" dirty="0"/>
              <a:t>正六邊形的每個內角為</a:t>
            </a:r>
            <a:r>
              <a:rPr lang="en-US" altLang="zh-TW" dirty="0"/>
              <a:t>_____</a:t>
            </a:r>
            <a:r>
              <a:rPr lang="zh-TW" altLang="en-US" dirty="0"/>
              <a:t>度。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多邊形的內角和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1</a:t>
            </a:r>
            <a:endParaRPr lang="zh-TW" altLang="en-US" dirty="0"/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5" name="標題 3">
            <a:extLst>
              <a:ext uri="{FF2B5EF4-FFF2-40B4-BE49-F238E27FC236}">
                <a16:creationId xmlns:a16="http://schemas.microsoft.com/office/drawing/2014/main" id="{46891A36-279F-492E-96A7-BC08E4599465}"/>
              </a:ext>
            </a:extLst>
          </p:cNvPr>
          <p:cNvSpPr txBox="1">
            <a:spLocks/>
          </p:cNvSpPr>
          <p:nvPr/>
        </p:nvSpPr>
        <p:spPr>
          <a:xfrm>
            <a:off x="5079830" y="1398355"/>
            <a:ext cx="909313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120</a:t>
            </a:r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標題 3">
                <a:extLst>
                  <a:ext uri="{FF2B5EF4-FFF2-40B4-BE49-F238E27FC236}">
                    <a16:creationId xmlns:a16="http://schemas.microsoft.com/office/drawing/2014/main" id="{EEF49DB8-8A8B-4CFC-A22F-FAB23D8E82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17102" y="2162196"/>
                <a:ext cx="4082585" cy="105609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180°(6</m:t>
                        </m:r>
                        <m:r>
                          <m:rPr>
                            <m:nor/>
                          </m:rPr>
                          <a:rPr lang="zh-TW" altLang="en-US" dirty="0">
                            <a:solidFill>
                              <a:srgbClr val="FF0000"/>
                            </a:solidFill>
                            <a:latin typeface="新細明體" panose="02020500000000000000" pitchFamily="18" charset="-120"/>
                            <a:ea typeface="新細明體" panose="02020500000000000000" pitchFamily="18" charset="-12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2)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120°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16" name="標題 3">
                <a:extLst>
                  <a:ext uri="{FF2B5EF4-FFF2-40B4-BE49-F238E27FC236}">
                    <a16:creationId xmlns:a16="http://schemas.microsoft.com/office/drawing/2014/main" id="{EEF49DB8-8A8B-4CFC-A22F-FAB23D8E8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102" y="2162196"/>
                <a:ext cx="4082585" cy="1056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標題 3">
            <a:extLst>
              <a:ext uri="{FF2B5EF4-FFF2-40B4-BE49-F238E27FC236}">
                <a16:creationId xmlns:a16="http://schemas.microsoft.com/office/drawing/2014/main" id="{EEBD6232-0AD3-44EB-81CF-BA052401F6F1}"/>
              </a:ext>
            </a:extLst>
          </p:cNvPr>
          <p:cNvSpPr txBox="1">
            <a:spLocks/>
          </p:cNvSpPr>
          <p:nvPr/>
        </p:nvSpPr>
        <p:spPr>
          <a:xfrm>
            <a:off x="467544" y="3795466"/>
            <a:ext cx="8676456" cy="6858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</a:t>
            </a:r>
            <a:r>
              <a:rPr lang="zh-TW" altLang="en-US" dirty="0"/>
              <a:t>正十八邊形的每個內角為</a:t>
            </a:r>
            <a:r>
              <a:rPr lang="en-US" altLang="zh-TW" dirty="0"/>
              <a:t>_____</a:t>
            </a:r>
            <a:r>
              <a:rPr lang="zh-TW" altLang="en-US" dirty="0"/>
              <a:t>度。</a:t>
            </a:r>
          </a:p>
        </p:txBody>
      </p:sp>
      <p:sp>
        <p:nvSpPr>
          <p:cNvPr id="18" name="標題 3">
            <a:extLst>
              <a:ext uri="{FF2B5EF4-FFF2-40B4-BE49-F238E27FC236}">
                <a16:creationId xmlns:a16="http://schemas.microsoft.com/office/drawing/2014/main" id="{9A4A2ACF-D084-4171-A283-8AF6E8E5797D}"/>
              </a:ext>
            </a:extLst>
          </p:cNvPr>
          <p:cNvSpPr txBox="1">
            <a:spLocks/>
          </p:cNvSpPr>
          <p:nvPr/>
        </p:nvSpPr>
        <p:spPr>
          <a:xfrm>
            <a:off x="5508104" y="3859880"/>
            <a:ext cx="943577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160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2D31E3D6-EFE5-4880-98A9-EFCA4335F9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567" y="2224548"/>
            <a:ext cx="433535" cy="4320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B574E22C-7604-4770-85DF-407BBE9CF9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210" y="2718514"/>
            <a:ext cx="280417" cy="338329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9408C7BC-0030-4FF4-A08B-9C8B242FDA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567" y="4562226"/>
            <a:ext cx="433535" cy="43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標題 3">
                <a:extLst>
                  <a:ext uri="{FF2B5EF4-FFF2-40B4-BE49-F238E27FC236}">
                    <a16:creationId xmlns:a16="http://schemas.microsoft.com/office/drawing/2014/main" id="{2CF4BBF7-95A6-4D4D-AE3B-D8F54A4E9C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17102" y="4514751"/>
                <a:ext cx="4263010" cy="110549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180°(18</m:t>
                        </m:r>
                        <m:r>
                          <m:rPr>
                            <m:nor/>
                          </m:rPr>
                          <a:rPr lang="zh-TW" altLang="en-US" dirty="0">
                            <a:solidFill>
                              <a:srgbClr val="FF0000"/>
                            </a:solidFill>
                            <a:latin typeface="新細明體" panose="02020500000000000000" pitchFamily="18" charset="-120"/>
                            <a:ea typeface="新細明體" panose="02020500000000000000" pitchFamily="18" charset="-12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2)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18</m:t>
                        </m:r>
                      </m:den>
                    </m:f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160°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28" name="標題 3">
                <a:extLst>
                  <a:ext uri="{FF2B5EF4-FFF2-40B4-BE49-F238E27FC236}">
                    <a16:creationId xmlns:a16="http://schemas.microsoft.com/office/drawing/2014/main" id="{2CF4BBF7-95A6-4D4D-AE3B-D8F54A4E9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102" y="4514751"/>
                <a:ext cx="4263010" cy="11054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圖片 26">
            <a:extLst>
              <a:ext uri="{FF2B5EF4-FFF2-40B4-BE49-F238E27FC236}">
                <a16:creationId xmlns:a16="http://schemas.microsoft.com/office/drawing/2014/main" id="{6A376805-63FD-4804-9906-49316BECA3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418" y="5058503"/>
            <a:ext cx="280417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6" grpId="0"/>
      <p:bldP spid="16" grpId="1"/>
      <p:bldP spid="16" grpId="2"/>
      <p:bldP spid="18" grpId="0"/>
      <p:bldP spid="18" grpId="1"/>
      <p:bldP spid="18" grpId="2"/>
      <p:bldP spid="28" grpId="0"/>
      <p:bldP spid="28" grpId="1"/>
      <p:bldP spid="28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3">
            <a:extLst>
              <a:ext uri="{FF2B5EF4-FFF2-40B4-BE49-F238E27FC236}">
                <a16:creationId xmlns:a16="http://schemas.microsoft.com/office/drawing/2014/main" id="{142C16AD-AA89-4BF2-B0B9-03ED701A9EBE}"/>
              </a:ext>
            </a:extLst>
          </p:cNvPr>
          <p:cNvSpPr txBox="1">
            <a:spLocks/>
          </p:cNvSpPr>
          <p:nvPr/>
        </p:nvSpPr>
        <p:spPr>
          <a:xfrm>
            <a:off x="421663" y="1704096"/>
            <a:ext cx="8712000" cy="5153903"/>
          </a:xfrm>
          <a:prstGeom prst="rect">
            <a:avLst/>
          </a:prstGeom>
          <a:solidFill>
            <a:srgbClr val="FDEFEF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en-US" altLang="zh-TW" dirty="0"/>
              <a:t>(1)</a:t>
            </a:r>
            <a:r>
              <a:rPr lang="zh-TW" altLang="en-US" dirty="0"/>
              <a:t>若∠</a:t>
            </a:r>
            <a:r>
              <a:rPr lang="en-US" altLang="zh-TW" i="1" dirty="0"/>
              <a:t>A</a:t>
            </a:r>
            <a:r>
              <a:rPr lang="zh-TW" altLang="en-US" dirty="0"/>
              <a:t>＋∠</a:t>
            </a:r>
            <a:r>
              <a:rPr lang="en-US" altLang="zh-TW" i="1" dirty="0"/>
              <a:t>B</a:t>
            </a:r>
            <a:r>
              <a:rPr lang="zh-TW" altLang="en-US" dirty="0"/>
              <a:t>＝</a:t>
            </a:r>
            <a:r>
              <a:rPr lang="en-US" altLang="zh-TW" dirty="0"/>
              <a:t>90°</a:t>
            </a:r>
            <a:r>
              <a:rPr lang="zh-TW" altLang="en-US" dirty="0"/>
              <a:t>，我們稱∠</a:t>
            </a:r>
            <a:r>
              <a:rPr lang="en-US" altLang="zh-TW" i="1" dirty="0"/>
              <a:t>A</a:t>
            </a:r>
            <a:r>
              <a:rPr lang="zh-TW" altLang="en-US" dirty="0"/>
              <a:t> 與∠</a:t>
            </a:r>
            <a:r>
              <a:rPr lang="en-US" altLang="zh-TW" i="1" dirty="0"/>
              <a:t>B</a:t>
            </a:r>
            <a:r>
              <a:rPr lang="zh-TW" altLang="en-US" dirty="0"/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互餘</a:t>
            </a:r>
            <a:r>
              <a:rPr lang="zh-TW" altLang="en-US" dirty="0"/>
              <a:t>。</a:t>
            </a:r>
            <a:r>
              <a:rPr lang="en-US" altLang="zh-TW" dirty="0"/>
              <a:t>(2)</a:t>
            </a:r>
            <a:r>
              <a:rPr lang="zh-TW" altLang="en-US" dirty="0"/>
              <a:t>當∠</a:t>
            </a:r>
            <a:r>
              <a:rPr lang="en-US" altLang="zh-TW" i="1" dirty="0"/>
              <a:t>A</a:t>
            </a:r>
            <a:r>
              <a:rPr lang="zh-TW" altLang="en-US" dirty="0"/>
              <a:t> 與∠</a:t>
            </a:r>
            <a:r>
              <a:rPr lang="en-US" altLang="zh-TW" i="1" dirty="0"/>
              <a:t>B</a:t>
            </a:r>
            <a:r>
              <a:rPr lang="zh-TW" altLang="en-US" dirty="0"/>
              <a:t> 互餘，其中∠</a:t>
            </a:r>
            <a:r>
              <a:rPr lang="en-US" altLang="zh-TW" i="1" dirty="0"/>
              <a:t>A</a:t>
            </a:r>
            <a:r>
              <a:rPr lang="zh-TW" altLang="en-US" dirty="0"/>
              <a:t> 為∠</a:t>
            </a:r>
            <a:r>
              <a:rPr lang="en-US" altLang="zh-TW" i="1" dirty="0"/>
              <a:t>B</a:t>
            </a:r>
            <a:r>
              <a:rPr lang="zh-TW" altLang="en-US" dirty="0"/>
              <a:t> 的</a:t>
            </a:r>
            <a:r>
              <a:rPr lang="zh-TW" altLang="en-US" b="1" dirty="0">
                <a:solidFill>
                  <a:srgbClr val="C00000"/>
                </a:solidFill>
              </a:rPr>
              <a:t>餘角</a:t>
            </a:r>
            <a:r>
              <a:rPr lang="zh-TW" altLang="en-US" dirty="0"/>
              <a:t>，</a:t>
            </a:r>
            <a:endParaRPr lang="en-US" altLang="zh-TW" dirty="0"/>
          </a:p>
          <a:p>
            <a:pPr>
              <a:lnSpc>
                <a:spcPts val="4400"/>
              </a:lnSpc>
            </a:pPr>
            <a:r>
              <a:rPr lang="zh-TW" altLang="en-US" dirty="0"/>
              <a:t>    </a:t>
            </a:r>
            <a:r>
              <a:rPr lang="en-US" altLang="zh-TW" dirty="0"/>
              <a:t>∠</a:t>
            </a:r>
            <a:r>
              <a:rPr lang="en-US" altLang="zh-TW" i="1" dirty="0"/>
              <a:t>B</a:t>
            </a:r>
            <a:r>
              <a:rPr lang="zh-TW" altLang="en-US" i="1" dirty="0"/>
              <a:t> </a:t>
            </a:r>
            <a:r>
              <a:rPr lang="zh-TW" altLang="en-US" dirty="0"/>
              <a:t>為∠</a:t>
            </a:r>
            <a:r>
              <a:rPr lang="en-US" altLang="zh-TW" i="1" dirty="0"/>
              <a:t>A</a:t>
            </a:r>
            <a:r>
              <a:rPr lang="zh-TW" altLang="en-US" i="1" dirty="0"/>
              <a:t> </a:t>
            </a:r>
            <a:r>
              <a:rPr lang="zh-TW" altLang="en-US" dirty="0"/>
              <a:t>的餘角。</a:t>
            </a:r>
            <a:endParaRPr lang="en-US" altLang="zh-TW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20" y="548679"/>
            <a:ext cx="7146712" cy="1088429"/>
          </a:xfrm>
        </p:spPr>
        <p:txBody>
          <a:bodyPr/>
          <a:lstStyle/>
          <a:p>
            <a:pPr marL="801688" indent="-801688">
              <a:lnSpc>
                <a:spcPts val="4500"/>
              </a:lnSpc>
            </a:pPr>
            <a:r>
              <a:rPr lang="en-US" altLang="zh-TW" dirty="0"/>
              <a:t>②</a:t>
            </a:r>
            <a:r>
              <a:rPr lang="zh-TW" altLang="en-US" dirty="0"/>
              <a:t> </a:t>
            </a:r>
            <a:r>
              <a:rPr lang="zh-TW" altLang="en-US" sz="4000" dirty="0"/>
              <a:t>互餘、餘角、互補、補角、對頂角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4" name="圖片 1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8C34A20-E54A-AAA3-ADA3-D96B358C83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6" name="圖片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766CC7-DD57-35AE-146F-602A16D42D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3" name="圖片 2" descr="一張含有 三角形, 行 的圖片&#10;&#10;自動產生的描述">
            <a:extLst>
              <a:ext uri="{FF2B5EF4-FFF2-40B4-BE49-F238E27FC236}">
                <a16:creationId xmlns:a16="http://schemas.microsoft.com/office/drawing/2014/main" id="{CD77A186-2D9D-4D00-AC25-3CB8046FA95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E9F1"/>
              </a:clrFrom>
              <a:clrTo>
                <a:srgbClr val="FDE9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380" y="3741458"/>
            <a:ext cx="5001239" cy="258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4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3">
            <a:extLst>
              <a:ext uri="{FF2B5EF4-FFF2-40B4-BE49-F238E27FC236}">
                <a16:creationId xmlns:a16="http://schemas.microsoft.com/office/drawing/2014/main" id="{142C16AD-AA89-4BF2-B0B9-03ED701A9EBE}"/>
              </a:ext>
            </a:extLst>
          </p:cNvPr>
          <p:cNvSpPr txBox="1">
            <a:spLocks/>
          </p:cNvSpPr>
          <p:nvPr/>
        </p:nvSpPr>
        <p:spPr>
          <a:xfrm>
            <a:off x="421663" y="1704096"/>
            <a:ext cx="8712000" cy="5153903"/>
          </a:xfrm>
          <a:prstGeom prst="rect">
            <a:avLst/>
          </a:prstGeom>
          <a:solidFill>
            <a:srgbClr val="FDEFEF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en-US" altLang="zh-TW" dirty="0"/>
              <a:t>(3)</a:t>
            </a:r>
            <a:r>
              <a:rPr lang="zh-TW" altLang="en-US" dirty="0"/>
              <a:t>若∠</a:t>
            </a:r>
            <a:r>
              <a:rPr lang="en-US" altLang="zh-TW" dirty="0"/>
              <a:t>1</a:t>
            </a:r>
            <a:r>
              <a:rPr lang="zh-TW" altLang="en-US" dirty="0"/>
              <a:t>＋∠</a:t>
            </a:r>
            <a:r>
              <a:rPr lang="en-US" altLang="zh-TW" dirty="0"/>
              <a:t>2</a:t>
            </a:r>
            <a:r>
              <a:rPr lang="zh-TW" altLang="en-US" dirty="0"/>
              <a:t>＝</a:t>
            </a:r>
            <a:r>
              <a:rPr lang="en-US" altLang="zh-TW" dirty="0"/>
              <a:t>180°</a:t>
            </a:r>
            <a:r>
              <a:rPr lang="zh-TW" altLang="en-US" dirty="0"/>
              <a:t>，我們稱∠</a:t>
            </a:r>
            <a:r>
              <a:rPr lang="en-US" altLang="zh-TW" dirty="0"/>
              <a:t>1</a:t>
            </a:r>
            <a:r>
              <a:rPr lang="zh-TW" altLang="en-US" dirty="0"/>
              <a:t> 與∠</a:t>
            </a:r>
            <a:r>
              <a:rPr lang="en-US" altLang="zh-TW" dirty="0"/>
              <a:t>2</a:t>
            </a:r>
            <a:r>
              <a:rPr lang="zh-TW" altLang="en-US" dirty="0"/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互補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lnSpc>
                <a:spcPts val="4400"/>
              </a:lnSpc>
            </a:pPr>
            <a:r>
              <a:rPr lang="en-US" altLang="zh-TW" dirty="0"/>
              <a:t>(4)</a:t>
            </a:r>
            <a:r>
              <a:rPr lang="zh-TW" altLang="en-US" dirty="0"/>
              <a:t>當∠</a:t>
            </a:r>
            <a:r>
              <a:rPr lang="en-US" altLang="zh-TW" dirty="0"/>
              <a:t>1</a:t>
            </a:r>
            <a:r>
              <a:rPr lang="zh-TW" altLang="en-US" dirty="0"/>
              <a:t> 與∠</a:t>
            </a:r>
            <a:r>
              <a:rPr lang="en-US" altLang="zh-TW" dirty="0"/>
              <a:t>2</a:t>
            </a:r>
            <a:r>
              <a:rPr lang="zh-TW" altLang="en-US" dirty="0"/>
              <a:t> 互補，其中∠</a:t>
            </a:r>
            <a:r>
              <a:rPr lang="en-US" altLang="zh-TW" dirty="0"/>
              <a:t>1</a:t>
            </a:r>
            <a:r>
              <a:rPr lang="zh-TW" altLang="en-US" dirty="0"/>
              <a:t> 為∠</a:t>
            </a:r>
            <a:r>
              <a:rPr lang="en-US" altLang="zh-TW" dirty="0"/>
              <a:t>2</a:t>
            </a:r>
            <a:r>
              <a:rPr lang="zh-TW" altLang="en-US" dirty="0"/>
              <a:t> 的</a:t>
            </a:r>
            <a:r>
              <a:rPr lang="zh-TW" altLang="en-US" b="1" dirty="0">
                <a:solidFill>
                  <a:srgbClr val="C00000"/>
                </a:solidFill>
              </a:rPr>
              <a:t>補角</a:t>
            </a:r>
            <a:r>
              <a:rPr lang="zh-TW" altLang="en-US" dirty="0"/>
              <a:t>，</a:t>
            </a:r>
            <a:endParaRPr lang="en-US" altLang="zh-TW" dirty="0"/>
          </a:p>
          <a:p>
            <a:pPr>
              <a:lnSpc>
                <a:spcPts val="4400"/>
              </a:lnSpc>
            </a:pPr>
            <a:r>
              <a:rPr lang="zh-TW" altLang="en-US" dirty="0"/>
              <a:t>    ∠</a:t>
            </a:r>
            <a:r>
              <a:rPr lang="en-US" altLang="zh-TW" dirty="0"/>
              <a:t>2</a:t>
            </a:r>
            <a:r>
              <a:rPr lang="zh-TW" altLang="en-US" dirty="0"/>
              <a:t> 為∠</a:t>
            </a:r>
            <a:r>
              <a:rPr lang="en-US" altLang="zh-TW" dirty="0"/>
              <a:t>1</a:t>
            </a:r>
            <a:r>
              <a:rPr lang="zh-TW" altLang="en-US" dirty="0"/>
              <a:t> 的補角。</a:t>
            </a:r>
            <a:endParaRPr lang="en-US" altLang="zh-TW" dirty="0"/>
          </a:p>
          <a:p>
            <a:pPr>
              <a:lnSpc>
                <a:spcPts val="4400"/>
              </a:lnSpc>
            </a:pPr>
            <a:r>
              <a:rPr lang="en-US" altLang="zh-TW" dirty="0"/>
              <a:t>(5)</a:t>
            </a:r>
            <a:r>
              <a:rPr lang="zh-TW" altLang="en-US" dirty="0"/>
              <a:t>兩直線交於一點可形成四個角，不相鄰的</a:t>
            </a:r>
            <a:endParaRPr lang="en-US" altLang="zh-TW" dirty="0"/>
          </a:p>
          <a:p>
            <a:pPr>
              <a:lnSpc>
                <a:spcPts val="4400"/>
              </a:lnSpc>
            </a:pPr>
            <a:r>
              <a:rPr lang="zh-TW" altLang="en-US" dirty="0"/>
              <a:t>    兩個角為</a:t>
            </a:r>
            <a:r>
              <a:rPr lang="zh-TW" altLang="en-US" b="1" dirty="0">
                <a:solidFill>
                  <a:srgbClr val="C00000"/>
                </a:solidFill>
              </a:rPr>
              <a:t>對頂角</a:t>
            </a:r>
            <a:r>
              <a:rPr lang="zh-TW" altLang="en-US" dirty="0"/>
              <a:t>，對頂角相等。</a:t>
            </a:r>
            <a:endParaRPr lang="en-US" altLang="zh-TW" dirty="0"/>
          </a:p>
          <a:p>
            <a:pPr>
              <a:lnSpc>
                <a:spcPts val="4400"/>
              </a:lnSpc>
            </a:pPr>
            <a:r>
              <a:rPr lang="zh-TW" altLang="en-US" dirty="0"/>
              <a:t>    如圖 ∠</a:t>
            </a:r>
            <a:r>
              <a:rPr lang="en-US" altLang="zh-TW" dirty="0"/>
              <a:t>1</a:t>
            </a:r>
            <a:r>
              <a:rPr lang="zh-TW" altLang="en-US" dirty="0"/>
              <a:t>＝∠</a:t>
            </a:r>
            <a:r>
              <a:rPr lang="en-US" altLang="zh-TW" dirty="0"/>
              <a:t>3</a:t>
            </a:r>
            <a:r>
              <a:rPr lang="zh-TW" altLang="en-US" dirty="0"/>
              <a:t>，∠</a:t>
            </a:r>
            <a:r>
              <a:rPr lang="en-US" altLang="zh-TW" dirty="0"/>
              <a:t>2</a:t>
            </a:r>
            <a:r>
              <a:rPr lang="zh-TW" altLang="en-US" dirty="0"/>
              <a:t>＝∠</a:t>
            </a:r>
            <a:r>
              <a:rPr lang="en-US" altLang="zh-TW" dirty="0"/>
              <a:t>4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20" y="548679"/>
            <a:ext cx="7146712" cy="1088429"/>
          </a:xfrm>
        </p:spPr>
        <p:txBody>
          <a:bodyPr/>
          <a:lstStyle/>
          <a:p>
            <a:pPr marL="801688" indent="-801688">
              <a:lnSpc>
                <a:spcPts val="4500"/>
              </a:lnSpc>
            </a:pPr>
            <a:r>
              <a:rPr lang="en-US" altLang="zh-TW" dirty="0"/>
              <a:t>②</a:t>
            </a:r>
            <a:r>
              <a:rPr lang="zh-TW" altLang="en-US" dirty="0"/>
              <a:t> </a:t>
            </a:r>
            <a:r>
              <a:rPr lang="zh-TW" altLang="en-US" sz="4000" dirty="0"/>
              <a:t>互餘、餘角、互補、補角、對頂角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4" name="圖片 1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8C34A20-E54A-AAA3-ADA3-D96B358C83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6" name="圖片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766CC7-DD57-35AE-146F-602A16D42D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3" name="圖片 2" descr="一張含有 圖表, 行, 設計 的圖片&#10;&#10;自動產生的描述">
            <a:extLst>
              <a:ext uri="{FF2B5EF4-FFF2-40B4-BE49-F238E27FC236}">
                <a16:creationId xmlns:a16="http://schemas.microsoft.com/office/drawing/2014/main" id="{0999EAB3-AED7-4391-ABD5-9B54F362670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E9F1"/>
              </a:clrFrom>
              <a:clrTo>
                <a:srgbClr val="FDE9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4492465"/>
            <a:ext cx="2751451" cy="22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3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標題 3">
            <a:extLst>
              <a:ext uri="{FF2B5EF4-FFF2-40B4-BE49-F238E27FC236}">
                <a16:creationId xmlns:a16="http://schemas.microsoft.com/office/drawing/2014/main" id="{B0921A4D-3641-4821-B4CC-7263A09851C7}"/>
              </a:ext>
            </a:extLst>
          </p:cNvPr>
          <p:cNvSpPr txBox="1">
            <a:spLocks/>
          </p:cNvSpPr>
          <p:nvPr/>
        </p:nvSpPr>
        <p:spPr>
          <a:xfrm>
            <a:off x="467544" y="2996952"/>
            <a:ext cx="8676456" cy="12674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</a:t>
            </a:r>
            <a:r>
              <a:rPr lang="zh-TW" altLang="en-US" dirty="0"/>
              <a:t>若∠</a:t>
            </a:r>
            <a:r>
              <a:rPr lang="en-US" altLang="zh-TW" i="1" dirty="0"/>
              <a:t>C </a:t>
            </a:r>
            <a:r>
              <a:rPr lang="zh-TW" altLang="en-US" dirty="0"/>
              <a:t>與∠</a:t>
            </a:r>
            <a:r>
              <a:rPr lang="en-US" altLang="zh-TW" i="1" dirty="0"/>
              <a:t>D </a:t>
            </a:r>
            <a:r>
              <a:rPr lang="zh-TW" altLang="en-US" dirty="0"/>
              <a:t>互餘，且已知∠</a:t>
            </a:r>
            <a:r>
              <a:rPr lang="en-US" altLang="zh-TW" i="1" dirty="0"/>
              <a:t>D</a:t>
            </a:r>
            <a:r>
              <a:rPr lang="zh-TW" altLang="en-US" dirty="0"/>
              <a:t>＝</a:t>
            </a:r>
            <a:r>
              <a:rPr lang="en-US" altLang="zh-TW" dirty="0">
                <a:ea typeface="新細明體" panose="02020500000000000000" pitchFamily="18" charset="-120"/>
              </a:rPr>
              <a:t>55</a:t>
            </a:r>
            <a:r>
              <a:rPr lang="en-US" altLang="zh-TW" dirty="0"/>
              <a:t>°</a:t>
            </a:r>
            <a:r>
              <a:rPr lang="zh-TW" altLang="en-US" dirty="0">
                <a:ea typeface="新細明體" panose="02020500000000000000" pitchFamily="18" charset="-120"/>
              </a:rPr>
              <a:t>，</a:t>
            </a:r>
            <a:br>
              <a:rPr lang="en-US" altLang="zh-TW" dirty="0">
                <a:ea typeface="新細明體" panose="02020500000000000000" pitchFamily="18" charset="-120"/>
              </a:rPr>
            </a:br>
            <a:r>
              <a:rPr lang="zh-TW" altLang="en-US" dirty="0"/>
              <a:t>則∠</a:t>
            </a:r>
            <a:r>
              <a:rPr lang="en-US" altLang="zh-TW" i="1" dirty="0"/>
              <a:t>C</a:t>
            </a:r>
            <a:r>
              <a:rPr lang="zh-TW" altLang="en-US" dirty="0"/>
              <a:t>＝</a:t>
            </a:r>
            <a:r>
              <a:rPr lang="en-US" altLang="zh-TW" dirty="0"/>
              <a:t>_____</a:t>
            </a:r>
            <a:r>
              <a:rPr lang="zh-TW" altLang="en-US" dirty="0"/>
              <a:t>度。</a:t>
            </a: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676456" cy="1267467"/>
          </a:xfrm>
        </p:spPr>
        <p:txBody>
          <a:bodyPr/>
          <a:lstStyle/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</a:t>
            </a:r>
            <a:r>
              <a:rPr lang="zh-TW" altLang="en-US" dirty="0"/>
              <a:t>若∠</a:t>
            </a:r>
            <a:r>
              <a:rPr lang="en-US" altLang="zh-TW" i="1" dirty="0"/>
              <a:t>A </a:t>
            </a:r>
            <a:r>
              <a:rPr lang="zh-TW" altLang="en-US" dirty="0"/>
              <a:t>與∠</a:t>
            </a:r>
            <a:r>
              <a:rPr lang="en-US" altLang="zh-TW" i="1" dirty="0"/>
              <a:t>B </a:t>
            </a:r>
            <a:r>
              <a:rPr lang="zh-TW" altLang="en-US" dirty="0"/>
              <a:t>互餘，且已知∠</a:t>
            </a:r>
            <a:r>
              <a:rPr lang="en-US" altLang="zh-TW" i="1" dirty="0"/>
              <a:t>A</a:t>
            </a:r>
            <a:r>
              <a:rPr lang="zh-TW" altLang="en-US" dirty="0"/>
              <a:t>＝</a:t>
            </a:r>
            <a:r>
              <a:rPr lang="en-US" altLang="zh-TW" dirty="0">
                <a:ea typeface="新細明體" panose="02020500000000000000" pitchFamily="18" charset="-120"/>
              </a:rPr>
              <a:t>70</a:t>
            </a:r>
            <a:r>
              <a:rPr lang="en-US" altLang="zh-TW" dirty="0"/>
              <a:t>°</a:t>
            </a:r>
            <a:r>
              <a:rPr lang="zh-TW" altLang="en-US" dirty="0">
                <a:ea typeface="新細明體" panose="02020500000000000000" pitchFamily="18" charset="-120"/>
              </a:rPr>
              <a:t>，</a:t>
            </a:r>
            <a:br>
              <a:rPr lang="en-US" altLang="zh-TW" dirty="0">
                <a:ea typeface="新細明體" panose="02020500000000000000" pitchFamily="18" charset="-120"/>
              </a:rPr>
            </a:br>
            <a:r>
              <a:rPr lang="zh-TW" altLang="en-US" dirty="0"/>
              <a:t>則∠</a:t>
            </a:r>
            <a:r>
              <a:rPr lang="en-US" altLang="zh-TW" i="1" dirty="0"/>
              <a:t>B</a:t>
            </a:r>
            <a:r>
              <a:rPr lang="zh-TW" altLang="en-US" dirty="0"/>
              <a:t>＝</a:t>
            </a:r>
            <a:r>
              <a:rPr lang="en-US" altLang="zh-TW" dirty="0"/>
              <a:t>_____</a:t>
            </a:r>
            <a:r>
              <a:rPr lang="zh-TW" altLang="en-US" dirty="0"/>
              <a:t>度。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1680" y="613664"/>
            <a:ext cx="7128792" cy="576163"/>
          </a:xfrm>
        </p:spPr>
        <p:txBody>
          <a:bodyPr/>
          <a:lstStyle/>
          <a:p>
            <a:r>
              <a:rPr lang="zh-TW" altLang="en-US" dirty="0"/>
              <a:t>互餘、餘角、互補、補角、對頂角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2613553" y="1820389"/>
            <a:ext cx="898497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20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5" name="標題 3">
            <a:extLst>
              <a:ext uri="{FF2B5EF4-FFF2-40B4-BE49-F238E27FC236}">
                <a16:creationId xmlns:a16="http://schemas.microsoft.com/office/drawing/2014/main" id="{46891A36-279F-492E-96A7-BC08E4599465}"/>
              </a:ext>
            </a:extLst>
          </p:cNvPr>
          <p:cNvSpPr txBox="1">
            <a:spLocks/>
          </p:cNvSpPr>
          <p:nvPr/>
        </p:nvSpPr>
        <p:spPr>
          <a:xfrm>
            <a:off x="2574601" y="3664103"/>
            <a:ext cx="909313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35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標題 3">
            <a:extLst>
              <a:ext uri="{FF2B5EF4-FFF2-40B4-BE49-F238E27FC236}">
                <a16:creationId xmlns:a16="http://schemas.microsoft.com/office/drawing/2014/main" id="{EEF49DB8-8A8B-4CFC-A22F-FAB23D8E8274}"/>
              </a:ext>
            </a:extLst>
          </p:cNvPr>
          <p:cNvSpPr txBox="1">
            <a:spLocks/>
          </p:cNvSpPr>
          <p:nvPr/>
        </p:nvSpPr>
        <p:spPr>
          <a:xfrm>
            <a:off x="1317102" y="4247796"/>
            <a:ext cx="4082585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90°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55°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35°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25" name="標題 3">
            <a:extLst>
              <a:ext uri="{FF2B5EF4-FFF2-40B4-BE49-F238E27FC236}">
                <a16:creationId xmlns:a16="http://schemas.microsoft.com/office/drawing/2014/main" id="{EEBD6232-0AD3-44EB-81CF-BA052401F6F1}"/>
              </a:ext>
            </a:extLst>
          </p:cNvPr>
          <p:cNvSpPr txBox="1">
            <a:spLocks/>
          </p:cNvSpPr>
          <p:nvPr/>
        </p:nvSpPr>
        <p:spPr>
          <a:xfrm>
            <a:off x="467544" y="4869160"/>
            <a:ext cx="8676456" cy="6858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</a:t>
            </a:r>
            <a:r>
              <a:rPr lang="zh-TW" altLang="en-US" dirty="0"/>
              <a:t>若∠</a:t>
            </a:r>
            <a:r>
              <a:rPr lang="en-US" altLang="zh-TW" i="1" dirty="0"/>
              <a:t>P</a:t>
            </a:r>
            <a:r>
              <a:rPr lang="zh-TW" altLang="en-US" dirty="0"/>
              <a:t>＝</a:t>
            </a:r>
            <a:r>
              <a:rPr lang="en-US" altLang="zh-TW" dirty="0"/>
              <a:t>30°</a:t>
            </a:r>
            <a:r>
              <a:rPr lang="zh-TW" altLang="en-US" dirty="0"/>
              <a:t>，則∠</a:t>
            </a:r>
            <a:r>
              <a:rPr lang="en-US" altLang="zh-TW" i="1" dirty="0"/>
              <a:t>P </a:t>
            </a:r>
            <a:r>
              <a:rPr lang="zh-TW" altLang="en-US" dirty="0"/>
              <a:t>的餘角＝</a:t>
            </a:r>
            <a:r>
              <a:rPr lang="en-US" altLang="zh-TW" dirty="0"/>
              <a:t>_____</a:t>
            </a:r>
            <a:r>
              <a:rPr lang="zh-TW" altLang="en-US" dirty="0"/>
              <a:t>度。</a:t>
            </a:r>
          </a:p>
        </p:txBody>
      </p:sp>
      <p:sp>
        <p:nvSpPr>
          <p:cNvPr id="18" name="標題 3">
            <a:extLst>
              <a:ext uri="{FF2B5EF4-FFF2-40B4-BE49-F238E27FC236}">
                <a16:creationId xmlns:a16="http://schemas.microsoft.com/office/drawing/2014/main" id="{9A4A2ACF-D084-4171-A283-8AF6E8E5797D}"/>
              </a:ext>
            </a:extLst>
          </p:cNvPr>
          <p:cNvSpPr txBox="1">
            <a:spLocks/>
          </p:cNvSpPr>
          <p:nvPr/>
        </p:nvSpPr>
        <p:spPr>
          <a:xfrm>
            <a:off x="6372200" y="4887711"/>
            <a:ext cx="1085673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60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2D31E3D6-EFE5-4880-98A9-EFCA4335F9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567" y="4310148"/>
            <a:ext cx="433535" cy="4320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B574E22C-7604-4770-85DF-407BBE9CF9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962" y="4421250"/>
            <a:ext cx="280417" cy="338329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9408C7BC-0030-4FF4-A08B-9C8B242FDA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567" y="5635920"/>
            <a:ext cx="433535" cy="432000"/>
          </a:xfrm>
          <a:prstGeom prst="rect">
            <a:avLst/>
          </a:prstGeom>
        </p:spPr>
      </p:pic>
      <p:sp>
        <p:nvSpPr>
          <p:cNvPr id="28" name="標題 3">
            <a:extLst>
              <a:ext uri="{FF2B5EF4-FFF2-40B4-BE49-F238E27FC236}">
                <a16:creationId xmlns:a16="http://schemas.microsoft.com/office/drawing/2014/main" id="{2CF4BBF7-95A6-4D4D-AE3B-D8F54A4E9CC6}"/>
              </a:ext>
            </a:extLst>
          </p:cNvPr>
          <p:cNvSpPr txBox="1">
            <a:spLocks/>
          </p:cNvSpPr>
          <p:nvPr/>
        </p:nvSpPr>
        <p:spPr>
          <a:xfrm>
            <a:off x="1317102" y="5588445"/>
            <a:ext cx="426301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90°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30°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60°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6A376805-63FD-4804-9906-49316BECA3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961" y="5947757"/>
            <a:ext cx="280417" cy="338329"/>
          </a:xfrm>
          <a:prstGeom prst="rect">
            <a:avLst/>
          </a:prstGeom>
        </p:spPr>
      </p:pic>
      <p:sp>
        <p:nvSpPr>
          <p:cNvPr id="19" name="標題 3">
            <a:extLst>
              <a:ext uri="{FF2B5EF4-FFF2-40B4-BE49-F238E27FC236}">
                <a16:creationId xmlns:a16="http://schemas.microsoft.com/office/drawing/2014/main" id="{11790CE7-5E96-4589-B858-49346AEC51C7}"/>
              </a:ext>
            </a:extLst>
          </p:cNvPr>
          <p:cNvSpPr txBox="1">
            <a:spLocks/>
          </p:cNvSpPr>
          <p:nvPr/>
        </p:nvSpPr>
        <p:spPr>
          <a:xfrm>
            <a:off x="1317102" y="2378670"/>
            <a:ext cx="4082585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90°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70°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20°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90DE65F1-486A-4D0E-8476-13CAC3DE73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567" y="2441022"/>
            <a:ext cx="433535" cy="432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0303F369-93C6-4353-9877-CB9ECEF2F3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962" y="2555974"/>
            <a:ext cx="280417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2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5" grpId="0"/>
      <p:bldP spid="15" grpId="1"/>
      <p:bldP spid="15" grpId="2"/>
      <p:bldP spid="16" grpId="0"/>
      <p:bldP spid="16" grpId="1"/>
      <p:bldP spid="16" grpId="2"/>
      <p:bldP spid="18" grpId="0"/>
      <p:bldP spid="18" grpId="1"/>
      <p:bldP spid="18" grpId="2"/>
      <p:bldP spid="28" grpId="0"/>
      <p:bldP spid="28" grpId="1"/>
      <p:bldP spid="28" grpId="2"/>
      <p:bldP spid="19" grpId="0"/>
      <p:bldP spid="19" grpId="1"/>
      <p:bldP spid="1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標題 3">
            <a:extLst>
              <a:ext uri="{FF2B5EF4-FFF2-40B4-BE49-F238E27FC236}">
                <a16:creationId xmlns:a16="http://schemas.microsoft.com/office/drawing/2014/main" id="{B0921A4D-3641-4821-B4CC-7263A09851C7}"/>
              </a:ext>
            </a:extLst>
          </p:cNvPr>
          <p:cNvSpPr txBox="1">
            <a:spLocks/>
          </p:cNvSpPr>
          <p:nvPr/>
        </p:nvSpPr>
        <p:spPr>
          <a:xfrm>
            <a:off x="467544" y="2996952"/>
            <a:ext cx="8676456" cy="12674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</a:t>
            </a:r>
            <a:r>
              <a:rPr lang="zh-TW" altLang="en-US" dirty="0"/>
              <a:t>若∠</a:t>
            </a:r>
            <a:r>
              <a:rPr lang="en-US" altLang="zh-TW" i="1" dirty="0"/>
              <a:t>G </a:t>
            </a:r>
            <a:r>
              <a:rPr lang="zh-TW" altLang="en-US" dirty="0"/>
              <a:t>與∠</a:t>
            </a:r>
            <a:r>
              <a:rPr lang="en-US" altLang="zh-TW" i="1" dirty="0"/>
              <a:t>H </a:t>
            </a:r>
            <a:r>
              <a:rPr lang="zh-TW" altLang="en-US" dirty="0"/>
              <a:t>互補，且已知∠</a:t>
            </a:r>
            <a:r>
              <a:rPr lang="en-US" altLang="zh-TW" i="1" dirty="0"/>
              <a:t>H</a:t>
            </a:r>
            <a:r>
              <a:rPr lang="zh-TW" altLang="en-US" dirty="0"/>
              <a:t>＝</a:t>
            </a:r>
            <a:r>
              <a:rPr lang="en-US" altLang="zh-TW" dirty="0">
                <a:ea typeface="新細明體" panose="02020500000000000000" pitchFamily="18" charset="-120"/>
              </a:rPr>
              <a:t>100</a:t>
            </a:r>
            <a:r>
              <a:rPr lang="en-US" altLang="zh-TW" dirty="0"/>
              <a:t>°</a:t>
            </a:r>
            <a:r>
              <a:rPr lang="zh-TW" altLang="en-US" dirty="0">
                <a:ea typeface="新細明體" panose="02020500000000000000" pitchFamily="18" charset="-120"/>
              </a:rPr>
              <a:t>，</a:t>
            </a:r>
            <a:br>
              <a:rPr lang="en-US" altLang="zh-TW" dirty="0">
                <a:ea typeface="新細明體" panose="02020500000000000000" pitchFamily="18" charset="-120"/>
              </a:rPr>
            </a:br>
            <a:r>
              <a:rPr lang="zh-TW" altLang="en-US" dirty="0"/>
              <a:t>則∠</a:t>
            </a:r>
            <a:r>
              <a:rPr lang="en-US" altLang="zh-TW" i="1" dirty="0"/>
              <a:t>G</a:t>
            </a:r>
            <a:r>
              <a:rPr lang="zh-TW" altLang="en-US" dirty="0"/>
              <a:t>＝</a:t>
            </a:r>
            <a:r>
              <a:rPr lang="en-US" altLang="zh-TW" dirty="0"/>
              <a:t>_____</a:t>
            </a:r>
            <a:r>
              <a:rPr lang="zh-TW" altLang="en-US" dirty="0"/>
              <a:t>度。</a:t>
            </a: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676456" cy="1267467"/>
          </a:xfrm>
        </p:spPr>
        <p:txBody>
          <a:bodyPr/>
          <a:lstStyle/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</a:t>
            </a:r>
            <a:r>
              <a:rPr lang="zh-TW" altLang="en-US" dirty="0"/>
              <a:t>若∠</a:t>
            </a:r>
            <a:r>
              <a:rPr lang="en-US" altLang="zh-TW" i="1" dirty="0"/>
              <a:t>E </a:t>
            </a:r>
            <a:r>
              <a:rPr lang="zh-TW" altLang="en-US" dirty="0"/>
              <a:t>與∠</a:t>
            </a:r>
            <a:r>
              <a:rPr lang="en-US" altLang="zh-TW" i="1" dirty="0"/>
              <a:t>F </a:t>
            </a:r>
            <a:r>
              <a:rPr lang="zh-TW" altLang="en-US" dirty="0"/>
              <a:t>互補，且已知∠</a:t>
            </a:r>
            <a:r>
              <a:rPr lang="en-US" altLang="zh-TW" i="1" dirty="0"/>
              <a:t>E</a:t>
            </a:r>
            <a:r>
              <a:rPr lang="zh-TW" altLang="en-US" dirty="0"/>
              <a:t>＝</a:t>
            </a:r>
            <a:r>
              <a:rPr lang="en-US" altLang="zh-TW" dirty="0">
                <a:ea typeface="新細明體" panose="02020500000000000000" pitchFamily="18" charset="-120"/>
              </a:rPr>
              <a:t>60</a:t>
            </a:r>
            <a:r>
              <a:rPr lang="en-US" altLang="zh-TW" dirty="0"/>
              <a:t>°</a:t>
            </a:r>
            <a:r>
              <a:rPr lang="zh-TW" altLang="en-US" dirty="0">
                <a:ea typeface="新細明體" panose="02020500000000000000" pitchFamily="18" charset="-120"/>
              </a:rPr>
              <a:t>，</a:t>
            </a:r>
            <a:br>
              <a:rPr lang="en-US" altLang="zh-TW" dirty="0">
                <a:ea typeface="新細明體" panose="02020500000000000000" pitchFamily="18" charset="-120"/>
              </a:rPr>
            </a:br>
            <a:r>
              <a:rPr lang="zh-TW" altLang="en-US" dirty="0"/>
              <a:t>則∠</a:t>
            </a:r>
            <a:r>
              <a:rPr lang="en-US" altLang="zh-TW" i="1" dirty="0"/>
              <a:t>F</a:t>
            </a:r>
            <a:r>
              <a:rPr lang="zh-TW" altLang="en-US" dirty="0"/>
              <a:t>＝</a:t>
            </a:r>
            <a:r>
              <a:rPr lang="en-US" altLang="zh-TW" dirty="0"/>
              <a:t>_____</a:t>
            </a:r>
            <a:r>
              <a:rPr lang="zh-TW" altLang="en-US" dirty="0"/>
              <a:t>度。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1680" y="613664"/>
            <a:ext cx="7128792" cy="576163"/>
          </a:xfrm>
        </p:spPr>
        <p:txBody>
          <a:bodyPr/>
          <a:lstStyle/>
          <a:p>
            <a:r>
              <a:rPr lang="zh-TW" altLang="en-US" dirty="0"/>
              <a:t>互餘、餘角、互補、補角、對頂角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2501009" y="1820389"/>
            <a:ext cx="898497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120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5" name="標題 3">
            <a:extLst>
              <a:ext uri="{FF2B5EF4-FFF2-40B4-BE49-F238E27FC236}">
                <a16:creationId xmlns:a16="http://schemas.microsoft.com/office/drawing/2014/main" id="{46891A36-279F-492E-96A7-BC08E4599465}"/>
              </a:ext>
            </a:extLst>
          </p:cNvPr>
          <p:cNvSpPr txBox="1">
            <a:spLocks/>
          </p:cNvSpPr>
          <p:nvPr/>
        </p:nvSpPr>
        <p:spPr>
          <a:xfrm>
            <a:off x="2654575" y="3664103"/>
            <a:ext cx="909313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80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標題 3">
            <a:extLst>
              <a:ext uri="{FF2B5EF4-FFF2-40B4-BE49-F238E27FC236}">
                <a16:creationId xmlns:a16="http://schemas.microsoft.com/office/drawing/2014/main" id="{EEF49DB8-8A8B-4CFC-A22F-FAB23D8E8274}"/>
              </a:ext>
            </a:extLst>
          </p:cNvPr>
          <p:cNvSpPr txBox="1">
            <a:spLocks/>
          </p:cNvSpPr>
          <p:nvPr/>
        </p:nvSpPr>
        <p:spPr>
          <a:xfrm>
            <a:off x="1317102" y="4247796"/>
            <a:ext cx="4082585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180°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100°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80°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25" name="標題 3">
            <a:extLst>
              <a:ext uri="{FF2B5EF4-FFF2-40B4-BE49-F238E27FC236}">
                <a16:creationId xmlns:a16="http://schemas.microsoft.com/office/drawing/2014/main" id="{EEBD6232-0AD3-44EB-81CF-BA052401F6F1}"/>
              </a:ext>
            </a:extLst>
          </p:cNvPr>
          <p:cNvSpPr txBox="1">
            <a:spLocks/>
          </p:cNvSpPr>
          <p:nvPr/>
        </p:nvSpPr>
        <p:spPr>
          <a:xfrm>
            <a:off x="467544" y="4869160"/>
            <a:ext cx="8676456" cy="6858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</a:t>
            </a:r>
            <a:r>
              <a:rPr lang="zh-TW" altLang="en-US" dirty="0"/>
              <a:t>若∠</a:t>
            </a:r>
            <a:r>
              <a:rPr lang="en-US" altLang="zh-TW" i="1" dirty="0"/>
              <a:t>P</a:t>
            </a:r>
            <a:r>
              <a:rPr lang="zh-TW" altLang="en-US" dirty="0"/>
              <a:t>＝</a:t>
            </a:r>
            <a:r>
              <a:rPr lang="en-US" altLang="zh-TW" dirty="0"/>
              <a:t>30°</a:t>
            </a:r>
            <a:r>
              <a:rPr lang="zh-TW" altLang="en-US" dirty="0"/>
              <a:t>，則∠</a:t>
            </a:r>
            <a:r>
              <a:rPr lang="en-US" altLang="zh-TW" i="1" dirty="0"/>
              <a:t>P </a:t>
            </a:r>
            <a:r>
              <a:rPr lang="zh-TW" altLang="en-US" dirty="0"/>
              <a:t>的補角＝</a:t>
            </a:r>
            <a:r>
              <a:rPr lang="en-US" altLang="zh-TW" dirty="0"/>
              <a:t>_____</a:t>
            </a:r>
            <a:r>
              <a:rPr lang="zh-TW" altLang="en-US" dirty="0"/>
              <a:t>度。</a:t>
            </a:r>
          </a:p>
        </p:txBody>
      </p:sp>
      <p:sp>
        <p:nvSpPr>
          <p:cNvPr id="18" name="標題 3">
            <a:extLst>
              <a:ext uri="{FF2B5EF4-FFF2-40B4-BE49-F238E27FC236}">
                <a16:creationId xmlns:a16="http://schemas.microsoft.com/office/drawing/2014/main" id="{9A4A2ACF-D084-4171-A283-8AF6E8E5797D}"/>
              </a:ext>
            </a:extLst>
          </p:cNvPr>
          <p:cNvSpPr txBox="1">
            <a:spLocks/>
          </p:cNvSpPr>
          <p:nvPr/>
        </p:nvSpPr>
        <p:spPr>
          <a:xfrm>
            <a:off x="6228184" y="4887711"/>
            <a:ext cx="1085673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150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2D31E3D6-EFE5-4880-98A9-EFCA4335F9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567" y="4310148"/>
            <a:ext cx="433535" cy="4320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B574E22C-7604-4770-85DF-407BBE9CF9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622" y="4421250"/>
            <a:ext cx="280417" cy="338329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9408C7BC-0030-4FF4-A08B-9C8B242FDA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567" y="5635920"/>
            <a:ext cx="433535" cy="432000"/>
          </a:xfrm>
          <a:prstGeom prst="rect">
            <a:avLst/>
          </a:prstGeom>
        </p:spPr>
      </p:pic>
      <p:sp>
        <p:nvSpPr>
          <p:cNvPr id="28" name="標題 3">
            <a:extLst>
              <a:ext uri="{FF2B5EF4-FFF2-40B4-BE49-F238E27FC236}">
                <a16:creationId xmlns:a16="http://schemas.microsoft.com/office/drawing/2014/main" id="{2CF4BBF7-95A6-4D4D-AE3B-D8F54A4E9CC6}"/>
              </a:ext>
            </a:extLst>
          </p:cNvPr>
          <p:cNvSpPr txBox="1">
            <a:spLocks/>
          </p:cNvSpPr>
          <p:nvPr/>
        </p:nvSpPr>
        <p:spPr>
          <a:xfrm>
            <a:off x="1317102" y="5588445"/>
            <a:ext cx="426301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180°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30°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150°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6A376805-63FD-4804-9906-49316BECA3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852" y="5947757"/>
            <a:ext cx="280417" cy="338329"/>
          </a:xfrm>
          <a:prstGeom prst="rect">
            <a:avLst/>
          </a:prstGeom>
        </p:spPr>
      </p:pic>
      <p:sp>
        <p:nvSpPr>
          <p:cNvPr id="19" name="標題 3">
            <a:extLst>
              <a:ext uri="{FF2B5EF4-FFF2-40B4-BE49-F238E27FC236}">
                <a16:creationId xmlns:a16="http://schemas.microsoft.com/office/drawing/2014/main" id="{11790CE7-5E96-4589-B858-49346AEC51C7}"/>
              </a:ext>
            </a:extLst>
          </p:cNvPr>
          <p:cNvSpPr txBox="1">
            <a:spLocks/>
          </p:cNvSpPr>
          <p:nvPr/>
        </p:nvSpPr>
        <p:spPr>
          <a:xfrm>
            <a:off x="1317102" y="2378670"/>
            <a:ext cx="4082585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180°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60°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120°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90DE65F1-486A-4D0E-8476-13CAC3DE73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567" y="2441022"/>
            <a:ext cx="433535" cy="432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0303F369-93C6-4353-9877-CB9ECEF2F3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623" y="2555974"/>
            <a:ext cx="280417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9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5" grpId="0"/>
      <p:bldP spid="15" grpId="1"/>
      <p:bldP spid="15" grpId="2"/>
      <p:bldP spid="16" grpId="0"/>
      <p:bldP spid="16" grpId="1"/>
      <p:bldP spid="16" grpId="2"/>
      <p:bldP spid="18" grpId="0"/>
      <p:bldP spid="18" grpId="1"/>
      <p:bldP spid="18" grpId="2"/>
      <p:bldP spid="28" grpId="0"/>
      <p:bldP spid="28" grpId="1"/>
      <p:bldP spid="28" grpId="2"/>
      <p:bldP spid="19" grpId="0"/>
      <p:bldP spid="19" grpId="1"/>
      <p:bldP spid="1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676456" cy="2240933"/>
          </a:xfrm>
        </p:spPr>
        <p:txBody>
          <a:bodyPr/>
          <a:lstStyle/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右圖中，已知</a:t>
            </a:r>
            <a:r>
              <a:rPr lang="zh-TW" altLang="en-US" dirty="0"/>
              <a:t>∠</a:t>
            </a:r>
            <a:r>
              <a:rPr lang="en-US" altLang="zh-TW" dirty="0"/>
              <a:t>1</a:t>
            </a:r>
            <a:r>
              <a:rPr lang="zh-TW" altLang="en-US" dirty="0"/>
              <a:t>＝</a:t>
            </a:r>
            <a:r>
              <a:rPr lang="en-US" altLang="zh-TW" dirty="0"/>
              <a:t>50°</a:t>
            </a:r>
            <a:r>
              <a:rPr lang="zh-TW" altLang="en-US" i="1" dirty="0"/>
              <a:t>，</a:t>
            </a:r>
            <a:r>
              <a:rPr lang="zh-TW" altLang="en-US" dirty="0"/>
              <a:t>則∠</a:t>
            </a:r>
            <a:r>
              <a:rPr lang="en-US" altLang="zh-TW" dirty="0"/>
              <a:t>2</a:t>
            </a:r>
            <a:r>
              <a:rPr lang="zh-TW" altLang="en-US" dirty="0"/>
              <a:t>＝</a:t>
            </a:r>
            <a:r>
              <a:rPr lang="en-US" altLang="zh-TW" dirty="0"/>
              <a:t>_____</a:t>
            </a:r>
            <a:r>
              <a:rPr lang="zh-TW" altLang="en-US" dirty="0"/>
              <a:t>度；</a:t>
            </a:r>
            <a:br>
              <a:rPr lang="en-US" altLang="zh-TW" dirty="0">
                <a:ea typeface="新細明體" panose="02020500000000000000" pitchFamily="18" charset="-120"/>
              </a:rPr>
            </a:br>
            <a:r>
              <a:rPr lang="zh-TW" altLang="en-US" dirty="0"/>
              <a:t>∠</a:t>
            </a:r>
            <a:r>
              <a:rPr lang="en-US" altLang="zh-TW" dirty="0"/>
              <a:t>3</a:t>
            </a:r>
            <a:r>
              <a:rPr lang="zh-TW" altLang="en-US" dirty="0"/>
              <a:t>＝</a:t>
            </a:r>
            <a:r>
              <a:rPr lang="en-US" altLang="zh-TW" dirty="0"/>
              <a:t>_____</a:t>
            </a:r>
            <a:r>
              <a:rPr lang="zh-TW" altLang="en-US" dirty="0"/>
              <a:t>度； ∠</a:t>
            </a:r>
            <a:r>
              <a:rPr lang="en-US" altLang="zh-TW" dirty="0"/>
              <a:t>4</a:t>
            </a:r>
            <a:r>
              <a:rPr lang="zh-TW" altLang="en-US" dirty="0"/>
              <a:t>＝</a:t>
            </a:r>
            <a:r>
              <a:rPr lang="en-US" altLang="zh-TW" dirty="0"/>
              <a:t>_____</a:t>
            </a:r>
            <a:r>
              <a:rPr lang="zh-TW" altLang="en-US" dirty="0"/>
              <a:t>度；</a:t>
            </a:r>
            <a:br>
              <a:rPr lang="en-US" altLang="zh-TW" dirty="0"/>
            </a:br>
            <a:r>
              <a:rPr lang="zh-TW" altLang="en-US" dirty="0"/>
              <a:t>∠</a:t>
            </a:r>
            <a:r>
              <a:rPr lang="en-US" altLang="zh-TW" dirty="0"/>
              <a:t>1</a:t>
            </a:r>
            <a:r>
              <a:rPr lang="zh-TW" altLang="en-US" dirty="0"/>
              <a:t> 的對頂角是∠</a:t>
            </a:r>
            <a:r>
              <a:rPr lang="en-US" altLang="zh-TW" dirty="0"/>
              <a:t>____</a:t>
            </a:r>
            <a:r>
              <a:rPr lang="zh-TW" altLang="en-US" dirty="0"/>
              <a:t>。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1680" y="613664"/>
            <a:ext cx="7128792" cy="576163"/>
          </a:xfrm>
        </p:spPr>
        <p:txBody>
          <a:bodyPr/>
          <a:lstStyle/>
          <a:p>
            <a:r>
              <a:rPr lang="zh-TW" altLang="en-US" dirty="0"/>
              <a:t>互餘、餘角、互補、補角、對頂角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6804248" y="1269929"/>
            <a:ext cx="898497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130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9" name="標題 3">
            <a:extLst>
              <a:ext uri="{FF2B5EF4-FFF2-40B4-BE49-F238E27FC236}">
                <a16:creationId xmlns:a16="http://schemas.microsoft.com/office/drawing/2014/main" id="{11790CE7-5E96-4589-B858-49346AEC51C7}"/>
              </a:ext>
            </a:extLst>
          </p:cNvPr>
          <p:cNvSpPr txBox="1">
            <a:spLocks/>
          </p:cNvSpPr>
          <p:nvPr/>
        </p:nvSpPr>
        <p:spPr>
          <a:xfrm>
            <a:off x="1317102" y="3190352"/>
            <a:ext cx="4407026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∠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180°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50°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130°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90DE65F1-486A-4D0E-8476-13CAC3DE73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567" y="3252704"/>
            <a:ext cx="433535" cy="432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0303F369-93C6-4353-9877-CB9ECEF2F3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355" y="5130415"/>
            <a:ext cx="280417" cy="338329"/>
          </a:xfrm>
          <a:prstGeom prst="rect">
            <a:avLst/>
          </a:prstGeom>
        </p:spPr>
      </p:pic>
      <p:pic>
        <p:nvPicPr>
          <p:cNvPr id="3" name="圖片 2" descr="一張含有 行, 圖表 的圖片&#10;&#10;自動產生的描述">
            <a:extLst>
              <a:ext uri="{FF2B5EF4-FFF2-40B4-BE49-F238E27FC236}">
                <a16:creationId xmlns:a16="http://schemas.microsoft.com/office/drawing/2014/main" id="{EF91E5C6-DB3A-4B6E-9CC7-7C872E1BC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134" y="2404848"/>
            <a:ext cx="2986314" cy="2433292"/>
          </a:xfrm>
          <a:prstGeom prst="rect">
            <a:avLst/>
          </a:prstGeom>
        </p:spPr>
      </p:pic>
      <p:sp>
        <p:nvSpPr>
          <p:cNvPr id="29" name="標題 3">
            <a:extLst>
              <a:ext uri="{FF2B5EF4-FFF2-40B4-BE49-F238E27FC236}">
                <a16:creationId xmlns:a16="http://schemas.microsoft.com/office/drawing/2014/main" id="{5A553F41-383C-4571-8E54-CD25E0B20742}"/>
              </a:ext>
            </a:extLst>
          </p:cNvPr>
          <p:cNvSpPr txBox="1">
            <a:spLocks/>
          </p:cNvSpPr>
          <p:nvPr/>
        </p:nvSpPr>
        <p:spPr>
          <a:xfrm>
            <a:off x="1317102" y="3995769"/>
            <a:ext cx="4407026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∠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zh-TW" altLang="en-US" dirty="0">
                <a:solidFill>
                  <a:srgbClr val="FF0000"/>
                </a:solidFill>
              </a:rPr>
              <a:t>＝∠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50°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30" name="標題 3">
            <a:extLst>
              <a:ext uri="{FF2B5EF4-FFF2-40B4-BE49-F238E27FC236}">
                <a16:creationId xmlns:a16="http://schemas.microsoft.com/office/drawing/2014/main" id="{60F3C33C-CB5B-40E2-B278-7703991BEF44}"/>
              </a:ext>
            </a:extLst>
          </p:cNvPr>
          <p:cNvSpPr txBox="1">
            <a:spLocks/>
          </p:cNvSpPr>
          <p:nvPr/>
        </p:nvSpPr>
        <p:spPr>
          <a:xfrm>
            <a:off x="1317102" y="4802554"/>
            <a:ext cx="4407026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∠</a:t>
            </a:r>
            <a:r>
              <a:rPr lang="en-US" altLang="zh-TW" dirty="0">
                <a:solidFill>
                  <a:srgbClr val="FF0000"/>
                </a:solidFill>
              </a:rPr>
              <a:t>4</a:t>
            </a:r>
            <a:r>
              <a:rPr lang="zh-TW" altLang="en-US" dirty="0">
                <a:solidFill>
                  <a:srgbClr val="FF0000"/>
                </a:solidFill>
              </a:rPr>
              <a:t>＝∠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130°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31" name="標題 3">
            <a:extLst>
              <a:ext uri="{FF2B5EF4-FFF2-40B4-BE49-F238E27FC236}">
                <a16:creationId xmlns:a16="http://schemas.microsoft.com/office/drawing/2014/main" id="{010E9700-C3EF-42C7-AE93-6B35CA44ACEE}"/>
              </a:ext>
            </a:extLst>
          </p:cNvPr>
          <p:cNvSpPr txBox="1">
            <a:spLocks/>
          </p:cNvSpPr>
          <p:nvPr/>
        </p:nvSpPr>
        <p:spPr>
          <a:xfrm>
            <a:off x="2095824" y="1839825"/>
            <a:ext cx="898497" cy="6548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50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32" name="標題 3">
            <a:extLst>
              <a:ext uri="{FF2B5EF4-FFF2-40B4-BE49-F238E27FC236}">
                <a16:creationId xmlns:a16="http://schemas.microsoft.com/office/drawing/2014/main" id="{9F60B4BF-AF52-4240-B523-0EED69619D79}"/>
              </a:ext>
            </a:extLst>
          </p:cNvPr>
          <p:cNvSpPr txBox="1">
            <a:spLocks/>
          </p:cNvSpPr>
          <p:nvPr/>
        </p:nvSpPr>
        <p:spPr>
          <a:xfrm>
            <a:off x="4951136" y="1839825"/>
            <a:ext cx="898497" cy="6548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130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33" name="標題 3">
            <a:extLst>
              <a:ext uri="{FF2B5EF4-FFF2-40B4-BE49-F238E27FC236}">
                <a16:creationId xmlns:a16="http://schemas.microsoft.com/office/drawing/2014/main" id="{5A498097-6E95-4D96-8AFB-50B3A788B8EF}"/>
              </a:ext>
            </a:extLst>
          </p:cNvPr>
          <p:cNvSpPr txBox="1">
            <a:spLocks/>
          </p:cNvSpPr>
          <p:nvPr/>
        </p:nvSpPr>
        <p:spPr>
          <a:xfrm>
            <a:off x="4283968" y="2509524"/>
            <a:ext cx="667168" cy="6548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9" grpId="0"/>
      <p:bldP spid="19" grpId="1"/>
      <p:bldP spid="19" grpId="2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3" grpId="0"/>
      <p:bldP spid="33" grpId="1"/>
      <p:bldP spid="33" grpId="2"/>
    </p:bld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8673</TotalTime>
  <Words>2465</Words>
  <Application>Microsoft Office PowerPoint</Application>
  <PresentationFormat>如螢幕大小 (4:3)</PresentationFormat>
  <Paragraphs>244</Paragraphs>
  <Slides>37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37</vt:i4>
      </vt:variant>
    </vt:vector>
  </HeadingPairs>
  <TitlesOfParts>
    <vt:vector size="45" baseType="lpstr">
      <vt:lpstr>微軟正黑體</vt:lpstr>
      <vt:lpstr>新細明體</vt:lpstr>
      <vt:lpstr>Arial</vt:lpstr>
      <vt:lpstr>Calibri</vt:lpstr>
      <vt:lpstr>Cambria Math</vt:lpstr>
      <vt:lpstr>Times New Roman</vt:lpstr>
      <vt:lpstr>自訂設計</vt:lpstr>
      <vt:lpstr>Office 佈景主題</vt:lpstr>
      <vt:lpstr>PowerPoint 簡報</vt:lpstr>
      <vt:lpstr>(1)任意一個三角形的內角和為 180°。 (2) n 邊形 (n ≥ 3) 的內角和度數為180°×( n－2 )。 (3)正 n 邊形的每個內角(n ≥ 3)     度數為"180°(n－2)" /"n" 。     八邊形的內角和     ＝180°×( 8－2 )＝1080°；     正八邊形的每個內角＝"180°(8－2)" /"8" ＝135° </vt:lpstr>
      <vt:lpstr>任意一個三角形的內角和為_____度。</vt:lpstr>
      <vt:lpstr>正六邊形的每個內角為_____度。</vt:lpstr>
      <vt:lpstr>PowerPoint 簡報</vt:lpstr>
      <vt:lpstr>PowerPoint 簡報</vt:lpstr>
      <vt:lpstr>若∠A 與∠B 互餘，且已知∠A＝70°， 則∠B＝_____度。</vt:lpstr>
      <vt:lpstr>若∠E 與∠F 互補，且已知∠E＝60°， 則∠F＝_____度。</vt:lpstr>
      <vt:lpstr>右圖中，已知∠1＝50°，則∠2＝_____度； ∠3＝_____度； ∠4＝_____度； ∠1 的對頂角是∠____。</vt:lpstr>
      <vt:lpstr>PowerPoint 簡報</vt:lpstr>
      <vt:lpstr>三角形的一組外角和＝______度。</vt:lpstr>
      <vt:lpstr>PowerPoint 簡報</vt:lpstr>
      <vt:lpstr>PowerPoint 簡報</vt:lpstr>
      <vt:lpstr>PowerPoint 簡報</vt:lpstr>
      <vt:lpstr>PowerPoint 簡報</vt:lpstr>
      <vt:lpstr>如右圖，已知(AB) ̅，利用尺規 作圖畫出(AB) ̅的中垂線。 分別以 A、B 兩點為圓心，    大於 ( "1"  )/"2"  (AB) ̅ 長為半徑畫弧，    設兩弧交於 C、D 兩點。 連接(CD) ⃡，則(CD) ⃡即為所求。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tpmedia12a</dc:creator>
  <cp:lastModifiedBy>詠文 蕭</cp:lastModifiedBy>
  <cp:revision>365</cp:revision>
  <dcterms:created xsi:type="dcterms:W3CDTF">2018-05-17T02:32:22Z</dcterms:created>
  <dcterms:modified xsi:type="dcterms:W3CDTF">2023-11-27T11:16:38Z</dcterms:modified>
</cp:coreProperties>
</file>