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39"/>
  </p:notesMasterIdLst>
  <p:sldIdLst>
    <p:sldId id="444" r:id="rId3"/>
    <p:sldId id="279" r:id="rId4"/>
    <p:sldId id="442" r:id="rId5"/>
    <p:sldId id="579" r:id="rId6"/>
    <p:sldId id="466" r:id="rId7"/>
    <p:sldId id="576" r:id="rId8"/>
    <p:sldId id="557" r:id="rId9"/>
    <p:sldId id="590" r:id="rId10"/>
    <p:sldId id="591" r:id="rId11"/>
    <p:sldId id="600" r:id="rId12"/>
    <p:sldId id="601" r:id="rId13"/>
    <p:sldId id="467" r:id="rId14"/>
    <p:sldId id="593" r:id="rId15"/>
    <p:sldId id="550" r:id="rId16"/>
    <p:sldId id="594" r:id="rId17"/>
    <p:sldId id="469" r:id="rId18"/>
    <p:sldId id="595" r:id="rId19"/>
    <p:sldId id="596" r:id="rId20"/>
    <p:sldId id="553" r:id="rId21"/>
    <p:sldId id="597" r:id="rId22"/>
    <p:sldId id="479" r:id="rId23"/>
    <p:sldId id="598" r:id="rId24"/>
    <p:sldId id="555" r:id="rId25"/>
    <p:sldId id="577" r:id="rId26"/>
    <p:sldId id="580" r:id="rId27"/>
    <p:sldId id="582" r:id="rId28"/>
    <p:sldId id="583" r:id="rId29"/>
    <p:sldId id="584" r:id="rId30"/>
    <p:sldId id="585" r:id="rId31"/>
    <p:sldId id="578" r:id="rId32"/>
    <p:sldId id="586" r:id="rId33"/>
    <p:sldId id="587" r:id="rId34"/>
    <p:sldId id="588" r:id="rId35"/>
    <p:sldId id="589" r:id="rId36"/>
    <p:sldId id="599" r:id="rId37"/>
    <p:sldId id="441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C3E3CC"/>
    <a:srgbClr val="56BB80"/>
    <a:srgbClr val="FEC95B"/>
    <a:srgbClr val="FFEABF"/>
    <a:srgbClr val="008000"/>
    <a:srgbClr val="F2798F"/>
    <a:srgbClr val="5AA7DC"/>
    <a:srgbClr val="BDD7EF"/>
    <a:srgbClr val="FA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>
      <p:cViewPr varScale="1">
        <p:scale>
          <a:sx n="66" d="100"/>
          <a:sy n="66" d="100"/>
        </p:scale>
        <p:origin x="1112" y="52"/>
      </p:cViewPr>
      <p:guideLst>
        <p:guide orient="horz" pos="2024"/>
        <p:guide pos="27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D6EC-F34C-4CD5-A432-D4ABE946658D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A1D7-F051-4046-945D-7A3C4F0C2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95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B4C70E-C992-85F1-33B0-4748E8CFE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1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5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5532709-4471-1797-68D1-84DD1F16BDD0}"/>
              </a:ext>
            </a:extLst>
          </p:cNvPr>
          <p:cNvSpPr/>
          <p:nvPr userDrawn="1"/>
        </p:nvSpPr>
        <p:spPr>
          <a:xfrm>
            <a:off x="427053" y="1700808"/>
            <a:ext cx="8710367" cy="720080"/>
          </a:xfrm>
          <a:prstGeom prst="rect">
            <a:avLst/>
          </a:prstGeom>
          <a:solidFill>
            <a:srgbClr val="F1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31BE241A-73E6-4028-84BA-80270DE629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5612B7A-03CA-4BF7-949A-CB3D14F47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5"/>
            <a:ext cx="1835696" cy="1394276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00507175-98AF-7BF5-A0CA-DE667E1CC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10746F-513A-6AAA-BEF9-5836CA944553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389923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A9E0AC92-9F3E-65BD-8544-7FAA3C71FC9D}"/>
              </a:ext>
            </a:extLst>
          </p:cNvPr>
          <p:cNvSpPr/>
          <p:nvPr userDrawn="1"/>
        </p:nvSpPr>
        <p:spPr>
          <a:xfrm>
            <a:off x="433632" y="1700808"/>
            <a:ext cx="8710367" cy="720080"/>
          </a:xfrm>
          <a:prstGeom prst="rect">
            <a:avLst/>
          </a:prstGeom>
          <a:solidFill>
            <a:srgbClr val="EF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A55D36-2C14-45C9-A220-A345041710AC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36000" cy="1386731"/>
          </a:xfrm>
          <a:prstGeom prst="rect">
            <a:avLst/>
          </a:prstGeom>
        </p:spPr>
      </p:pic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D095B087-6EAF-41F4-8A61-4D21148AEB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2E31A2CE-D305-7B23-BBE2-48D1736BB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8DDDB38-5AC4-DABC-EB28-06E32796D483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80563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C8DAEE31-99C2-471B-95B5-AD9344CF2E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C762807-0070-4E3F-B3DA-4A44AFCB0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35696" cy="1395987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86FF29A3-8DD6-94D6-54F8-9D1CFD84B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5614DC6-7D7C-4A93-A7A3-9EAB2E065D7A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67953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4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F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8" y="836712"/>
            <a:ext cx="1369678" cy="951567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BC617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156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836712"/>
            <a:ext cx="1369680" cy="951568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D4532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67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EF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836712"/>
            <a:ext cx="1369680" cy="951567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74AD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642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5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27053" y="1477102"/>
            <a:ext cx="8710367" cy="720080"/>
          </a:xfrm>
          <a:prstGeom prst="rect">
            <a:avLst/>
          </a:prstGeom>
          <a:solidFill>
            <a:srgbClr val="F1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669C4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4B47517-1C0D-423F-B7C7-686DA56A7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8" y="836712"/>
            <a:ext cx="1369678" cy="9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4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F3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836712"/>
            <a:ext cx="1369680" cy="951567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777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763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習作練習題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F5A8D175-B746-4EC8-A348-0757AC2BD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2" y="620688"/>
            <a:ext cx="7632847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2607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習作練習題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9CDF4BEC-72E5-8CD1-255A-E2259C8DE3D1}"/>
              </a:ext>
            </a:extLst>
          </p:cNvPr>
          <p:cNvSpPr/>
          <p:nvPr userDrawn="1"/>
        </p:nvSpPr>
        <p:spPr>
          <a:xfrm>
            <a:off x="245500" y="632518"/>
            <a:ext cx="1446180" cy="5667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F5A8D175-B746-4EC8-A348-0757AC2BD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2" y="1377619"/>
            <a:ext cx="7632847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版面配置區 14">
            <a:extLst>
              <a:ext uri="{FF2B5EF4-FFF2-40B4-BE49-F238E27FC236}">
                <a16:creationId xmlns:a16="http://schemas.microsoft.com/office/drawing/2014/main" id="{246DB7D0-3BC0-426D-B73A-01553C1D4E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680" y="613664"/>
            <a:ext cx="6120680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6" name="文字版面配置區 14">
            <a:extLst>
              <a:ext uri="{FF2B5EF4-FFF2-40B4-BE49-F238E27FC236}">
                <a16:creationId xmlns:a16="http://schemas.microsoft.com/office/drawing/2014/main" id="{03070984-7BA6-4CCD-9FFB-1DE9ADB396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1315" y="623091"/>
            <a:ext cx="1455607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數字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A82F33A-B733-A655-35DF-8F9705F6A2CB}"/>
              </a:ext>
            </a:extLst>
          </p:cNvPr>
          <p:cNvSpPr txBox="1"/>
          <p:nvPr userDrawn="1"/>
        </p:nvSpPr>
        <p:spPr>
          <a:xfrm>
            <a:off x="245500" y="623091"/>
            <a:ext cx="108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25776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8000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799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1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3" cy="685799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DA02C3F-072F-40AC-99A8-17BD850151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5" cy="6858000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" y="0"/>
            <a:ext cx="9142983" cy="685799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4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畫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1547664" y="1844824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本章已結束。</a:t>
            </a:r>
            <a:br>
              <a:rPr lang="zh-TW" altLang="en-US" sz="54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請點選數學小博士→</a:t>
            </a:r>
            <a:b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離開投影片。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532440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3" descr="數學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33CCEA7-4596-4376-A2B6-CC8896879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726196"/>
            <a:ext cx="1440160" cy="22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30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4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F33022A-8CB9-40D0-7B5F-4F4E31EDFFB4}"/>
              </a:ext>
            </a:extLst>
          </p:cNvPr>
          <p:cNvSpPr/>
          <p:nvPr userDrawn="1"/>
        </p:nvSpPr>
        <p:spPr>
          <a:xfrm>
            <a:off x="433632" y="1700808"/>
            <a:ext cx="8710367" cy="720080"/>
          </a:xfrm>
          <a:prstGeom prst="rect">
            <a:avLst/>
          </a:prstGeom>
          <a:solidFill>
            <a:srgbClr val="F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A55D36-2C14-45C9-A220-A345041710A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20" y="0"/>
            <a:ext cx="1825761" cy="1386731"/>
          </a:xfrm>
          <a:prstGeom prst="rect">
            <a:avLst/>
          </a:prstGeom>
        </p:spPr>
      </p:pic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D095B087-6EAF-41F4-8A61-4D21148AEB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435E33C-9603-C6F1-F507-D70C5FF5214F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366730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D241D84-CDF1-8FD3-8939-CF5113CB543D}"/>
              </a:ext>
            </a:extLst>
          </p:cNvPr>
          <p:cNvSpPr/>
          <p:nvPr userDrawn="1"/>
        </p:nvSpPr>
        <p:spPr>
          <a:xfrm>
            <a:off x="433632" y="1700808"/>
            <a:ext cx="8710367" cy="72008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31BE241A-73E6-4028-84BA-80270DE629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5612B7A-03CA-4BF7-949A-CB3D14F47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35696" cy="1395987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2EA6C961-3157-36B4-29D2-56264A85B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234D42B-F8B2-246F-1944-D2EEFE07B71C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3330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97" r:id="rId3"/>
    <p:sldLayoutId id="2147483698" r:id="rId4"/>
    <p:sldLayoutId id="2147483700" r:id="rId5"/>
    <p:sldLayoutId id="2147483701" r:id="rId6"/>
    <p:sldLayoutId id="214748367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0DFF040F-4A0D-45BD-82C2-60D7FA2F09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910" y="-75008"/>
            <a:ext cx="4669546" cy="579121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14" name="圖片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95EE5D-0D11-45B8-A207-720E100ECE2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458E15F-B3D0-4158-A26C-4211650A316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853260"/>
            <a:ext cx="435865" cy="435865"/>
          </a:xfrm>
          <a:prstGeom prst="rect">
            <a:avLst/>
          </a:prstGeom>
        </p:spPr>
      </p:pic>
      <p:pic>
        <p:nvPicPr>
          <p:cNvPr id="16" name="圖片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BCCC3F-2A13-42A6-96BF-B41B568AA13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5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3" r:id="rId2"/>
    <p:sldLayoutId id="2147483703" r:id="rId3"/>
    <p:sldLayoutId id="2147483694" r:id="rId4"/>
    <p:sldLayoutId id="2147483695" r:id="rId5"/>
    <p:sldLayoutId id="2147483704" r:id="rId6"/>
    <p:sldLayoutId id="2147483691" r:id="rId7"/>
    <p:sldLayoutId id="2147483687" r:id="rId8"/>
    <p:sldLayoutId id="2147483705" r:id="rId9"/>
    <p:sldLayoutId id="2147483692" r:id="rId10"/>
    <p:sldLayoutId id="2147483689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5.xml"/><Relationship Id="rId7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10" Type="http://schemas.openxmlformats.org/officeDocument/2006/relationships/slide" Target="slide30.xml"/><Relationship Id="rId4" Type="http://schemas.openxmlformats.org/officeDocument/2006/relationships/slide" Target="slide12.xml"/><Relationship Id="rId9" Type="http://schemas.openxmlformats.org/officeDocument/2006/relationships/slide" Target="slide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33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33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7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33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570.png"/><Relationship Id="rId10" Type="http://schemas.openxmlformats.org/officeDocument/2006/relationships/image" Target="../media/image75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3.png"/><Relationship Id="rId7" Type="http://schemas.openxmlformats.org/officeDocument/2006/relationships/image" Target="../media/image6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3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3.png"/><Relationship Id="rId11" Type="http://schemas.openxmlformats.org/officeDocument/2006/relationships/image" Target="../media/image87.png"/><Relationship Id="rId5" Type="http://schemas.openxmlformats.org/officeDocument/2006/relationships/image" Target="../media/image72.png"/><Relationship Id="rId10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3.png"/><Relationship Id="rId7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6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png"/><Relationship Id="rId5" Type="http://schemas.openxmlformats.org/officeDocument/2006/relationships/image" Target="../media/image61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1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72.png"/><Relationship Id="rId7" Type="http://schemas.openxmlformats.org/officeDocument/2006/relationships/image" Target="../media/image78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2.png"/><Relationship Id="rId7" Type="http://schemas.openxmlformats.org/officeDocument/2006/relationships/image" Target="../media/image8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70.png"/><Relationship Id="rId5" Type="http://schemas.openxmlformats.org/officeDocument/2006/relationships/image" Target="../media/image800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72.png"/><Relationship Id="rId7" Type="http://schemas.openxmlformats.org/officeDocument/2006/relationships/image" Target="../media/image8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4.png"/><Relationship Id="rId5" Type="http://schemas.openxmlformats.org/officeDocument/2006/relationships/image" Target="../media/image830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0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>
            <a:extLst>
              <a:ext uri="{FF2B5EF4-FFF2-40B4-BE49-F238E27FC236}">
                <a16:creationId xmlns:a16="http://schemas.microsoft.com/office/drawing/2014/main" id="{6E25F17D-8E82-63DA-C2A8-079F6357DC82}"/>
              </a:ext>
            </a:extLst>
          </p:cNvPr>
          <p:cNvSpPr/>
          <p:nvPr/>
        </p:nvSpPr>
        <p:spPr>
          <a:xfrm>
            <a:off x="3437874" y="2636912"/>
            <a:ext cx="2268252" cy="1584176"/>
          </a:xfrm>
          <a:prstGeom prst="diamond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9B052D-DE94-8C01-12E3-D200EB715751}"/>
              </a:ext>
            </a:extLst>
          </p:cNvPr>
          <p:cNvSpPr/>
          <p:nvPr/>
        </p:nvSpPr>
        <p:spPr>
          <a:xfrm>
            <a:off x="3380180" y="5066564"/>
            <a:ext cx="2376000" cy="464289"/>
          </a:xfrm>
          <a:prstGeom prst="rect">
            <a:avLst/>
          </a:prstGeom>
          <a:solidFill>
            <a:srgbClr val="C3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基本尺規作圖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8A7B6F-D482-598F-A1EE-1B1A5D8EE750}"/>
              </a:ext>
            </a:extLst>
          </p:cNvPr>
          <p:cNvSpPr/>
          <p:nvPr/>
        </p:nvSpPr>
        <p:spPr>
          <a:xfrm>
            <a:off x="3429704" y="1814048"/>
            <a:ext cx="2376264" cy="464289"/>
          </a:xfrm>
          <a:prstGeom prst="rect">
            <a:avLst/>
          </a:prstGeom>
          <a:solidFill>
            <a:srgbClr val="F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三角形全等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8075DD5-7BC3-3853-6A55-0CA0DCA12FF8}"/>
              </a:ext>
            </a:extLst>
          </p:cNvPr>
          <p:cNvSpPr/>
          <p:nvPr/>
        </p:nvSpPr>
        <p:spPr>
          <a:xfrm>
            <a:off x="1398986" y="867861"/>
            <a:ext cx="1588839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8C6A1A1-B488-58AD-BCCC-C32CD0D67974}"/>
              </a:ext>
            </a:extLst>
          </p:cNvPr>
          <p:cNvSpPr/>
          <p:nvPr/>
        </p:nvSpPr>
        <p:spPr>
          <a:xfrm>
            <a:off x="3437874" y="623135"/>
            <a:ext cx="2344674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34F7A17A-C019-D743-1832-CCF9A75D5790}"/>
              </a:ext>
            </a:extLst>
          </p:cNvPr>
          <p:cNvSpPr/>
          <p:nvPr/>
        </p:nvSpPr>
        <p:spPr>
          <a:xfrm>
            <a:off x="6156176" y="635717"/>
            <a:ext cx="2265948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EC9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A1C1482B-77A7-13D6-7D65-DF2F90BBF4F8}"/>
              </a:ext>
            </a:extLst>
          </p:cNvPr>
          <p:cNvSpPr/>
          <p:nvPr/>
        </p:nvSpPr>
        <p:spPr>
          <a:xfrm>
            <a:off x="6591799" y="1510483"/>
            <a:ext cx="2469061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EC9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4F5BE72-6F54-C32C-E648-20C4804F3DAD}"/>
              </a:ext>
            </a:extLst>
          </p:cNvPr>
          <p:cNvSpPr/>
          <p:nvPr/>
        </p:nvSpPr>
        <p:spPr>
          <a:xfrm>
            <a:off x="7329465" y="2319573"/>
            <a:ext cx="1726143" cy="464400"/>
          </a:xfrm>
          <a:prstGeom prst="roundRect">
            <a:avLst>
              <a:gd name="adj" fmla="val 41495"/>
            </a:avLst>
          </a:prstGeom>
          <a:noFill/>
          <a:ln>
            <a:solidFill>
              <a:srgbClr val="FEC9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E2E6C2FA-A13D-367D-351E-6B49A489A1D9}"/>
              </a:ext>
            </a:extLst>
          </p:cNvPr>
          <p:cNvSpPr/>
          <p:nvPr/>
        </p:nvSpPr>
        <p:spPr>
          <a:xfrm>
            <a:off x="6328073" y="4107124"/>
            <a:ext cx="2727157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EC9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01C32307-B196-D4DD-53C8-1FFD27FC9712}"/>
              </a:ext>
            </a:extLst>
          </p:cNvPr>
          <p:cNvSpPr/>
          <p:nvPr/>
        </p:nvSpPr>
        <p:spPr>
          <a:xfrm>
            <a:off x="4715651" y="5987637"/>
            <a:ext cx="2308462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56BB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6925270-5E89-0121-73CC-6013C801B448}"/>
              </a:ext>
            </a:extLst>
          </p:cNvPr>
          <p:cNvSpPr/>
          <p:nvPr/>
        </p:nvSpPr>
        <p:spPr>
          <a:xfrm>
            <a:off x="6023727" y="4883228"/>
            <a:ext cx="1932416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EC9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hlinkClick r:id="rId2" action="ppaction://hlinksldjump"/>
            <a:extLst>
              <a:ext uri="{FF2B5EF4-FFF2-40B4-BE49-F238E27FC236}">
                <a16:creationId xmlns:a16="http://schemas.microsoft.com/office/drawing/2014/main" id="{AA8EEF68-E08A-21F9-4606-D6CB20C3466A}"/>
              </a:ext>
            </a:extLst>
          </p:cNvPr>
          <p:cNvSpPr txBox="1"/>
          <p:nvPr/>
        </p:nvSpPr>
        <p:spPr>
          <a:xfrm>
            <a:off x="1430307" y="920106"/>
            <a:ext cx="159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①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全等符號</a:t>
            </a:r>
          </a:p>
        </p:txBody>
      </p:sp>
      <p:sp>
        <p:nvSpPr>
          <p:cNvPr id="23" name="文字方塊 22">
            <a:hlinkClick r:id="rId3" action="ppaction://hlinksldjump"/>
            <a:extLst>
              <a:ext uri="{FF2B5EF4-FFF2-40B4-BE49-F238E27FC236}">
                <a16:creationId xmlns:a16="http://schemas.microsoft.com/office/drawing/2014/main" id="{C0D77563-A958-93A3-984C-BEB327FBD4EC}"/>
              </a:ext>
            </a:extLst>
          </p:cNvPr>
          <p:cNvSpPr txBox="1"/>
          <p:nvPr/>
        </p:nvSpPr>
        <p:spPr>
          <a:xfrm>
            <a:off x="3426719" y="68703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②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全等三角形的判別</a:t>
            </a:r>
          </a:p>
        </p:txBody>
      </p:sp>
      <p:sp>
        <p:nvSpPr>
          <p:cNvPr id="24" name="文字方塊 23">
            <a:hlinkClick r:id="rId4" action="ppaction://hlinksldjump"/>
            <a:extLst>
              <a:ext uri="{FF2B5EF4-FFF2-40B4-BE49-F238E27FC236}">
                <a16:creationId xmlns:a16="http://schemas.microsoft.com/office/drawing/2014/main" id="{CC9919C0-01AA-3CB4-F136-A22804B93471}"/>
              </a:ext>
            </a:extLst>
          </p:cNvPr>
          <p:cNvSpPr txBox="1"/>
          <p:nvPr/>
        </p:nvSpPr>
        <p:spPr>
          <a:xfrm>
            <a:off x="6156176" y="690442"/>
            <a:ext cx="226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③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等腰三角形性質</a:t>
            </a:r>
          </a:p>
        </p:txBody>
      </p:sp>
      <p:sp>
        <p:nvSpPr>
          <p:cNvPr id="25" name="文字方塊 24">
            <a:hlinkClick r:id="rId5" action="ppaction://hlinksldjump"/>
            <a:extLst>
              <a:ext uri="{FF2B5EF4-FFF2-40B4-BE49-F238E27FC236}">
                <a16:creationId xmlns:a16="http://schemas.microsoft.com/office/drawing/2014/main" id="{57682B8A-3458-5136-84B7-2E068A519BCE}"/>
              </a:ext>
            </a:extLst>
          </p:cNvPr>
          <p:cNvSpPr txBox="1"/>
          <p:nvPr/>
        </p:nvSpPr>
        <p:spPr>
          <a:xfrm>
            <a:off x="6517845" y="1563139"/>
            <a:ext cx="262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④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正三角形的高與面積</a:t>
            </a:r>
          </a:p>
        </p:txBody>
      </p:sp>
      <p:sp>
        <p:nvSpPr>
          <p:cNvPr id="26" name="文字方塊 25">
            <a:hlinkClick r:id="rId6" action="ppaction://hlinksldjump"/>
            <a:extLst>
              <a:ext uri="{FF2B5EF4-FFF2-40B4-BE49-F238E27FC236}">
                <a16:creationId xmlns:a16="http://schemas.microsoft.com/office/drawing/2014/main" id="{82C5E8D5-F211-4313-DA4D-88F23F15F732}"/>
              </a:ext>
            </a:extLst>
          </p:cNvPr>
          <p:cNvSpPr txBox="1"/>
          <p:nvPr/>
        </p:nvSpPr>
        <p:spPr>
          <a:xfrm>
            <a:off x="7368389" y="2379943"/>
            <a:ext cx="177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zh-TW" altLang="en-US" dirty="0"/>
              <a:t>⑤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中垂線性質</a:t>
            </a:r>
          </a:p>
        </p:txBody>
      </p:sp>
      <p:sp>
        <p:nvSpPr>
          <p:cNvPr id="27" name="文字方塊 26">
            <a:hlinkClick r:id="rId7" action="ppaction://hlinksldjump"/>
            <a:extLst>
              <a:ext uri="{FF2B5EF4-FFF2-40B4-BE49-F238E27FC236}">
                <a16:creationId xmlns:a16="http://schemas.microsoft.com/office/drawing/2014/main" id="{00C76469-884D-502F-058C-A9CBC176F370}"/>
              </a:ext>
            </a:extLst>
          </p:cNvPr>
          <p:cNvSpPr txBox="1"/>
          <p:nvPr/>
        </p:nvSpPr>
        <p:spPr>
          <a:xfrm>
            <a:off x="6327959" y="4171344"/>
            <a:ext cx="279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⑥ 直角三角形的判別性質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hlinkClick r:id="rId8" action="ppaction://hlinksldjump"/>
            <a:extLst>
              <a:ext uri="{FF2B5EF4-FFF2-40B4-BE49-F238E27FC236}">
                <a16:creationId xmlns:a16="http://schemas.microsoft.com/office/drawing/2014/main" id="{DC84A531-ADCA-A973-1178-E3E9B5BA0317}"/>
              </a:ext>
            </a:extLst>
          </p:cNvPr>
          <p:cNvSpPr txBox="1"/>
          <p:nvPr/>
        </p:nvSpPr>
        <p:spPr>
          <a:xfrm>
            <a:off x="6072887" y="4930706"/>
            <a:ext cx="196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⑦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角平分線性質</a:t>
            </a:r>
          </a:p>
        </p:txBody>
      </p:sp>
      <p:sp>
        <p:nvSpPr>
          <p:cNvPr id="29" name="文字方塊 28">
            <a:hlinkClick r:id="rId9" action="ppaction://hlinksldjump"/>
            <a:extLst>
              <a:ext uri="{FF2B5EF4-FFF2-40B4-BE49-F238E27FC236}">
                <a16:creationId xmlns:a16="http://schemas.microsoft.com/office/drawing/2014/main" id="{940E367A-FB1B-F7AB-CEFA-A4B369C7F328}"/>
              </a:ext>
            </a:extLst>
          </p:cNvPr>
          <p:cNvSpPr txBox="1"/>
          <p:nvPr/>
        </p:nvSpPr>
        <p:spPr>
          <a:xfrm>
            <a:off x="4743940" y="6039323"/>
            <a:ext cx="237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⑧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三角形的邊長關係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241EB85-1BCD-9EB1-31E4-C2C6043FF57D}"/>
              </a:ext>
            </a:extLst>
          </p:cNvPr>
          <p:cNvSpPr txBox="1"/>
          <p:nvPr/>
        </p:nvSpPr>
        <p:spPr>
          <a:xfrm>
            <a:off x="3679432" y="3111284"/>
            <a:ext cx="1770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三角形的性質與尺規作圖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2153DB18-8C1F-C2F9-6F00-2FEDFEE27E8F}"/>
              </a:ext>
            </a:extLst>
          </p:cNvPr>
          <p:cNvCxnSpPr>
            <a:cxnSpLocks/>
          </p:cNvCxnSpPr>
          <p:nvPr/>
        </p:nvCxnSpPr>
        <p:spPr>
          <a:xfrm flipV="1">
            <a:off x="4572000" y="2276872"/>
            <a:ext cx="0" cy="360000"/>
          </a:xfrm>
          <a:prstGeom prst="straightConnector1">
            <a:avLst/>
          </a:prstGeom>
          <a:ln w="28575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E0E16CF9-9291-64B7-E906-D9E043A3B1FF}"/>
              </a:ext>
            </a:extLst>
          </p:cNvPr>
          <p:cNvCxnSpPr>
            <a:cxnSpLocks/>
          </p:cNvCxnSpPr>
          <p:nvPr/>
        </p:nvCxnSpPr>
        <p:spPr>
          <a:xfrm>
            <a:off x="4572000" y="4205870"/>
            <a:ext cx="0" cy="828000"/>
          </a:xfrm>
          <a:prstGeom prst="straightConnector1">
            <a:avLst/>
          </a:prstGeom>
          <a:ln w="28575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1B069166-7115-4254-F0D1-875302029BF3}"/>
              </a:ext>
            </a:extLst>
          </p:cNvPr>
          <p:cNvCxnSpPr>
            <a:cxnSpLocks/>
          </p:cNvCxnSpPr>
          <p:nvPr/>
        </p:nvCxnSpPr>
        <p:spPr>
          <a:xfrm>
            <a:off x="6228184" y="3593870"/>
            <a:ext cx="0" cy="129600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EEA273E6-79FC-F043-7683-D7DB42321404}"/>
              </a:ext>
            </a:extLst>
          </p:cNvPr>
          <p:cNvCxnSpPr>
            <a:cxnSpLocks/>
          </p:cNvCxnSpPr>
          <p:nvPr/>
        </p:nvCxnSpPr>
        <p:spPr>
          <a:xfrm flipV="1">
            <a:off x="4572000" y="1072849"/>
            <a:ext cx="0" cy="740462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429D865A-4185-2453-5E9B-1356B3AC61EF}"/>
              </a:ext>
            </a:extLst>
          </p:cNvPr>
          <p:cNvCxnSpPr>
            <a:cxnSpLocks/>
          </p:cNvCxnSpPr>
          <p:nvPr/>
        </p:nvCxnSpPr>
        <p:spPr>
          <a:xfrm flipV="1">
            <a:off x="7236296" y="1998853"/>
            <a:ext cx="0" cy="115200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41C5643-BDAC-4CB1-88B2-8C902DD76A50}"/>
              </a:ext>
            </a:extLst>
          </p:cNvPr>
          <p:cNvCxnSpPr>
            <a:cxnSpLocks/>
          </p:cNvCxnSpPr>
          <p:nvPr/>
        </p:nvCxnSpPr>
        <p:spPr>
          <a:xfrm flipH="1" flipV="1">
            <a:off x="2872466" y="1353099"/>
            <a:ext cx="806966" cy="451968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6A36937B-92A4-E506-48A9-9B8D5C298407}"/>
              </a:ext>
            </a:extLst>
          </p:cNvPr>
          <p:cNvCxnSpPr>
            <a:cxnSpLocks/>
          </p:cNvCxnSpPr>
          <p:nvPr/>
        </p:nvCxnSpPr>
        <p:spPr>
          <a:xfrm flipH="1">
            <a:off x="5220072" y="5530853"/>
            <a:ext cx="0" cy="43200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0C31B8A7-3E4E-4F8C-B7E7-7CF0BFE50CAA}"/>
              </a:ext>
            </a:extLst>
          </p:cNvPr>
          <p:cNvCxnSpPr>
            <a:cxnSpLocks/>
          </p:cNvCxnSpPr>
          <p:nvPr/>
        </p:nvCxnSpPr>
        <p:spPr>
          <a:xfrm flipV="1">
            <a:off x="6478783" y="1100006"/>
            <a:ext cx="0" cy="205200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DC342ADC-E6B7-442E-98B6-E7C61F6A3D71}"/>
              </a:ext>
            </a:extLst>
          </p:cNvPr>
          <p:cNvSpPr txBox="1"/>
          <p:nvPr/>
        </p:nvSpPr>
        <p:spPr>
          <a:xfrm>
            <a:off x="662517" y="3695702"/>
            <a:ext cx="2567214" cy="9125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TW" dirty="0"/>
              <a:t>3-1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內角與外角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en-US" altLang="zh-TW" dirty="0"/>
              <a:t>3-2</a:t>
            </a:r>
            <a:r>
              <a:rPr lang="zh-TW" altLang="en-US" dirty="0"/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基本尺規作圖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8AF29909-39AA-48D5-9288-1FE1EB63CB0A}"/>
              </a:ext>
            </a:extLst>
          </p:cNvPr>
          <p:cNvCxnSpPr>
            <a:cxnSpLocks/>
          </p:cNvCxnSpPr>
          <p:nvPr/>
        </p:nvCxnSpPr>
        <p:spPr>
          <a:xfrm flipH="1">
            <a:off x="3256718" y="3749911"/>
            <a:ext cx="706075" cy="347091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B8E5C67D-3DE5-2023-D031-60A5DDCE3C5C}"/>
              </a:ext>
            </a:extLst>
          </p:cNvPr>
          <p:cNvSpPr/>
          <p:nvPr/>
        </p:nvSpPr>
        <p:spPr>
          <a:xfrm>
            <a:off x="6084168" y="3183172"/>
            <a:ext cx="2727157" cy="464289"/>
          </a:xfrm>
          <a:prstGeom prst="rect">
            <a:avLst/>
          </a:prstGeom>
          <a:solidFill>
            <a:srgbClr val="FFE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全等三角形的應用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F233F68-3A57-9059-73AE-A572E91D17B0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 flipV="1">
            <a:off x="5706126" y="3415317"/>
            <a:ext cx="378042" cy="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29BB0AC7-7C45-FF05-48D8-499CE6AA1A11}"/>
              </a:ext>
            </a:extLst>
          </p:cNvPr>
          <p:cNvCxnSpPr>
            <a:cxnSpLocks/>
          </p:cNvCxnSpPr>
          <p:nvPr/>
        </p:nvCxnSpPr>
        <p:spPr>
          <a:xfrm flipV="1">
            <a:off x="8028384" y="2749275"/>
            <a:ext cx="0" cy="433897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C00DD438-4C22-8AC1-3EFF-E40F29B21A76}"/>
              </a:ext>
            </a:extLst>
          </p:cNvPr>
          <p:cNvCxnSpPr>
            <a:cxnSpLocks/>
          </p:cNvCxnSpPr>
          <p:nvPr/>
        </p:nvCxnSpPr>
        <p:spPr>
          <a:xfrm>
            <a:off x="7236296" y="3647461"/>
            <a:ext cx="0" cy="459663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B02B1C73-AED2-053D-0337-A17AE362EA7C}"/>
              </a:ext>
            </a:extLst>
          </p:cNvPr>
          <p:cNvSpPr/>
          <p:nvPr/>
        </p:nvSpPr>
        <p:spPr>
          <a:xfrm>
            <a:off x="1995776" y="5987637"/>
            <a:ext cx="2308462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56BB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文字方塊 43">
            <a:hlinkClick r:id="rId10" action="ppaction://hlinksldjump"/>
            <a:extLst>
              <a:ext uri="{FF2B5EF4-FFF2-40B4-BE49-F238E27FC236}">
                <a16:creationId xmlns:a16="http://schemas.microsoft.com/office/drawing/2014/main" id="{11EFF611-F6B1-5959-0AC7-F8CB3039CDF6}"/>
              </a:ext>
            </a:extLst>
          </p:cNvPr>
          <p:cNvSpPr txBox="1"/>
          <p:nvPr/>
        </p:nvSpPr>
        <p:spPr>
          <a:xfrm>
            <a:off x="2024065" y="6039323"/>
            <a:ext cx="237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⑨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三角形的邊長關係</a:t>
            </a: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286CD720-CF4C-14A2-BF5C-2C01169EC7A2}"/>
              </a:ext>
            </a:extLst>
          </p:cNvPr>
          <p:cNvCxnSpPr>
            <a:cxnSpLocks/>
          </p:cNvCxnSpPr>
          <p:nvPr/>
        </p:nvCxnSpPr>
        <p:spPr>
          <a:xfrm flipH="1">
            <a:off x="3851920" y="5530853"/>
            <a:ext cx="0" cy="43200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22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 descr="一張含有 行, 三角形 的圖片&#10;&#10;自動產生的描述">
            <a:extLst>
              <a:ext uri="{FF2B5EF4-FFF2-40B4-BE49-F238E27FC236}">
                <a16:creationId xmlns:a16="http://schemas.microsoft.com/office/drawing/2014/main" id="{46CBDA97-2C3D-44CA-AF83-9957B019F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303" y="3983344"/>
            <a:ext cx="1814977" cy="893686"/>
          </a:xfrm>
          <a:prstGeom prst="rect">
            <a:avLst/>
          </a:prstGeom>
        </p:spPr>
      </p:pic>
      <p:pic>
        <p:nvPicPr>
          <p:cNvPr id="15" name="圖片 14" descr="一張含有 行, 三角形 的圖片&#10;&#10;自動產生的描述">
            <a:extLst>
              <a:ext uri="{FF2B5EF4-FFF2-40B4-BE49-F238E27FC236}">
                <a16:creationId xmlns:a16="http://schemas.microsoft.com/office/drawing/2014/main" id="{C93B19AF-2F05-45DC-A972-F3B442138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275" y="2554817"/>
            <a:ext cx="1611013" cy="911727"/>
          </a:xfrm>
          <a:prstGeom prst="rect">
            <a:avLst/>
          </a:prstGeom>
        </p:spPr>
      </p:pic>
      <p:pic>
        <p:nvPicPr>
          <p:cNvPr id="10" name="圖片 9" descr="一張含有 三角形, 行 的圖片&#10;&#10;自動產生的描述">
            <a:extLst>
              <a:ext uri="{FF2B5EF4-FFF2-40B4-BE49-F238E27FC236}">
                <a16:creationId xmlns:a16="http://schemas.microsoft.com/office/drawing/2014/main" id="{3123C54E-9237-4E03-BA44-7B068D572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877" y="2606414"/>
            <a:ext cx="1988072" cy="768036"/>
          </a:xfrm>
          <a:prstGeom prst="rect">
            <a:avLst/>
          </a:prstGeom>
        </p:spPr>
      </p:pic>
      <p:pic>
        <p:nvPicPr>
          <p:cNvPr id="4" name="圖片 3" descr="一張含有 行, 三角形, 設計 的圖片&#10;&#10;自動產生的描述">
            <a:extLst>
              <a:ext uri="{FF2B5EF4-FFF2-40B4-BE49-F238E27FC236}">
                <a16:creationId xmlns:a16="http://schemas.microsoft.com/office/drawing/2014/main" id="{9E7C8644-64D8-4285-91BC-6EAFFD81A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592" y="2554818"/>
            <a:ext cx="1178760" cy="806936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全等三角形的判別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標題 3">
            <a:extLst>
              <a:ext uri="{FF2B5EF4-FFF2-40B4-BE49-F238E27FC236}">
                <a16:creationId xmlns:a16="http://schemas.microsoft.com/office/drawing/2014/main" id="{3F3E16AC-F984-4144-AEED-8420EF2C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924891"/>
          </a:xfrm>
        </p:spPr>
        <p:txBody>
          <a:bodyPr/>
          <a:lstStyle/>
          <a:p>
            <a:pPr marL="360363" indent="-360363"/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根據下面圖 </a:t>
            </a:r>
            <a:r>
              <a:rPr lang="en-US" altLang="zh-TW" dirty="0"/>
              <a:t>(A)</a:t>
            </a:r>
            <a:r>
              <a:rPr lang="zh-TW" altLang="en-US" dirty="0"/>
              <a:t>～</a:t>
            </a:r>
            <a:r>
              <a:rPr lang="en-US" altLang="zh-TW" dirty="0"/>
              <a:t>(H)</a:t>
            </a:r>
            <a:r>
              <a:rPr lang="zh-TW" altLang="en-US" dirty="0"/>
              <a:t>中，找出全等的三角形，並判別其符合的全等性質條件。</a:t>
            </a: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27366CAF-8359-43DA-A302-EFAE7F78A79F}"/>
              </a:ext>
            </a:extLst>
          </p:cNvPr>
          <p:cNvSpPr txBox="1">
            <a:spLocks/>
          </p:cNvSpPr>
          <p:nvPr/>
        </p:nvSpPr>
        <p:spPr>
          <a:xfrm>
            <a:off x="757350" y="2294899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(A)</a:t>
            </a:r>
            <a:endParaRPr lang="zh-TW" altLang="en-US" dirty="0"/>
          </a:p>
        </p:txBody>
      </p:sp>
      <p:sp>
        <p:nvSpPr>
          <p:cNvPr id="14" name="標題 3">
            <a:extLst>
              <a:ext uri="{FF2B5EF4-FFF2-40B4-BE49-F238E27FC236}">
                <a16:creationId xmlns:a16="http://schemas.microsoft.com/office/drawing/2014/main" id="{0DE57BCC-C69F-4D5F-96BE-73F44BD35668}"/>
              </a:ext>
            </a:extLst>
          </p:cNvPr>
          <p:cNvSpPr txBox="1">
            <a:spLocks/>
          </p:cNvSpPr>
          <p:nvPr/>
        </p:nvSpPr>
        <p:spPr>
          <a:xfrm>
            <a:off x="2555776" y="2294899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(B)</a:t>
            </a:r>
            <a:endParaRPr lang="zh-TW" altLang="en-US" dirty="0"/>
          </a:p>
        </p:txBody>
      </p:sp>
      <p:sp>
        <p:nvSpPr>
          <p:cNvPr id="17" name="標題 3">
            <a:extLst>
              <a:ext uri="{FF2B5EF4-FFF2-40B4-BE49-F238E27FC236}">
                <a16:creationId xmlns:a16="http://schemas.microsoft.com/office/drawing/2014/main" id="{116F5066-895E-4CDC-9657-2B4419EA6108}"/>
              </a:ext>
            </a:extLst>
          </p:cNvPr>
          <p:cNvSpPr txBox="1">
            <a:spLocks/>
          </p:cNvSpPr>
          <p:nvPr/>
        </p:nvSpPr>
        <p:spPr>
          <a:xfrm>
            <a:off x="4932040" y="2294899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(C)</a:t>
            </a:r>
            <a:endParaRPr lang="zh-TW" altLang="en-US" dirty="0"/>
          </a:p>
        </p:txBody>
      </p:sp>
      <p:pic>
        <p:nvPicPr>
          <p:cNvPr id="18" name="圖片 17" descr="一張含有 三角形, 行, 字型 的圖片&#10;&#10;自動產生的描述">
            <a:extLst>
              <a:ext uri="{FF2B5EF4-FFF2-40B4-BE49-F238E27FC236}">
                <a16:creationId xmlns:a16="http://schemas.microsoft.com/office/drawing/2014/main" id="{60FEB5D7-3973-4E1A-AABC-323A9EFAE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617" y="2460173"/>
            <a:ext cx="1357855" cy="968827"/>
          </a:xfrm>
          <a:prstGeom prst="rect">
            <a:avLst/>
          </a:prstGeom>
        </p:spPr>
      </p:pic>
      <p:sp>
        <p:nvSpPr>
          <p:cNvPr id="22" name="標題 3">
            <a:extLst>
              <a:ext uri="{FF2B5EF4-FFF2-40B4-BE49-F238E27FC236}">
                <a16:creationId xmlns:a16="http://schemas.microsoft.com/office/drawing/2014/main" id="{66E66F55-FF9C-4B62-8D77-3A265A627141}"/>
              </a:ext>
            </a:extLst>
          </p:cNvPr>
          <p:cNvSpPr txBox="1">
            <a:spLocks/>
          </p:cNvSpPr>
          <p:nvPr/>
        </p:nvSpPr>
        <p:spPr>
          <a:xfrm>
            <a:off x="7005131" y="2218694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(D)</a:t>
            </a:r>
            <a:endParaRPr lang="zh-TW" altLang="en-US" dirty="0"/>
          </a:p>
        </p:txBody>
      </p:sp>
      <p:sp>
        <p:nvSpPr>
          <p:cNvPr id="23" name="標題 3">
            <a:extLst>
              <a:ext uri="{FF2B5EF4-FFF2-40B4-BE49-F238E27FC236}">
                <a16:creationId xmlns:a16="http://schemas.microsoft.com/office/drawing/2014/main" id="{6E27767E-2F92-4F81-9630-B1C3AD3A8A81}"/>
              </a:ext>
            </a:extLst>
          </p:cNvPr>
          <p:cNvSpPr txBox="1">
            <a:spLocks/>
          </p:cNvSpPr>
          <p:nvPr/>
        </p:nvSpPr>
        <p:spPr>
          <a:xfrm>
            <a:off x="757350" y="3356992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(E)</a:t>
            </a:r>
            <a:endParaRPr lang="zh-TW" altLang="en-US" dirty="0"/>
          </a:p>
        </p:txBody>
      </p:sp>
      <p:pic>
        <p:nvPicPr>
          <p:cNvPr id="21" name="圖片 20" descr="一張含有 字型 的圖片&#10;&#10;自動產生的描述">
            <a:extLst>
              <a:ext uri="{FF2B5EF4-FFF2-40B4-BE49-F238E27FC236}">
                <a16:creationId xmlns:a16="http://schemas.microsoft.com/office/drawing/2014/main" id="{EC777CBA-4076-4F91-BB3E-A350E69F934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599" y="3849595"/>
            <a:ext cx="1470024" cy="1025786"/>
          </a:xfrm>
          <a:prstGeom prst="rect">
            <a:avLst/>
          </a:prstGeom>
        </p:spPr>
      </p:pic>
      <p:pic>
        <p:nvPicPr>
          <p:cNvPr id="25" name="圖片 24" descr="一張含有 三角形, 行 的圖片&#10;&#10;自動產生的描述">
            <a:extLst>
              <a:ext uri="{FF2B5EF4-FFF2-40B4-BE49-F238E27FC236}">
                <a16:creationId xmlns:a16="http://schemas.microsoft.com/office/drawing/2014/main" id="{26F9DD3A-BBE0-465C-B859-896D460D2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8375" y="3799101"/>
            <a:ext cx="1284700" cy="1116140"/>
          </a:xfrm>
          <a:prstGeom prst="rect">
            <a:avLst/>
          </a:prstGeom>
        </p:spPr>
      </p:pic>
      <p:sp>
        <p:nvSpPr>
          <p:cNvPr id="32" name="標題 3">
            <a:extLst>
              <a:ext uri="{FF2B5EF4-FFF2-40B4-BE49-F238E27FC236}">
                <a16:creationId xmlns:a16="http://schemas.microsoft.com/office/drawing/2014/main" id="{8218A700-A5CD-42BB-A525-89F4E823041C}"/>
              </a:ext>
            </a:extLst>
          </p:cNvPr>
          <p:cNvSpPr txBox="1">
            <a:spLocks/>
          </p:cNvSpPr>
          <p:nvPr/>
        </p:nvSpPr>
        <p:spPr>
          <a:xfrm>
            <a:off x="2555776" y="3356992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(F)</a:t>
            </a:r>
            <a:endParaRPr lang="zh-TW" altLang="en-US" dirty="0"/>
          </a:p>
        </p:txBody>
      </p:sp>
      <p:sp>
        <p:nvSpPr>
          <p:cNvPr id="34" name="標題 3">
            <a:extLst>
              <a:ext uri="{FF2B5EF4-FFF2-40B4-BE49-F238E27FC236}">
                <a16:creationId xmlns:a16="http://schemas.microsoft.com/office/drawing/2014/main" id="{6F64978C-73A6-4696-9031-B6401E0413FA}"/>
              </a:ext>
            </a:extLst>
          </p:cNvPr>
          <p:cNvSpPr txBox="1">
            <a:spLocks/>
          </p:cNvSpPr>
          <p:nvPr/>
        </p:nvSpPr>
        <p:spPr>
          <a:xfrm>
            <a:off x="4860032" y="3356992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(G)</a:t>
            </a:r>
            <a:endParaRPr lang="zh-TW" altLang="en-US" dirty="0"/>
          </a:p>
        </p:txBody>
      </p:sp>
      <p:sp>
        <p:nvSpPr>
          <p:cNvPr id="35" name="標題 3">
            <a:extLst>
              <a:ext uri="{FF2B5EF4-FFF2-40B4-BE49-F238E27FC236}">
                <a16:creationId xmlns:a16="http://schemas.microsoft.com/office/drawing/2014/main" id="{60E94524-3F46-4EF7-9ED5-2F8A00B64524}"/>
              </a:ext>
            </a:extLst>
          </p:cNvPr>
          <p:cNvSpPr txBox="1">
            <a:spLocks/>
          </p:cNvSpPr>
          <p:nvPr/>
        </p:nvSpPr>
        <p:spPr>
          <a:xfrm>
            <a:off x="6933123" y="3356992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(H)</a:t>
            </a:r>
            <a:endParaRPr lang="zh-TW" altLang="en-US" dirty="0"/>
          </a:p>
        </p:txBody>
      </p:sp>
      <p:pic>
        <p:nvPicPr>
          <p:cNvPr id="37" name="圖片 36" descr="一張含有 三角形, 行 的圖片&#10;&#10;自動產生的描述">
            <a:extLst>
              <a:ext uri="{FF2B5EF4-FFF2-40B4-BE49-F238E27FC236}">
                <a16:creationId xmlns:a16="http://schemas.microsoft.com/office/drawing/2014/main" id="{9975274D-0E3C-480B-A487-0D419DA1C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773" y="3954119"/>
            <a:ext cx="1571219" cy="890662"/>
          </a:xfrm>
          <a:prstGeom prst="rect">
            <a:avLst/>
          </a:prstGeom>
        </p:spPr>
      </p:pic>
      <p:sp>
        <p:nvSpPr>
          <p:cNvPr id="2" name="標題 3">
            <a:extLst>
              <a:ext uri="{FF2B5EF4-FFF2-40B4-BE49-F238E27FC236}">
                <a16:creationId xmlns:a16="http://schemas.microsoft.com/office/drawing/2014/main" id="{DE0B6854-E2D9-5194-AA0C-CA16F79BE1AC}"/>
              </a:ext>
            </a:extLst>
          </p:cNvPr>
          <p:cNvSpPr txBox="1">
            <a:spLocks/>
          </p:cNvSpPr>
          <p:nvPr/>
        </p:nvSpPr>
        <p:spPr>
          <a:xfrm>
            <a:off x="539553" y="5107610"/>
            <a:ext cx="7920880" cy="924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(1)</a:t>
            </a:r>
            <a:r>
              <a:rPr lang="en-US" altLang="zh-TW" dirty="0"/>
              <a:t> </a:t>
            </a:r>
            <a:r>
              <a:rPr lang="en-US" altLang="zh-TW" i="1" dirty="0"/>
              <a:t>A </a:t>
            </a:r>
            <a:r>
              <a:rPr lang="zh-TW" altLang="en-US" dirty="0"/>
              <a:t>和</a:t>
            </a:r>
            <a:r>
              <a:rPr lang="en-US" altLang="zh-TW" dirty="0"/>
              <a:t>____</a:t>
            </a:r>
            <a:r>
              <a:rPr lang="zh-TW" altLang="en-US" dirty="0"/>
              <a:t>全等，是屬於 </a:t>
            </a:r>
            <a:r>
              <a:rPr lang="en-US" altLang="zh-TW" dirty="0"/>
              <a:t>(</a:t>
            </a:r>
            <a:r>
              <a:rPr lang="zh-TW" altLang="en-US" dirty="0"/>
              <a:t>         </a:t>
            </a:r>
            <a:r>
              <a:rPr lang="en-US" altLang="zh-TW" dirty="0"/>
              <a:t>)</a:t>
            </a:r>
            <a:r>
              <a:rPr lang="zh-TW" altLang="en-US" dirty="0"/>
              <a:t>全等性質</a:t>
            </a:r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00A5AF11-BEBE-8C7B-2747-A89E0E8164B2}"/>
              </a:ext>
            </a:extLst>
          </p:cNvPr>
          <p:cNvSpPr txBox="1">
            <a:spLocks/>
          </p:cNvSpPr>
          <p:nvPr/>
        </p:nvSpPr>
        <p:spPr>
          <a:xfrm>
            <a:off x="539552" y="6032501"/>
            <a:ext cx="7920881" cy="924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(2)</a:t>
            </a:r>
            <a:r>
              <a:rPr lang="en-US" altLang="zh-TW" dirty="0"/>
              <a:t> </a:t>
            </a:r>
            <a:r>
              <a:rPr lang="en-US" altLang="zh-TW" i="1" dirty="0"/>
              <a:t>B </a:t>
            </a:r>
            <a:r>
              <a:rPr lang="zh-TW" altLang="en-US" dirty="0"/>
              <a:t>和</a:t>
            </a:r>
            <a:r>
              <a:rPr lang="en-US" altLang="zh-TW" dirty="0"/>
              <a:t>____</a:t>
            </a:r>
            <a:r>
              <a:rPr lang="zh-TW" altLang="en-US" dirty="0"/>
              <a:t>全等，是屬於 </a:t>
            </a:r>
            <a:r>
              <a:rPr lang="en-US" altLang="zh-TW" dirty="0"/>
              <a:t>(</a:t>
            </a:r>
            <a:r>
              <a:rPr lang="zh-TW" altLang="en-US" dirty="0"/>
              <a:t>         </a:t>
            </a:r>
            <a:r>
              <a:rPr lang="en-US" altLang="zh-TW" dirty="0"/>
              <a:t>)</a:t>
            </a:r>
            <a:r>
              <a:rPr lang="zh-TW" altLang="en-US" dirty="0"/>
              <a:t>全等性質</a:t>
            </a:r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159AF831-83FD-E24C-DE27-51520C37D296}"/>
              </a:ext>
            </a:extLst>
          </p:cNvPr>
          <p:cNvSpPr txBox="1">
            <a:spLocks/>
          </p:cNvSpPr>
          <p:nvPr/>
        </p:nvSpPr>
        <p:spPr>
          <a:xfrm>
            <a:off x="2087673" y="514443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F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8" name="Picture 323 6" descr="poButton">
            <a:extLst>
              <a:ext uri="{FF2B5EF4-FFF2-40B4-BE49-F238E27FC236}">
                <a16:creationId xmlns:a16="http://schemas.microsoft.com/office/drawing/2014/main" id="{ADAFFFB8-37A8-49B1-54DA-02144773A58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9" name="標題 3">
            <a:extLst>
              <a:ext uri="{FF2B5EF4-FFF2-40B4-BE49-F238E27FC236}">
                <a16:creationId xmlns:a16="http://schemas.microsoft.com/office/drawing/2014/main" id="{DBBF066D-8E86-C49C-84EA-4FF5E2F231FC}"/>
              </a:ext>
            </a:extLst>
          </p:cNvPr>
          <p:cNvSpPr txBox="1">
            <a:spLocks/>
          </p:cNvSpPr>
          <p:nvPr/>
        </p:nvSpPr>
        <p:spPr>
          <a:xfrm>
            <a:off x="2087673" y="6076447"/>
            <a:ext cx="664319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G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1" name="標題 3">
            <a:extLst>
              <a:ext uri="{FF2B5EF4-FFF2-40B4-BE49-F238E27FC236}">
                <a16:creationId xmlns:a16="http://schemas.microsoft.com/office/drawing/2014/main" id="{42EC21E3-FA22-7D8D-9FFE-F9BDDABA2724}"/>
              </a:ext>
            </a:extLst>
          </p:cNvPr>
          <p:cNvSpPr txBox="1">
            <a:spLocks/>
          </p:cNvSpPr>
          <p:nvPr/>
        </p:nvSpPr>
        <p:spPr>
          <a:xfrm>
            <a:off x="5449951" y="5198284"/>
            <a:ext cx="1409921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RHS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3" name="標題 3">
            <a:extLst>
              <a:ext uri="{FF2B5EF4-FFF2-40B4-BE49-F238E27FC236}">
                <a16:creationId xmlns:a16="http://schemas.microsoft.com/office/drawing/2014/main" id="{1A58E742-707E-877C-5392-EC8629260490}"/>
              </a:ext>
            </a:extLst>
          </p:cNvPr>
          <p:cNvSpPr txBox="1">
            <a:spLocks/>
          </p:cNvSpPr>
          <p:nvPr/>
        </p:nvSpPr>
        <p:spPr>
          <a:xfrm>
            <a:off x="5477661" y="6114919"/>
            <a:ext cx="107027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SSS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/>
      <p:bldP spid="9" grpId="1"/>
      <p:bldP spid="9" grpId="2"/>
      <p:bldP spid="11" grpId="0"/>
      <p:bldP spid="11" grpId="1"/>
      <p:bldP spid="11" grpId="2"/>
      <p:bldP spid="13" grpId="0"/>
      <p:bldP spid="13" grpId="1"/>
      <p:bldP spid="1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 descr="一張含有 行, 三角形 的圖片&#10;&#10;自動產生的描述">
            <a:extLst>
              <a:ext uri="{FF2B5EF4-FFF2-40B4-BE49-F238E27FC236}">
                <a16:creationId xmlns:a16="http://schemas.microsoft.com/office/drawing/2014/main" id="{46CBDA97-2C3D-44CA-AF83-9957B019F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303" y="3983344"/>
            <a:ext cx="1814977" cy="893686"/>
          </a:xfrm>
          <a:prstGeom prst="rect">
            <a:avLst/>
          </a:prstGeom>
        </p:spPr>
      </p:pic>
      <p:pic>
        <p:nvPicPr>
          <p:cNvPr id="15" name="圖片 14" descr="一張含有 行, 三角形 的圖片&#10;&#10;自動產生的描述">
            <a:extLst>
              <a:ext uri="{FF2B5EF4-FFF2-40B4-BE49-F238E27FC236}">
                <a16:creationId xmlns:a16="http://schemas.microsoft.com/office/drawing/2014/main" id="{C93B19AF-2F05-45DC-A972-F3B442138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275" y="2554817"/>
            <a:ext cx="1611013" cy="911727"/>
          </a:xfrm>
          <a:prstGeom prst="rect">
            <a:avLst/>
          </a:prstGeom>
        </p:spPr>
      </p:pic>
      <p:pic>
        <p:nvPicPr>
          <p:cNvPr id="10" name="圖片 9" descr="一張含有 三角形, 行 的圖片&#10;&#10;自動產生的描述">
            <a:extLst>
              <a:ext uri="{FF2B5EF4-FFF2-40B4-BE49-F238E27FC236}">
                <a16:creationId xmlns:a16="http://schemas.microsoft.com/office/drawing/2014/main" id="{3123C54E-9237-4E03-BA44-7B068D572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877" y="2606414"/>
            <a:ext cx="1988072" cy="768036"/>
          </a:xfrm>
          <a:prstGeom prst="rect">
            <a:avLst/>
          </a:prstGeom>
        </p:spPr>
      </p:pic>
      <p:pic>
        <p:nvPicPr>
          <p:cNvPr id="4" name="圖片 3" descr="一張含有 行, 三角形, 設計 的圖片&#10;&#10;自動產生的描述">
            <a:extLst>
              <a:ext uri="{FF2B5EF4-FFF2-40B4-BE49-F238E27FC236}">
                <a16:creationId xmlns:a16="http://schemas.microsoft.com/office/drawing/2014/main" id="{9E7C8644-64D8-4285-91BC-6EAFFD81A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592" y="2554818"/>
            <a:ext cx="1178760" cy="806936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全等三角形的判別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標題 3">
            <a:extLst>
              <a:ext uri="{FF2B5EF4-FFF2-40B4-BE49-F238E27FC236}">
                <a16:creationId xmlns:a16="http://schemas.microsoft.com/office/drawing/2014/main" id="{3F3E16AC-F984-4144-AEED-8420EF2C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924891"/>
          </a:xfrm>
        </p:spPr>
        <p:txBody>
          <a:bodyPr/>
          <a:lstStyle/>
          <a:p>
            <a:pPr marL="360363" indent="-360363"/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根據下面圖 </a:t>
            </a:r>
            <a:r>
              <a:rPr lang="en-US" altLang="zh-TW" dirty="0"/>
              <a:t>(A)</a:t>
            </a:r>
            <a:r>
              <a:rPr lang="zh-TW" altLang="en-US" dirty="0"/>
              <a:t>～</a:t>
            </a:r>
            <a:r>
              <a:rPr lang="en-US" altLang="zh-TW" dirty="0"/>
              <a:t>(H)</a:t>
            </a:r>
            <a:r>
              <a:rPr lang="zh-TW" altLang="en-US" dirty="0"/>
              <a:t>中，找出全等的三角形，並判別其符合的全等性質條件。</a:t>
            </a: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27366CAF-8359-43DA-A302-EFAE7F78A79F}"/>
              </a:ext>
            </a:extLst>
          </p:cNvPr>
          <p:cNvSpPr txBox="1">
            <a:spLocks/>
          </p:cNvSpPr>
          <p:nvPr/>
        </p:nvSpPr>
        <p:spPr>
          <a:xfrm>
            <a:off x="757350" y="2294899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(A)</a:t>
            </a:r>
            <a:endParaRPr lang="zh-TW" altLang="en-US" dirty="0"/>
          </a:p>
        </p:txBody>
      </p:sp>
      <p:sp>
        <p:nvSpPr>
          <p:cNvPr id="14" name="標題 3">
            <a:extLst>
              <a:ext uri="{FF2B5EF4-FFF2-40B4-BE49-F238E27FC236}">
                <a16:creationId xmlns:a16="http://schemas.microsoft.com/office/drawing/2014/main" id="{0DE57BCC-C69F-4D5F-96BE-73F44BD35668}"/>
              </a:ext>
            </a:extLst>
          </p:cNvPr>
          <p:cNvSpPr txBox="1">
            <a:spLocks/>
          </p:cNvSpPr>
          <p:nvPr/>
        </p:nvSpPr>
        <p:spPr>
          <a:xfrm>
            <a:off x="2555776" y="2294899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(B)</a:t>
            </a:r>
            <a:endParaRPr lang="zh-TW" altLang="en-US" dirty="0"/>
          </a:p>
        </p:txBody>
      </p:sp>
      <p:sp>
        <p:nvSpPr>
          <p:cNvPr id="17" name="標題 3">
            <a:extLst>
              <a:ext uri="{FF2B5EF4-FFF2-40B4-BE49-F238E27FC236}">
                <a16:creationId xmlns:a16="http://schemas.microsoft.com/office/drawing/2014/main" id="{116F5066-895E-4CDC-9657-2B4419EA6108}"/>
              </a:ext>
            </a:extLst>
          </p:cNvPr>
          <p:cNvSpPr txBox="1">
            <a:spLocks/>
          </p:cNvSpPr>
          <p:nvPr/>
        </p:nvSpPr>
        <p:spPr>
          <a:xfrm>
            <a:off x="4932040" y="2294899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(C)</a:t>
            </a:r>
            <a:endParaRPr lang="zh-TW" altLang="en-US" dirty="0"/>
          </a:p>
        </p:txBody>
      </p:sp>
      <p:pic>
        <p:nvPicPr>
          <p:cNvPr id="18" name="圖片 17" descr="一張含有 三角形, 行, 字型 的圖片&#10;&#10;自動產生的描述">
            <a:extLst>
              <a:ext uri="{FF2B5EF4-FFF2-40B4-BE49-F238E27FC236}">
                <a16:creationId xmlns:a16="http://schemas.microsoft.com/office/drawing/2014/main" id="{60FEB5D7-3973-4E1A-AABC-323A9EFAE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617" y="2460173"/>
            <a:ext cx="1357855" cy="968827"/>
          </a:xfrm>
          <a:prstGeom prst="rect">
            <a:avLst/>
          </a:prstGeom>
        </p:spPr>
      </p:pic>
      <p:sp>
        <p:nvSpPr>
          <p:cNvPr id="22" name="標題 3">
            <a:extLst>
              <a:ext uri="{FF2B5EF4-FFF2-40B4-BE49-F238E27FC236}">
                <a16:creationId xmlns:a16="http://schemas.microsoft.com/office/drawing/2014/main" id="{66E66F55-FF9C-4B62-8D77-3A265A627141}"/>
              </a:ext>
            </a:extLst>
          </p:cNvPr>
          <p:cNvSpPr txBox="1">
            <a:spLocks/>
          </p:cNvSpPr>
          <p:nvPr/>
        </p:nvSpPr>
        <p:spPr>
          <a:xfrm>
            <a:off x="7005131" y="2218694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(D)</a:t>
            </a:r>
            <a:endParaRPr lang="zh-TW" altLang="en-US" dirty="0"/>
          </a:p>
        </p:txBody>
      </p:sp>
      <p:sp>
        <p:nvSpPr>
          <p:cNvPr id="23" name="標題 3">
            <a:extLst>
              <a:ext uri="{FF2B5EF4-FFF2-40B4-BE49-F238E27FC236}">
                <a16:creationId xmlns:a16="http://schemas.microsoft.com/office/drawing/2014/main" id="{6E27767E-2F92-4F81-9630-B1C3AD3A8A81}"/>
              </a:ext>
            </a:extLst>
          </p:cNvPr>
          <p:cNvSpPr txBox="1">
            <a:spLocks/>
          </p:cNvSpPr>
          <p:nvPr/>
        </p:nvSpPr>
        <p:spPr>
          <a:xfrm>
            <a:off x="757350" y="3356992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(E)</a:t>
            </a:r>
            <a:endParaRPr lang="zh-TW" altLang="en-US" dirty="0"/>
          </a:p>
        </p:txBody>
      </p:sp>
      <p:pic>
        <p:nvPicPr>
          <p:cNvPr id="21" name="圖片 20" descr="一張含有 字型 的圖片&#10;&#10;自動產生的描述">
            <a:extLst>
              <a:ext uri="{FF2B5EF4-FFF2-40B4-BE49-F238E27FC236}">
                <a16:creationId xmlns:a16="http://schemas.microsoft.com/office/drawing/2014/main" id="{EC777CBA-4076-4F91-BB3E-A350E69F934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599" y="3849595"/>
            <a:ext cx="1470024" cy="1025786"/>
          </a:xfrm>
          <a:prstGeom prst="rect">
            <a:avLst/>
          </a:prstGeom>
        </p:spPr>
      </p:pic>
      <p:pic>
        <p:nvPicPr>
          <p:cNvPr id="25" name="圖片 24" descr="一張含有 三角形, 行 的圖片&#10;&#10;自動產生的描述">
            <a:extLst>
              <a:ext uri="{FF2B5EF4-FFF2-40B4-BE49-F238E27FC236}">
                <a16:creationId xmlns:a16="http://schemas.microsoft.com/office/drawing/2014/main" id="{26F9DD3A-BBE0-465C-B859-896D460D2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8375" y="3799101"/>
            <a:ext cx="1284700" cy="1116140"/>
          </a:xfrm>
          <a:prstGeom prst="rect">
            <a:avLst/>
          </a:prstGeom>
        </p:spPr>
      </p:pic>
      <p:sp>
        <p:nvSpPr>
          <p:cNvPr id="32" name="標題 3">
            <a:extLst>
              <a:ext uri="{FF2B5EF4-FFF2-40B4-BE49-F238E27FC236}">
                <a16:creationId xmlns:a16="http://schemas.microsoft.com/office/drawing/2014/main" id="{8218A700-A5CD-42BB-A525-89F4E823041C}"/>
              </a:ext>
            </a:extLst>
          </p:cNvPr>
          <p:cNvSpPr txBox="1">
            <a:spLocks/>
          </p:cNvSpPr>
          <p:nvPr/>
        </p:nvSpPr>
        <p:spPr>
          <a:xfrm>
            <a:off x="2555776" y="3356992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(F)</a:t>
            </a:r>
            <a:endParaRPr lang="zh-TW" altLang="en-US" dirty="0"/>
          </a:p>
        </p:txBody>
      </p:sp>
      <p:sp>
        <p:nvSpPr>
          <p:cNvPr id="34" name="標題 3">
            <a:extLst>
              <a:ext uri="{FF2B5EF4-FFF2-40B4-BE49-F238E27FC236}">
                <a16:creationId xmlns:a16="http://schemas.microsoft.com/office/drawing/2014/main" id="{6F64978C-73A6-4696-9031-B6401E0413FA}"/>
              </a:ext>
            </a:extLst>
          </p:cNvPr>
          <p:cNvSpPr txBox="1">
            <a:spLocks/>
          </p:cNvSpPr>
          <p:nvPr/>
        </p:nvSpPr>
        <p:spPr>
          <a:xfrm>
            <a:off x="4860032" y="3356992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(G)</a:t>
            </a:r>
            <a:endParaRPr lang="zh-TW" altLang="en-US" dirty="0"/>
          </a:p>
        </p:txBody>
      </p:sp>
      <p:sp>
        <p:nvSpPr>
          <p:cNvPr id="35" name="標題 3">
            <a:extLst>
              <a:ext uri="{FF2B5EF4-FFF2-40B4-BE49-F238E27FC236}">
                <a16:creationId xmlns:a16="http://schemas.microsoft.com/office/drawing/2014/main" id="{60E94524-3F46-4EF7-9ED5-2F8A00B64524}"/>
              </a:ext>
            </a:extLst>
          </p:cNvPr>
          <p:cNvSpPr txBox="1">
            <a:spLocks/>
          </p:cNvSpPr>
          <p:nvPr/>
        </p:nvSpPr>
        <p:spPr>
          <a:xfrm>
            <a:off x="6933123" y="3356992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(H)</a:t>
            </a:r>
            <a:endParaRPr lang="zh-TW" altLang="en-US" dirty="0"/>
          </a:p>
        </p:txBody>
      </p:sp>
      <p:pic>
        <p:nvPicPr>
          <p:cNvPr id="37" name="圖片 36" descr="一張含有 三角形, 行 的圖片&#10;&#10;自動產生的描述">
            <a:extLst>
              <a:ext uri="{FF2B5EF4-FFF2-40B4-BE49-F238E27FC236}">
                <a16:creationId xmlns:a16="http://schemas.microsoft.com/office/drawing/2014/main" id="{9975274D-0E3C-480B-A487-0D419DA1C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773" y="3954119"/>
            <a:ext cx="1571219" cy="890662"/>
          </a:xfrm>
          <a:prstGeom prst="rect">
            <a:avLst/>
          </a:prstGeom>
        </p:spPr>
      </p:pic>
      <p:sp>
        <p:nvSpPr>
          <p:cNvPr id="16" name="標題 3">
            <a:extLst>
              <a:ext uri="{FF2B5EF4-FFF2-40B4-BE49-F238E27FC236}">
                <a16:creationId xmlns:a16="http://schemas.microsoft.com/office/drawing/2014/main" id="{62C0646D-E272-D92A-0A77-776C3AA4E41E}"/>
              </a:ext>
            </a:extLst>
          </p:cNvPr>
          <p:cNvSpPr txBox="1">
            <a:spLocks/>
          </p:cNvSpPr>
          <p:nvPr/>
        </p:nvSpPr>
        <p:spPr>
          <a:xfrm>
            <a:off x="539553" y="5096397"/>
            <a:ext cx="7920880" cy="924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(3)</a:t>
            </a:r>
            <a:r>
              <a:rPr lang="en-US" altLang="zh-TW" dirty="0"/>
              <a:t> </a:t>
            </a:r>
            <a:r>
              <a:rPr lang="en-US" altLang="zh-TW" i="1" dirty="0"/>
              <a:t>C </a:t>
            </a:r>
            <a:r>
              <a:rPr lang="zh-TW" altLang="en-US" dirty="0"/>
              <a:t>和</a:t>
            </a:r>
            <a:r>
              <a:rPr lang="en-US" altLang="zh-TW" dirty="0"/>
              <a:t>____</a:t>
            </a:r>
            <a:r>
              <a:rPr lang="zh-TW" altLang="en-US" dirty="0"/>
              <a:t>全等，是屬於 </a:t>
            </a:r>
            <a:r>
              <a:rPr lang="en-US" altLang="zh-TW" dirty="0"/>
              <a:t>(</a:t>
            </a:r>
            <a:r>
              <a:rPr lang="zh-TW" altLang="en-US" dirty="0"/>
              <a:t>         </a:t>
            </a:r>
            <a:r>
              <a:rPr lang="en-US" altLang="zh-TW" dirty="0"/>
              <a:t>)</a:t>
            </a:r>
            <a:r>
              <a:rPr lang="zh-TW" altLang="en-US" dirty="0"/>
              <a:t>全等性質</a:t>
            </a:r>
          </a:p>
        </p:txBody>
      </p:sp>
      <p:sp>
        <p:nvSpPr>
          <p:cNvPr id="19" name="標題 3">
            <a:extLst>
              <a:ext uri="{FF2B5EF4-FFF2-40B4-BE49-F238E27FC236}">
                <a16:creationId xmlns:a16="http://schemas.microsoft.com/office/drawing/2014/main" id="{3CAD61A5-4B86-F735-F9AA-7EAFDD0BC95A}"/>
              </a:ext>
            </a:extLst>
          </p:cNvPr>
          <p:cNvSpPr txBox="1">
            <a:spLocks/>
          </p:cNvSpPr>
          <p:nvPr/>
        </p:nvSpPr>
        <p:spPr>
          <a:xfrm>
            <a:off x="539553" y="6032501"/>
            <a:ext cx="7848872" cy="924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(4)</a:t>
            </a:r>
            <a:r>
              <a:rPr lang="en-US" altLang="zh-TW" dirty="0"/>
              <a:t> </a:t>
            </a:r>
            <a:r>
              <a:rPr lang="en-US" altLang="zh-TW" i="1" dirty="0"/>
              <a:t>D </a:t>
            </a:r>
            <a:r>
              <a:rPr lang="zh-TW" altLang="en-US" dirty="0"/>
              <a:t>和</a:t>
            </a:r>
            <a:r>
              <a:rPr lang="en-US" altLang="zh-TW" dirty="0"/>
              <a:t>____</a:t>
            </a:r>
            <a:r>
              <a:rPr lang="zh-TW" altLang="en-US" dirty="0"/>
              <a:t>全等，是屬於 </a:t>
            </a:r>
            <a:r>
              <a:rPr lang="en-US" altLang="zh-TW" dirty="0"/>
              <a:t>(</a:t>
            </a:r>
            <a:r>
              <a:rPr lang="zh-TW" altLang="en-US" dirty="0"/>
              <a:t>         </a:t>
            </a:r>
            <a:r>
              <a:rPr lang="en-US" altLang="zh-TW" dirty="0"/>
              <a:t>)</a:t>
            </a:r>
            <a:r>
              <a:rPr lang="zh-TW" altLang="en-US" dirty="0"/>
              <a:t>全等性質</a:t>
            </a:r>
          </a:p>
        </p:txBody>
      </p:sp>
      <p:pic>
        <p:nvPicPr>
          <p:cNvPr id="20" name="Picture 323 6" descr="poButton">
            <a:extLst>
              <a:ext uri="{FF2B5EF4-FFF2-40B4-BE49-F238E27FC236}">
                <a16:creationId xmlns:a16="http://schemas.microsoft.com/office/drawing/2014/main" id="{F969DEC6-12D0-6A12-A372-E0C7219D6F7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24" name="標題 3">
            <a:extLst>
              <a:ext uri="{FF2B5EF4-FFF2-40B4-BE49-F238E27FC236}">
                <a16:creationId xmlns:a16="http://schemas.microsoft.com/office/drawing/2014/main" id="{A84791C8-6224-B247-A44C-69B5817997DE}"/>
              </a:ext>
            </a:extLst>
          </p:cNvPr>
          <p:cNvSpPr txBox="1">
            <a:spLocks/>
          </p:cNvSpPr>
          <p:nvPr/>
        </p:nvSpPr>
        <p:spPr>
          <a:xfrm>
            <a:off x="2103809" y="5111479"/>
            <a:ext cx="63204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H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26" name="標題 3">
            <a:extLst>
              <a:ext uri="{FF2B5EF4-FFF2-40B4-BE49-F238E27FC236}">
                <a16:creationId xmlns:a16="http://schemas.microsoft.com/office/drawing/2014/main" id="{D42E4A70-7E05-D7F6-0521-F5BDD98B6ED0}"/>
              </a:ext>
            </a:extLst>
          </p:cNvPr>
          <p:cNvSpPr txBox="1">
            <a:spLocks/>
          </p:cNvSpPr>
          <p:nvPr/>
        </p:nvSpPr>
        <p:spPr>
          <a:xfrm>
            <a:off x="5449951" y="5163804"/>
            <a:ext cx="137370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SAS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28" name="標題 3">
            <a:extLst>
              <a:ext uri="{FF2B5EF4-FFF2-40B4-BE49-F238E27FC236}">
                <a16:creationId xmlns:a16="http://schemas.microsoft.com/office/drawing/2014/main" id="{5574DF9F-B432-58FD-B798-E73FF043ED93}"/>
              </a:ext>
            </a:extLst>
          </p:cNvPr>
          <p:cNvSpPr txBox="1">
            <a:spLocks/>
          </p:cNvSpPr>
          <p:nvPr/>
        </p:nvSpPr>
        <p:spPr>
          <a:xfrm>
            <a:off x="2103809" y="6092286"/>
            <a:ext cx="63204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E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29" name="標題 3">
            <a:extLst>
              <a:ext uri="{FF2B5EF4-FFF2-40B4-BE49-F238E27FC236}">
                <a16:creationId xmlns:a16="http://schemas.microsoft.com/office/drawing/2014/main" id="{218A41DB-1348-953E-AE5D-84AFEFFE6754}"/>
              </a:ext>
            </a:extLst>
          </p:cNvPr>
          <p:cNvSpPr txBox="1">
            <a:spLocks/>
          </p:cNvSpPr>
          <p:nvPr/>
        </p:nvSpPr>
        <p:spPr>
          <a:xfrm>
            <a:off x="5449951" y="6119186"/>
            <a:ext cx="137370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ASA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6" grpId="0"/>
      <p:bldP spid="26" grpId="1"/>
      <p:bldP spid="26" grpId="2"/>
      <p:bldP spid="28" grpId="0"/>
      <p:bldP spid="28" grpId="1"/>
      <p:bldP spid="28" grpId="2"/>
      <p:bldP spid="29" grpId="0"/>
      <p:bldP spid="29" grpId="1"/>
      <p:bldP spid="2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D404FD4D-23B9-40D7-82F8-807A93A2F6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solidFill>
                <a:srgbClr val="FDEFEF"/>
              </a:solidFill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TW" sz="2800" dirty="0"/>
                  <a:t>(1)</a:t>
                </a:r>
                <a:r>
                  <a:rPr lang="zh-TW" altLang="en-US" sz="2800" b="1" dirty="0">
                    <a:solidFill>
                      <a:srgbClr val="C00000"/>
                    </a:solidFill>
                  </a:rPr>
                  <a:t>等腰三角形的性質</a:t>
                </a:r>
                <a:r>
                  <a:rPr lang="zh-TW" altLang="en-US" sz="2800" dirty="0"/>
                  <a:t>：</a:t>
                </a:r>
                <a:endParaRPr lang="en-US" altLang="zh-TW" sz="2800" dirty="0"/>
              </a:p>
              <a:p>
                <a:r>
                  <a:rPr lang="en-US" altLang="zh-TW" sz="2800" dirty="0"/>
                  <a:t>    </a:t>
                </a:r>
                <a:r>
                  <a:rPr lang="zh-TW" altLang="zh-TW" sz="2800" dirty="0"/>
                  <a:t>①</a:t>
                </a:r>
                <a:r>
                  <a:rPr lang="zh-TW" altLang="en-US" sz="2800" dirty="0"/>
                  <a:t>兩底角相等。</a:t>
                </a:r>
                <a:endParaRPr lang="en-US" altLang="zh-TW" sz="2800" dirty="0"/>
              </a:p>
              <a:p>
                <a:r>
                  <a:rPr lang="zh-TW" altLang="en-US" sz="2800" dirty="0"/>
                  <a:t>    ②頂角的角平分線會垂直平分底邊。</a:t>
                </a:r>
                <a:endParaRPr lang="en-US" altLang="zh-TW" sz="2800" dirty="0"/>
              </a:p>
              <a:p>
                <a:r>
                  <a:rPr lang="en-US" altLang="zh-TW" sz="2800" dirty="0"/>
                  <a:t>(2)</a:t>
                </a:r>
                <a:r>
                  <a:rPr lang="zh-TW" altLang="en-US" sz="2800" b="1" dirty="0">
                    <a:solidFill>
                      <a:srgbClr val="C00000"/>
                    </a:solidFill>
                  </a:rPr>
                  <a:t>等腰三角形的判別性質</a:t>
                </a:r>
                <a:r>
                  <a:rPr lang="zh-TW" altLang="en-US" sz="2800" dirty="0"/>
                  <a:t>：</a:t>
                </a:r>
                <a:endParaRPr lang="en-US" altLang="zh-TW" sz="2800" dirty="0"/>
              </a:p>
              <a:p>
                <a:r>
                  <a:rPr lang="en-US" altLang="zh-TW" sz="2800" dirty="0"/>
                  <a:t>    </a:t>
                </a:r>
                <a:r>
                  <a:rPr lang="zh-TW" altLang="en-US" sz="2800" dirty="0"/>
                  <a:t>有兩個內角相等的三角形一定是等腰三角形。</a:t>
                </a:r>
                <a:br>
                  <a:rPr lang="en-US" altLang="zh-TW" sz="2800" dirty="0"/>
                </a:br>
                <a:r>
                  <a:rPr lang="zh-TW" altLang="en-US" sz="2800" dirty="0"/>
                  <a:t>     如右圖，已知∠</a:t>
                </a:r>
                <a:r>
                  <a:rPr lang="en-US" altLang="zh-TW" sz="2800" i="1" dirty="0"/>
                  <a:t>B</a:t>
                </a:r>
                <a:r>
                  <a:rPr lang="zh-TW" altLang="en-US" sz="2800" dirty="0"/>
                  <a:t>＝∠</a:t>
                </a:r>
                <a:r>
                  <a:rPr lang="en-US" altLang="zh-TW" sz="2800" i="1" dirty="0"/>
                  <a:t>C</a:t>
                </a:r>
                <a:r>
                  <a:rPr lang="zh-TW" altLang="en-US" sz="2800" dirty="0"/>
                  <a:t>，</a:t>
                </a:r>
                <a:endParaRPr lang="en-US" altLang="zh-TW" sz="2800" dirty="0"/>
              </a:p>
              <a:p>
                <a:r>
                  <a:rPr lang="zh-TW" altLang="en-US" sz="2800" dirty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altLang="zh-TW" sz="2800" i="1" dirty="0"/>
                          <m:t>H</m:t>
                        </m:r>
                      </m:e>
                    </m:acc>
                  </m:oMath>
                </a14:m>
                <a:r>
                  <a:rPr lang="zh-TW" altLang="en-US" sz="2800" dirty="0"/>
                  <a:t> 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sz="2800" i="1" dirty="0"/>
                          <m:t>C</m:t>
                        </m:r>
                      </m:e>
                    </m:acc>
                  </m:oMath>
                </a14:m>
                <a:r>
                  <a:rPr lang="zh-TW" altLang="en-US" sz="2800" dirty="0"/>
                  <a:t> 上的高，請說明</a:t>
                </a:r>
                <a:endParaRPr lang="en-US" altLang="zh-TW" sz="2800" dirty="0"/>
              </a:p>
              <a:p>
                <a:r>
                  <a:rPr lang="zh-TW" altLang="en-US" sz="2800" dirty="0">
                    <a:sym typeface="Wingdings 3" panose="05040102010807070707" pitchFamily="18" charset="2"/>
                  </a:rPr>
                  <a:t>     </a:t>
                </a:r>
                <a:r>
                  <a:rPr lang="en-US" altLang="zh-TW" sz="2800" i="1" dirty="0"/>
                  <a:t>ABH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zh-TW" altLang="en-US" sz="2800" dirty="0">
                    <a:sym typeface="Wingdings 3" panose="05040102010807070707" pitchFamily="18" charset="2"/>
                  </a:rPr>
                  <a:t></a:t>
                </a:r>
                <a:r>
                  <a:rPr lang="en-US" altLang="zh-TW" sz="2800" i="1" dirty="0"/>
                  <a:t>ACH</a:t>
                </a:r>
              </a:p>
              <a:p>
                <a:r>
                  <a:rPr lang="en-US" altLang="zh-TW" sz="2800" dirty="0">
                    <a:solidFill>
                      <a:srgbClr val="0072BC"/>
                    </a:solidFill>
                  </a:rPr>
                  <a:t>[</a:t>
                </a:r>
                <a:r>
                  <a:rPr lang="zh-TW" altLang="en-US" sz="2800" dirty="0">
                    <a:solidFill>
                      <a:srgbClr val="0072BC"/>
                    </a:solidFill>
                  </a:rPr>
                  <a:t>解</a:t>
                </a:r>
                <a:r>
                  <a:rPr lang="en-US" altLang="zh-TW" sz="2800" dirty="0">
                    <a:solidFill>
                      <a:srgbClr val="0072BC"/>
                    </a:solidFill>
                  </a:rPr>
                  <a:t>]</a:t>
                </a:r>
                <a:r>
                  <a:rPr lang="zh-TW" altLang="en-US" sz="2800" dirty="0">
                    <a:solidFill>
                      <a:srgbClr val="0072BC"/>
                    </a:solidFill>
                  </a:rPr>
                  <a:t>因為∠</a:t>
                </a:r>
                <a:r>
                  <a:rPr lang="en-US" altLang="zh-TW" sz="2800" i="1" dirty="0">
                    <a:solidFill>
                      <a:srgbClr val="0072BC"/>
                    </a:solidFill>
                  </a:rPr>
                  <a:t>B</a:t>
                </a:r>
                <a:r>
                  <a:rPr lang="zh-TW" altLang="en-US" sz="2800" dirty="0">
                    <a:solidFill>
                      <a:srgbClr val="0072BC"/>
                    </a:solidFill>
                  </a:rPr>
                  <a:t>＝∠</a:t>
                </a:r>
                <a:r>
                  <a:rPr lang="en-US" altLang="zh-TW" sz="2800" i="1" dirty="0">
                    <a:solidFill>
                      <a:srgbClr val="0072BC"/>
                    </a:solidFill>
                  </a:rPr>
                  <a:t>C</a:t>
                </a:r>
                <a:r>
                  <a:rPr lang="zh-TW" altLang="en-US" sz="2800" dirty="0">
                    <a:solidFill>
                      <a:srgbClr val="0072BC"/>
                    </a:solidFill>
                  </a:rPr>
                  <a:t>，∠</a:t>
                </a:r>
                <a:r>
                  <a:rPr lang="en-US" altLang="zh-TW" sz="2800" i="1" dirty="0">
                    <a:solidFill>
                      <a:srgbClr val="0072BC"/>
                    </a:solidFill>
                  </a:rPr>
                  <a:t>AHB</a:t>
                </a:r>
                <a:r>
                  <a:rPr lang="zh-TW" altLang="en-US" sz="2800" dirty="0">
                    <a:solidFill>
                      <a:srgbClr val="0072BC"/>
                    </a:solidFill>
                  </a:rPr>
                  <a:t>＝∠</a:t>
                </a:r>
                <a:r>
                  <a:rPr lang="en-US" altLang="zh-TW" sz="2800" i="1" dirty="0">
                    <a:solidFill>
                      <a:srgbClr val="0072BC"/>
                    </a:solidFill>
                  </a:rPr>
                  <a:t>AHC</a:t>
                </a:r>
                <a:r>
                  <a:rPr lang="zh-TW" altLang="en-US" sz="2800" i="1" dirty="0">
                    <a:solidFill>
                      <a:srgbClr val="0072BC"/>
                    </a:solidFill>
                  </a:rPr>
                  <a:t>，</a:t>
                </a:r>
                <a:endParaRPr lang="en-US" altLang="zh-TW" sz="2800" dirty="0">
                  <a:solidFill>
                    <a:srgbClr val="0072BC"/>
                  </a:solidFill>
                </a:endParaRPr>
              </a:p>
              <a:p>
                <a:r>
                  <a:rPr lang="zh-TW" altLang="en-US" sz="2800" dirty="0">
                    <a:solidFill>
                      <a:srgbClr val="0072BC"/>
                    </a:solidFill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0072BC"/>
                            </a:solidFill>
                          </a:rPr>
                          <m:t>H</m:t>
                        </m:r>
                      </m:e>
                    </m:acc>
                  </m:oMath>
                </a14:m>
                <a:r>
                  <a:rPr lang="zh-TW" altLang="en-US" sz="2800" dirty="0">
                    <a:solidFill>
                      <a:srgbClr val="0072BC"/>
                    </a:solidFill>
                  </a:rPr>
                  <a:t> 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0072BC"/>
                            </a:solidFill>
                          </a:rPr>
                          <m:t>H</m:t>
                        </m:r>
                      </m:e>
                    </m:acc>
                  </m:oMath>
                </a14:m>
                <a:r>
                  <a:rPr lang="zh-TW" altLang="en-US" sz="2800" dirty="0">
                    <a:solidFill>
                      <a:srgbClr val="0072BC"/>
                    </a:solidFill>
                  </a:rPr>
                  <a:t> </a:t>
                </a:r>
                <a:r>
                  <a:rPr lang="en-US" altLang="zh-TW" sz="2800" dirty="0">
                    <a:solidFill>
                      <a:srgbClr val="0072BC"/>
                    </a:solidFill>
                  </a:rPr>
                  <a:t>(</a:t>
                </a:r>
                <a:r>
                  <a:rPr lang="zh-TW" altLang="en-US" sz="2800" dirty="0">
                    <a:solidFill>
                      <a:srgbClr val="0072BC"/>
                    </a:solidFill>
                  </a:rPr>
                  <a:t>公用邊</a:t>
                </a:r>
                <a:r>
                  <a:rPr lang="en-US" altLang="zh-TW" sz="2800" dirty="0">
                    <a:solidFill>
                      <a:srgbClr val="0072BC"/>
                    </a:solidFill>
                  </a:rPr>
                  <a:t>)</a:t>
                </a:r>
              </a:p>
              <a:p>
                <a:r>
                  <a:rPr lang="zh-TW" altLang="en-US" sz="2800" dirty="0">
                    <a:solidFill>
                      <a:srgbClr val="0072BC"/>
                    </a:solidFill>
                  </a:rPr>
                  <a:t>      所以</a:t>
                </a:r>
                <a:r>
                  <a:rPr lang="zh-TW" altLang="en-US" sz="2800" dirty="0">
                    <a:solidFill>
                      <a:srgbClr val="0072BC"/>
                    </a:solidFill>
                    <a:sym typeface="Wingdings 3" panose="05040102010807070707" pitchFamily="18" charset="2"/>
                  </a:rPr>
                  <a:t></a:t>
                </a:r>
                <a:r>
                  <a:rPr lang="en-US" altLang="zh-TW" sz="2800" i="1" dirty="0">
                    <a:solidFill>
                      <a:srgbClr val="0072BC"/>
                    </a:solidFill>
                  </a:rPr>
                  <a:t>ABH</a:t>
                </a:r>
                <a14:m>
                  <m:oMath xmlns:m="http://schemas.openxmlformats.org/officeDocument/2006/math">
                    <m:r>
                      <a:rPr lang="zh-TW" altLang="en-US" sz="2800" i="1">
                        <a:solidFill>
                          <a:srgbClr val="0072BC"/>
                        </a:solidFill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zh-TW" altLang="en-US" sz="2800" dirty="0">
                    <a:solidFill>
                      <a:srgbClr val="0072BC"/>
                    </a:solidFill>
                    <a:sym typeface="Wingdings 3" panose="05040102010807070707" pitchFamily="18" charset="2"/>
                  </a:rPr>
                  <a:t></a:t>
                </a:r>
                <a:r>
                  <a:rPr lang="en-US" altLang="zh-TW" sz="2800" i="1" dirty="0">
                    <a:solidFill>
                      <a:srgbClr val="0072BC"/>
                    </a:solidFill>
                  </a:rPr>
                  <a:t>ACH</a:t>
                </a:r>
                <a:r>
                  <a:rPr lang="en-US" altLang="zh-TW" sz="2800" dirty="0">
                    <a:solidFill>
                      <a:srgbClr val="0072BC"/>
                    </a:solidFill>
                  </a:rPr>
                  <a:t>(</a:t>
                </a:r>
                <a:r>
                  <a:rPr lang="en-US" altLang="zh-TW" sz="2800" i="1" dirty="0">
                    <a:solidFill>
                      <a:srgbClr val="0072BC"/>
                    </a:solidFill>
                  </a:rPr>
                  <a:t>AAS</a:t>
                </a:r>
                <a:r>
                  <a:rPr lang="zh-TW" altLang="en-US" sz="2800" dirty="0">
                    <a:solidFill>
                      <a:srgbClr val="0072BC"/>
                    </a:solidFill>
                  </a:rPr>
                  <a:t>全等</a:t>
                </a:r>
                <a:r>
                  <a:rPr lang="en-US" altLang="zh-TW" sz="2800" dirty="0">
                    <a:solidFill>
                      <a:srgbClr val="0072BC"/>
                    </a:solidFill>
                  </a:rPr>
                  <a:t>)</a:t>
                </a:r>
                <a:r>
                  <a:rPr lang="zh-TW" altLang="en-US" sz="2800" dirty="0">
                    <a:solidFill>
                      <a:srgbClr val="0072BC"/>
                    </a:solidFill>
                  </a:rPr>
                  <a:t>，</a:t>
                </a:r>
                <a:endParaRPr lang="en-US" altLang="zh-TW" sz="2800" dirty="0">
                  <a:solidFill>
                    <a:srgbClr val="0072BC"/>
                  </a:solidFill>
                </a:endParaRPr>
              </a:p>
              <a:p>
                <a:r>
                  <a:rPr lang="zh-TW" altLang="en-US" sz="2800" dirty="0">
                    <a:solidFill>
                      <a:srgbClr val="0072BC"/>
                    </a:solidFill>
                  </a:rPr>
                  <a:t>      因此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0072BC"/>
                            </a:solidFill>
                          </a:rPr>
                          <m:t>B</m:t>
                        </m:r>
                      </m:e>
                    </m:acc>
                  </m:oMath>
                </a14:m>
                <a:r>
                  <a:rPr lang="zh-TW" altLang="en-US" sz="2800" dirty="0">
                    <a:solidFill>
                      <a:srgbClr val="0072BC"/>
                    </a:solidFill>
                  </a:rPr>
                  <a:t> 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0072BC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sz="2800" dirty="0">
                    <a:solidFill>
                      <a:srgbClr val="0072BC"/>
                    </a:solidFill>
                  </a:rPr>
                  <a:t> 。</a:t>
                </a:r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D404FD4D-23B9-40D7-82F8-807A93A2F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blipFill>
                <a:blip r:embed="rId2"/>
                <a:stretch>
                  <a:fillRect l="-1400" t="-1302" b="-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③</a:t>
            </a:r>
            <a:r>
              <a:rPr lang="zh-TW" altLang="en-US" dirty="0"/>
              <a:t> 等腰三角形性質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25AF77-3D48-955A-BD6C-FEB6E316E7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2E0ABB-7D85-66A6-7327-65B18BE7A7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942AFD8-63AC-424C-852F-2EBA323E0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82" y="3832912"/>
            <a:ext cx="642436" cy="61753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F605390-8194-1D69-C39D-659D124BF03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0"/>
              </a:clrFrom>
              <a:clrTo>
                <a:srgbClr val="FFFD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4277914"/>
            <a:ext cx="2761311" cy="25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9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5B6973A5-3A53-445A-BA44-CB24FD0118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726" y="2877515"/>
                <a:ext cx="3528392" cy="92489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en-US" altLang="zh-TW" dirty="0">
                    <a:sym typeface="Wingdings" panose="05000000000000000000" pitchFamily="2" charset="2"/>
                  </a:rPr>
                  <a:t>(2)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BD</m:t>
                        </m:r>
                      </m:e>
                    </m:acc>
                  </m:oMath>
                </a14:m>
                <a:r>
                  <a:rPr lang="zh-TW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sz="3200" dirty="0"/>
                  <a:t>＝</a:t>
                </a:r>
                <a:r>
                  <a:rPr lang="en-US" altLang="zh-TW" dirty="0"/>
                  <a:t>____</a:t>
                </a:r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5B6973A5-3A53-445A-BA44-CB24FD011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26" y="2877515"/>
                <a:ext cx="3528392" cy="924891"/>
              </a:xfrm>
              <a:prstGeom prst="rect">
                <a:avLst/>
              </a:prstGeom>
              <a:blipFill>
                <a:blip r:embed="rId2"/>
                <a:stretch>
                  <a:fillRect l="-4491" t="-19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標題 3">
            <a:extLst>
              <a:ext uri="{FF2B5EF4-FFF2-40B4-BE49-F238E27FC236}">
                <a16:creationId xmlns:a16="http://schemas.microsoft.com/office/drawing/2014/main" id="{DCBF1908-300B-4B39-8D74-61CA93F4949A}"/>
              </a:ext>
            </a:extLst>
          </p:cNvPr>
          <p:cNvSpPr txBox="1">
            <a:spLocks/>
          </p:cNvSpPr>
          <p:nvPr/>
        </p:nvSpPr>
        <p:spPr>
          <a:xfrm>
            <a:off x="772726" y="1923760"/>
            <a:ext cx="3528392" cy="924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(1)</a:t>
            </a:r>
            <a:r>
              <a:rPr lang="en-US" altLang="zh-TW" dirty="0"/>
              <a:t> 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∠</a:t>
            </a:r>
            <a:r>
              <a:rPr lang="en-US" altLang="zh-TW" i="1" dirty="0"/>
              <a:t>B</a:t>
            </a:r>
            <a:r>
              <a:rPr lang="zh-TW" altLang="en-US" sz="3200" dirty="0"/>
              <a:t>＝∠</a:t>
            </a:r>
            <a:r>
              <a:rPr lang="en-US" altLang="zh-TW" dirty="0"/>
              <a:t>____</a:t>
            </a:r>
            <a:r>
              <a:rPr lang="zh-TW" altLang="en-US" dirty="0"/>
              <a:t>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等腰三角形的性質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3076981" y="1955105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C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6949" y="2928136"/>
                <a:ext cx="1044167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zh-TW" i="1" dirty="0">
                              <a:solidFill>
                                <a:srgbClr val="FF0000"/>
                              </a:solidFill>
                            </a:rPr>
                            <m:t>CD</m:t>
                          </m:r>
                        </m:e>
                      </m:acc>
                    </m:oMath>
                  </m:oMathPara>
                </a14:m>
                <a:endParaRPr lang="zh-TW" alt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949" y="2928136"/>
                <a:ext cx="1044167" cy="654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標題 3">
            <a:extLst>
              <a:ext uri="{FF2B5EF4-FFF2-40B4-BE49-F238E27FC236}">
                <a16:creationId xmlns:a16="http://schemas.microsoft.com/office/drawing/2014/main" id="{9A4A2ACF-D084-4171-A283-8AF6E8E5797D}"/>
              </a:ext>
            </a:extLst>
          </p:cNvPr>
          <p:cNvSpPr txBox="1">
            <a:spLocks/>
          </p:cNvSpPr>
          <p:nvPr/>
        </p:nvSpPr>
        <p:spPr>
          <a:xfrm>
            <a:off x="3140931" y="3873452"/>
            <a:ext cx="63204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90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標題 3">
            <a:extLst>
              <a:ext uri="{FF2B5EF4-FFF2-40B4-BE49-F238E27FC236}">
                <a16:creationId xmlns:a16="http://schemas.microsoft.com/office/drawing/2014/main" id="{74137E66-B177-4903-9F74-2A9EC6590F1C}"/>
              </a:ext>
            </a:extLst>
          </p:cNvPr>
          <p:cNvSpPr txBox="1">
            <a:spLocks/>
          </p:cNvSpPr>
          <p:nvPr/>
        </p:nvSpPr>
        <p:spPr>
          <a:xfrm>
            <a:off x="467544" y="1279973"/>
            <a:ext cx="8676456" cy="924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/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已知右圖的</a:t>
            </a:r>
            <a:r>
              <a:rPr lang="zh-TW" altLang="en-US" dirty="0">
                <a:sym typeface="Wingdings 3" panose="05040102010807070707" pitchFamily="18" charset="2"/>
              </a:rPr>
              <a:t></a:t>
            </a:r>
            <a:r>
              <a:rPr lang="en-US" altLang="zh-TW" i="1" dirty="0"/>
              <a:t>ABC</a:t>
            </a:r>
            <a:r>
              <a:rPr lang="zh-TW" altLang="en-US" i="1" dirty="0"/>
              <a:t> </a:t>
            </a:r>
            <a:r>
              <a:rPr lang="zh-TW" altLang="en-US" dirty="0"/>
              <a:t>為等腰三角形，則：</a:t>
            </a:r>
          </a:p>
        </p:txBody>
      </p:sp>
      <p:sp>
        <p:nvSpPr>
          <p:cNvPr id="24" name="標題 3">
            <a:extLst>
              <a:ext uri="{FF2B5EF4-FFF2-40B4-BE49-F238E27FC236}">
                <a16:creationId xmlns:a16="http://schemas.microsoft.com/office/drawing/2014/main" id="{39719A98-A90D-45B9-95E1-7B8FDE7446BA}"/>
              </a:ext>
            </a:extLst>
          </p:cNvPr>
          <p:cNvSpPr txBox="1">
            <a:spLocks/>
          </p:cNvSpPr>
          <p:nvPr/>
        </p:nvSpPr>
        <p:spPr>
          <a:xfrm>
            <a:off x="3326540" y="4834828"/>
            <a:ext cx="1055741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ACD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27" name="標題 3">
            <a:extLst>
              <a:ext uri="{FF2B5EF4-FFF2-40B4-BE49-F238E27FC236}">
                <a16:creationId xmlns:a16="http://schemas.microsoft.com/office/drawing/2014/main" id="{C9419304-6EA5-4885-9844-4A740E5D566B}"/>
              </a:ext>
            </a:extLst>
          </p:cNvPr>
          <p:cNvSpPr txBox="1">
            <a:spLocks/>
          </p:cNvSpPr>
          <p:nvPr/>
        </p:nvSpPr>
        <p:spPr>
          <a:xfrm>
            <a:off x="772725" y="3831270"/>
            <a:ext cx="3888431" cy="924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(3)</a:t>
            </a:r>
            <a:r>
              <a:rPr lang="en-US" altLang="zh-TW" dirty="0"/>
              <a:t> 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∠</a:t>
            </a:r>
            <a:r>
              <a:rPr lang="en-US" altLang="zh-TW" i="1" dirty="0"/>
              <a:t>ADB</a:t>
            </a:r>
            <a:r>
              <a:rPr lang="zh-TW" altLang="en-US" sz="3200" dirty="0"/>
              <a:t>＝</a:t>
            </a:r>
            <a:r>
              <a:rPr lang="en-US" altLang="zh-TW" dirty="0"/>
              <a:t>____</a:t>
            </a:r>
            <a:r>
              <a:rPr lang="zh-TW" altLang="en-US" dirty="0"/>
              <a:t>度。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標題 3">
                <a:extLst>
                  <a:ext uri="{FF2B5EF4-FFF2-40B4-BE49-F238E27FC236}">
                    <a16:creationId xmlns:a16="http://schemas.microsoft.com/office/drawing/2014/main" id="{572F87FA-EA33-44F9-B7F2-2C886E41A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725" y="4785025"/>
                <a:ext cx="4320480" cy="92489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en-US" altLang="zh-TW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(4)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sz="3200" dirty="0">
                    <a:solidFill>
                      <a:schemeClr val="tx1"/>
                    </a:solidFill>
                    <a:sym typeface="Wingdings 3" panose="05040102010807070707" pitchFamily="18" charset="2"/>
                  </a:rPr>
                  <a:t></a:t>
                </a:r>
                <a:r>
                  <a:rPr lang="en-US" altLang="zh-TW" sz="3200" i="1" dirty="0">
                    <a:solidFill>
                      <a:schemeClr val="tx1"/>
                    </a:solidFill>
                  </a:rPr>
                  <a:t>AB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zh-TW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zh-TW" altLang="en-US" sz="3200" dirty="0">
                    <a:solidFill>
                      <a:schemeClr val="tx1"/>
                    </a:solidFill>
                    <a:sym typeface="Wingdings 3" panose="05040102010807070707" pitchFamily="18" charset="2"/>
                  </a:rPr>
                  <a:t>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_____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29" name="標題 3">
                <a:extLst>
                  <a:ext uri="{FF2B5EF4-FFF2-40B4-BE49-F238E27FC236}">
                    <a16:creationId xmlns:a16="http://schemas.microsoft.com/office/drawing/2014/main" id="{572F87FA-EA33-44F9-B7F2-2C886E41A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25" y="4785025"/>
                <a:ext cx="4320480" cy="924891"/>
              </a:xfrm>
              <a:prstGeom prst="rect">
                <a:avLst/>
              </a:prstGeom>
              <a:blipFill>
                <a:blip r:embed="rId5"/>
                <a:stretch>
                  <a:fillRect l="-3672" t="-19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 descr="一張含有 行, 三角形 的圖片&#10;&#10;自動產生的描述">
            <a:extLst>
              <a:ext uri="{FF2B5EF4-FFF2-40B4-BE49-F238E27FC236}">
                <a16:creationId xmlns:a16="http://schemas.microsoft.com/office/drawing/2014/main" id="{E1BC12B2-A13F-4233-86E8-45D403781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833" y="2355248"/>
            <a:ext cx="3124809" cy="29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  <p:bldP spid="18" grpId="0"/>
      <p:bldP spid="18" grpId="1"/>
      <p:bldP spid="18" grpId="2"/>
      <p:bldP spid="24" grpId="0"/>
      <p:bldP spid="24" grpId="1"/>
      <p:bldP spid="2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3FC5C295-A82F-47DF-B571-8BD71775D5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solidFill>
                <a:srgbClr val="FDEFEF"/>
              </a:solidFill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5800"/>
                  </a:lnSpc>
                </a:pPr>
                <a:r>
                  <a:rPr lang="zh-TW" altLang="en-US" dirty="0"/>
                  <a:t>若正三角形 </a:t>
                </a:r>
                <a:r>
                  <a:rPr lang="en-US" altLang="zh-TW" i="1" dirty="0"/>
                  <a:t>ABC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的邊長為 </a:t>
                </a:r>
                <a:r>
                  <a:rPr lang="en-US" altLang="zh-TW" i="1" dirty="0"/>
                  <a:t>a</a:t>
                </a:r>
                <a:r>
                  <a:rPr lang="zh-TW" altLang="en-US" dirty="0"/>
                  <a:t>，則：</a:t>
                </a:r>
                <a:endParaRPr lang="en-US" altLang="zh-TW" dirty="0"/>
              </a:p>
              <a:p>
                <a:pPr>
                  <a:lnSpc>
                    <a:spcPts val="5800"/>
                  </a:lnSpc>
                </a:pPr>
                <a:r>
                  <a:rPr lang="zh-TW" altLang="zh-TW" dirty="0"/>
                  <a:t>①</a:t>
                </a:r>
                <a:r>
                  <a:rPr lang="zh-TW" altLang="en-US" sz="3200" dirty="0">
                    <a:sym typeface="Wingdings 3" panose="05040102010807070707" pitchFamily="18" charset="2"/>
                  </a:rPr>
                  <a:t> </a:t>
                </a:r>
                <a:r>
                  <a:rPr lang="en-US" altLang="zh-TW" sz="3200" i="1" dirty="0"/>
                  <a:t>ABC</a:t>
                </a:r>
                <a:r>
                  <a:rPr lang="zh-TW" altLang="en-US" sz="3200" i="1" dirty="0"/>
                  <a:t> </a:t>
                </a:r>
                <a:r>
                  <a:rPr lang="zh-TW" altLang="en-US" dirty="0"/>
                  <a:t>的高</a:t>
                </a:r>
                <a:r>
                  <a:rPr lang="zh-TW" altLang="en-US" sz="3200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chemeClr val="tx1"/>
                                </a:solidFill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i="1" dirty="0">
                    <a:solidFill>
                      <a:schemeClr val="tx1"/>
                    </a:solidFill>
                  </a:rPr>
                  <a:t>a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。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>
                  <a:lnSpc>
                    <a:spcPts val="58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② </a:t>
                </a:r>
                <a:r>
                  <a:rPr lang="zh-TW" altLang="en-US" dirty="0">
                    <a:solidFill>
                      <a:schemeClr val="tx1"/>
                    </a:solidFill>
                    <a:sym typeface="Wingdings 3" panose="05040102010807070707" pitchFamily="18" charset="2"/>
                  </a:rPr>
                  <a:t>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ABC</a:t>
                </a:r>
                <a:r>
                  <a:rPr lang="zh-TW" alt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的面積＝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chemeClr val="tx1"/>
                                </a:solidFill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i="1" dirty="0">
                    <a:solidFill>
                      <a:schemeClr val="tx1"/>
                    </a:solidFill>
                  </a:rPr>
                  <a:t>a</a:t>
                </a:r>
                <a:r>
                  <a:rPr lang="en-US" altLang="zh-TW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。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>
                  <a:lnSpc>
                    <a:spcPts val="5800"/>
                  </a:lnSpc>
                </a:pPr>
                <a:r>
                  <a:rPr lang="zh-TW" altLang="en-US" dirty="0"/>
                  <a:t>     若有一個正三角形的邊長</a:t>
                </a:r>
                <a:endParaRPr lang="en-US" altLang="zh-TW" dirty="0"/>
              </a:p>
              <a:p>
                <a:pPr>
                  <a:lnSpc>
                    <a:spcPts val="5800"/>
                  </a:lnSpc>
                </a:pPr>
                <a:r>
                  <a:rPr lang="zh-TW" altLang="en-US" dirty="0"/>
                  <a:t>     為 </a:t>
                </a:r>
                <a:r>
                  <a:rPr lang="en-US" altLang="zh-TW" dirty="0"/>
                  <a:t>6</a:t>
                </a:r>
                <a:r>
                  <a:rPr lang="zh-TW" altLang="en-US" dirty="0"/>
                  <a:t>，則這個正三角形的</a:t>
                </a:r>
                <a:endParaRPr lang="en-US" altLang="zh-TW" dirty="0"/>
              </a:p>
              <a:p>
                <a:pPr>
                  <a:lnSpc>
                    <a:spcPts val="5800"/>
                  </a:lnSpc>
                </a:pPr>
                <a:r>
                  <a:rPr lang="zh-TW" altLang="en-US" dirty="0"/>
                  <a:t>     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高＝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solidFill>
                                  <a:srgbClr val="0072B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0072BC"/>
                                </a:solidFill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i="1" dirty="0">
                    <a:solidFill>
                      <a:srgbClr val="0072BC"/>
                    </a:solidFill>
                  </a:rPr>
                  <a:t>a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×6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solidFill>
                          <a:srgbClr val="0072BC"/>
                        </a:solidFill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TW" altLang="en-US" i="1" smtClean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3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 ，面積＝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solidFill>
                                  <a:srgbClr val="0072B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0072BC"/>
                                </a:solidFill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dirty="0">
                    <a:solidFill>
                      <a:srgbClr val="0072BC"/>
                    </a:solidFill>
                  </a:rPr>
                  <a:t>×6</a:t>
                </a:r>
                <a:r>
                  <a:rPr lang="en-US" altLang="zh-TW" baseline="30000" dirty="0">
                    <a:solidFill>
                      <a:srgbClr val="0072BC"/>
                    </a:solidFill>
                  </a:rPr>
                  <a:t>2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solidFill>
                          <a:srgbClr val="0072BC"/>
                        </a:solidFill>
                      </a:rPr>
                      <m:t>9</m:t>
                    </m:r>
                    <m:rad>
                      <m:radPr>
                        <m:degHide m:val="on"/>
                        <m:ctrlPr>
                          <a:rPr lang="zh-TW" altLang="en-US" i="1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3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3FC5C295-A82F-47DF-B571-8BD71775D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blipFill>
                <a:blip r:embed="rId2"/>
                <a:stretch>
                  <a:fillRect l="-17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④</a:t>
            </a:r>
            <a:r>
              <a:rPr lang="zh-TW" altLang="en-US" dirty="0"/>
              <a:t> 正三角形的高與面積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09E69-628C-33FB-7FD4-1F3C3127F9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BB56DE-1CEA-23A1-735E-BDB1D405B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0824F8A-89CE-BF19-78FD-3290E3EB0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82" y="4065404"/>
            <a:ext cx="642436" cy="617536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720DA09D-4641-63AF-9E03-2FC4B297B85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6340" y="1909996"/>
            <a:ext cx="3095433" cy="34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3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3">
            <a:extLst>
              <a:ext uri="{FF2B5EF4-FFF2-40B4-BE49-F238E27FC236}">
                <a16:creationId xmlns:a16="http://schemas.microsoft.com/office/drawing/2014/main" id="{C9419304-6EA5-4885-9844-4A740E5D566B}"/>
              </a:ext>
            </a:extLst>
          </p:cNvPr>
          <p:cNvSpPr txBox="1">
            <a:spLocks/>
          </p:cNvSpPr>
          <p:nvPr/>
        </p:nvSpPr>
        <p:spPr>
          <a:xfrm>
            <a:off x="772725" y="4544422"/>
            <a:ext cx="5383451" cy="924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(2)</a:t>
            </a:r>
            <a:r>
              <a:rPr lang="en-US" altLang="zh-TW" dirty="0"/>
              <a:t> </a:t>
            </a:r>
            <a:r>
              <a:rPr lang="zh-TW" altLang="en-US" dirty="0">
                <a:sym typeface="Wingdings 3" panose="05040102010807070707" pitchFamily="18" charset="2"/>
              </a:rPr>
              <a:t></a:t>
            </a:r>
            <a:r>
              <a:rPr lang="en-US" altLang="zh-TW" i="1" dirty="0"/>
              <a:t>ABC</a:t>
            </a:r>
            <a:r>
              <a:rPr lang="zh-TW" altLang="en-US" i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的面積</a:t>
            </a:r>
            <a:r>
              <a:rPr lang="zh-TW" altLang="en-US" sz="3200" dirty="0"/>
              <a:t>＝</a:t>
            </a:r>
            <a:r>
              <a:rPr lang="en-US" altLang="zh-TW" dirty="0"/>
              <a:t>____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5B6973A5-3A53-445A-BA44-CB24FD0118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726" y="2760367"/>
                <a:ext cx="3528392" cy="92489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en-US" altLang="zh-TW" dirty="0">
                    <a:sym typeface="Wingdings" panose="05000000000000000000" pitchFamily="2" charset="2"/>
                  </a:rPr>
                  <a:t>(1)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D</m:t>
                        </m:r>
                      </m:e>
                    </m:acc>
                  </m:oMath>
                </a14:m>
                <a:r>
                  <a:rPr lang="zh-TW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sz="3200" dirty="0"/>
                  <a:t>＝</a:t>
                </a:r>
                <a:r>
                  <a:rPr lang="en-US" altLang="zh-TW" dirty="0"/>
                  <a:t>_____</a:t>
                </a:r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5B6973A5-3A53-445A-BA44-CB24FD011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26" y="2760367"/>
                <a:ext cx="3528392" cy="924891"/>
              </a:xfrm>
              <a:prstGeom prst="rect">
                <a:avLst/>
              </a:prstGeom>
              <a:blipFill>
                <a:blip r:embed="rId2"/>
                <a:stretch>
                  <a:fillRect l="-4491" t="-19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正三角形的高與面積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4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標題 3">
                <a:extLst>
                  <a:ext uri="{FF2B5EF4-FFF2-40B4-BE49-F238E27FC236}">
                    <a16:creationId xmlns:a16="http://schemas.microsoft.com/office/drawing/2014/main" id="{C6CDF659-FEC9-4D2E-BFB6-61DF70087C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6922" y="2724399"/>
                <a:ext cx="898497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b="0" i="0" dirty="0" smtClean="0">
                          <a:solidFill>
                            <a:srgbClr val="FF0000"/>
                          </a:solidFill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zh-TW" dirty="0">
                              <a:solidFill>
                                <a:srgbClr val="FF0000"/>
                              </a:solidFill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TW" alt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標題 3">
                <a:extLst>
                  <a:ext uri="{FF2B5EF4-FFF2-40B4-BE49-F238E27FC236}">
                    <a16:creationId xmlns:a16="http://schemas.microsoft.com/office/drawing/2014/main" id="{C6CDF659-FEC9-4D2E-BFB6-61DF7008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922" y="2724399"/>
                <a:ext cx="898497" cy="6548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7370" y="3457010"/>
                <a:ext cx="2678372" cy="92489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</m:den>
                    </m:f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×10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solidFill>
                          <a:srgbClr val="FF0000"/>
                        </a:solidFill>
                      </a:rPr>
                      <m:t>5</m:t>
                    </m:r>
                    <m:rad>
                      <m:radPr>
                        <m:degHide m:val="on"/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3</m:t>
                        </m:r>
                      </m:e>
                    </m:rad>
                  </m:oMath>
                </a14:m>
                <a:endParaRPr lang="zh-TW" altLang="en-US" i="1" dirty="0">
                  <a:solidFill>
                    <a:srgbClr val="FF0000"/>
                  </a:solidFill>
                </a:endParaRPr>
              </a:p>
              <a:p>
                <a:endParaRPr lang="zh-TW" alt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370" y="3457010"/>
                <a:ext cx="2678372" cy="924891"/>
              </a:xfrm>
              <a:prstGeom prst="rect">
                <a:avLst/>
              </a:prstGeom>
              <a:blipFill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標題 3">
            <a:extLst>
              <a:ext uri="{FF2B5EF4-FFF2-40B4-BE49-F238E27FC236}">
                <a16:creationId xmlns:a16="http://schemas.microsoft.com/office/drawing/2014/main" id="{9A4A2ACF-D084-4171-A283-8AF6E8E5797D}"/>
              </a:ext>
            </a:extLst>
          </p:cNvPr>
          <p:cNvSpPr txBox="1">
            <a:spLocks/>
          </p:cNvSpPr>
          <p:nvPr/>
        </p:nvSpPr>
        <p:spPr>
          <a:xfrm>
            <a:off x="4435997" y="4563047"/>
            <a:ext cx="63204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90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標題 3">
                <a:extLst>
                  <a:ext uri="{FF2B5EF4-FFF2-40B4-BE49-F238E27FC236}">
                    <a16:creationId xmlns:a16="http://schemas.microsoft.com/office/drawing/2014/main" id="{74137E66-B177-4903-9F74-2A9EC6590F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79973"/>
                <a:ext cx="8676456" cy="138828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/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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已知右圖的</a:t>
                </a:r>
                <a:r>
                  <a:rPr lang="zh-TW" altLang="en-US" dirty="0">
                    <a:solidFill>
                      <a:schemeClr val="tx1"/>
                    </a:solidFill>
                    <a:sym typeface="Wingdings 3" panose="05040102010807070707" pitchFamily="18" charset="2"/>
                  </a:rPr>
                  <a:t>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ABC</a:t>
                </a:r>
                <a:r>
                  <a:rPr lang="zh-TW" alt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為正三角形，邊長為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10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r>
                  <a:rPr lang="en-US" altLang="zh-TW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BC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上的高，則：</a:t>
                </a:r>
              </a:p>
            </p:txBody>
          </p:sp>
        </mc:Choice>
        <mc:Fallback xmlns="">
          <p:sp>
            <p:nvSpPr>
              <p:cNvPr id="20" name="標題 3">
                <a:extLst>
                  <a:ext uri="{FF2B5EF4-FFF2-40B4-BE49-F238E27FC236}">
                    <a16:creationId xmlns:a16="http://schemas.microsoft.com/office/drawing/2014/main" id="{74137E66-B177-4903-9F74-2A9EC6590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79973"/>
                <a:ext cx="8676456" cy="1388284"/>
              </a:xfrm>
              <a:prstGeom prst="rect">
                <a:avLst/>
              </a:prstGeom>
              <a:blipFill>
                <a:blip r:embed="rId6"/>
                <a:stretch>
                  <a:fillRect l="-1827" b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 descr="一張含有 行, 三角形 的圖片&#10;&#10;自動產生的描述">
            <a:extLst>
              <a:ext uri="{FF2B5EF4-FFF2-40B4-BE49-F238E27FC236}">
                <a16:creationId xmlns:a16="http://schemas.microsoft.com/office/drawing/2014/main" id="{E1BC12B2-A13F-4233-86E8-45D403781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260" y="2500730"/>
            <a:ext cx="2882861" cy="272347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508DDE7-ADAB-4D3E-A820-044F0FDAE5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177" y="3429000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34E6AABC-2C7E-4C8A-B997-73A13C2BAF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047" y="4093375"/>
            <a:ext cx="280417" cy="338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標題 3">
                <a:extLst>
                  <a:ext uri="{FF2B5EF4-FFF2-40B4-BE49-F238E27FC236}">
                    <a16:creationId xmlns:a16="http://schemas.microsoft.com/office/drawing/2014/main" id="{E2931520-282B-4EFE-8D8B-8B2FFC846E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7370" y="5314128"/>
                <a:ext cx="2960654" cy="92489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4</m:t>
                        </m:r>
                      </m:den>
                    </m:f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×10</a:t>
                </a:r>
                <a:r>
                  <a:rPr lang="en-US" altLang="zh-TW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solidFill>
                          <a:srgbClr val="FF0000"/>
                        </a:solidFill>
                      </a:rPr>
                      <m:t>25</m:t>
                    </m:r>
                    <m:rad>
                      <m:radPr>
                        <m:degHide m:val="on"/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3</m:t>
                        </m:r>
                      </m:e>
                    </m:rad>
                  </m:oMath>
                </a14:m>
                <a:endParaRPr lang="zh-TW" altLang="en-US" i="1" dirty="0">
                  <a:solidFill>
                    <a:srgbClr val="FF0000"/>
                  </a:solidFill>
                </a:endParaRPr>
              </a:p>
              <a:p>
                <a:endParaRPr lang="zh-TW" alt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標題 3">
                <a:extLst>
                  <a:ext uri="{FF2B5EF4-FFF2-40B4-BE49-F238E27FC236}">
                    <a16:creationId xmlns:a16="http://schemas.microsoft.com/office/drawing/2014/main" id="{E2931520-282B-4EFE-8D8B-8B2FFC846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370" y="5314128"/>
                <a:ext cx="2960654" cy="924891"/>
              </a:xfrm>
              <a:prstGeom prst="rect">
                <a:avLst/>
              </a:prstGeom>
              <a:blipFill>
                <a:blip r:embed="rId10"/>
                <a:stretch>
                  <a:fillRect b="-125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圖片 22">
            <a:extLst>
              <a:ext uri="{FF2B5EF4-FFF2-40B4-BE49-F238E27FC236}">
                <a16:creationId xmlns:a16="http://schemas.microsoft.com/office/drawing/2014/main" id="{218DD9B4-C002-4A57-BA4B-93C69983E8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177" y="5286118"/>
            <a:ext cx="433535" cy="43200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4DCBF675-5E40-4A01-91CE-717A6505E9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20" y="5957211"/>
            <a:ext cx="280417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  <p:bldP spid="18" grpId="0"/>
      <p:bldP spid="18" grpId="1"/>
      <p:bldP spid="18" grpId="2"/>
      <p:bldP spid="22" grpId="0"/>
      <p:bldP spid="22" grpId="1"/>
      <p:bldP spid="2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標題 3">
                <a:extLst>
                  <a:ext uri="{FF2B5EF4-FFF2-40B4-BE49-F238E27FC236}">
                    <a16:creationId xmlns:a16="http://schemas.microsoft.com/office/drawing/2014/main" id="{3CF398F8-9FA6-9B17-27DE-C3D7A1BA0A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solidFill>
                <a:srgbClr val="FDEFEF"/>
              </a:solidFill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TW" dirty="0"/>
                  <a:t>(1)</a:t>
                </a:r>
                <a:r>
                  <a:rPr lang="zh-TW" altLang="en-US" b="1" dirty="0">
                    <a:solidFill>
                      <a:srgbClr val="C00000"/>
                    </a:solidFill>
                  </a:rPr>
                  <a:t>中垂線性質</a:t>
                </a:r>
                <a:r>
                  <a:rPr lang="zh-TW" altLang="en-US" dirty="0"/>
                  <a:t>：線段的中垂線上任一點到此</a:t>
                </a:r>
                <a:endParaRPr lang="en-US" altLang="zh-TW" dirty="0"/>
              </a:p>
              <a:p>
                <a:r>
                  <a:rPr lang="zh-TW" altLang="en-US" dirty="0"/>
                  <a:t>    線段兩端的距離相等。</a:t>
                </a:r>
                <a:endParaRPr lang="en-US" altLang="zh-TW" i="1" dirty="0"/>
              </a:p>
              <a:p>
                <a:r>
                  <a:rPr lang="en-US" altLang="zh-TW" dirty="0"/>
                  <a:t>(2)</a:t>
                </a:r>
                <a:r>
                  <a:rPr lang="zh-TW" altLang="en-US" b="1" dirty="0">
                    <a:solidFill>
                      <a:srgbClr val="C00000"/>
                    </a:solidFill>
                  </a:rPr>
                  <a:t>中垂線的判別性質</a:t>
                </a:r>
                <a:r>
                  <a:rPr lang="zh-TW" altLang="en-US" dirty="0"/>
                  <a:t>：到線段兩端距離相等的</a:t>
                </a:r>
                <a:endParaRPr lang="en-US" altLang="zh-TW" dirty="0"/>
              </a:p>
              <a:p>
                <a:r>
                  <a:rPr lang="zh-TW" altLang="en-US" dirty="0"/>
                  <a:t>    點必在此線段的中垂線上。</a:t>
                </a:r>
                <a:endParaRPr lang="en-US" altLang="zh-TW" dirty="0"/>
              </a:p>
              <a:p>
                <a:r>
                  <a:rPr lang="zh-TW" altLang="en-US" dirty="0"/>
                  <a:t>    如圖，已知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sz="3200" i="1" dirty="0"/>
                          <m:t>C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CD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5</a:t>
                </a:r>
                <a:r>
                  <a:rPr lang="zh-TW" altLang="en-US" dirty="0"/>
                  <a:t>，</a:t>
                </a:r>
                <a:endParaRPr lang="en-US" altLang="zh-TW" i="1" dirty="0"/>
              </a:p>
              <a:p>
                <a:r>
                  <a:rPr lang="en-US" altLang="zh-TW" dirty="0"/>
                  <a:t>    </a:t>
                </a:r>
                <a:r>
                  <a:rPr lang="zh-TW" altLang="en-US" dirty="0"/>
                  <a:t>且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AD</m:t>
                        </m:r>
                      </m:e>
                    </m:acc>
                  </m:oMath>
                </a14:m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D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6</a:t>
                </a:r>
                <a:r>
                  <a:rPr lang="zh-TW" altLang="en-US" dirty="0"/>
                  <a:t>。</a:t>
                </a:r>
                <a:endParaRPr lang="en-US" altLang="zh-TW" dirty="0"/>
              </a:p>
              <a:p>
                <a:r>
                  <a:rPr lang="en-US" altLang="zh-TW" dirty="0"/>
                  <a:t>    </a:t>
                </a:r>
                <a:r>
                  <a:rPr lang="zh-TW" altLang="en-US" dirty="0"/>
                  <a:t>求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CE</m:t>
                        </m:r>
                      </m:e>
                    </m:acc>
                  </m:oMath>
                </a14:m>
                <a:r>
                  <a:rPr lang="zh-TW" altLang="en-US" dirty="0"/>
                  <a:t> 的長度。</a:t>
                </a:r>
                <a:endParaRPr lang="en-US" altLang="zh-TW" dirty="0"/>
              </a:p>
              <a:p>
                <a:r>
                  <a:rPr lang="zh-TW" altLang="en-US" dirty="0">
                    <a:solidFill>
                      <a:srgbClr val="0072BC"/>
                    </a:solidFill>
                  </a:rPr>
                  <a:t>   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[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解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]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因為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72BC"/>
                            </a:solidFill>
                          </a:rPr>
                          <m:t>A</m:t>
                        </m:r>
                        <m: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72BC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72BC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72BC"/>
                            </a:solidFill>
                          </a:rPr>
                          <m:t>CD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，</a:t>
                </a:r>
                <a:endParaRPr lang="en-US" altLang="zh-TW" baseline="30000" dirty="0">
                  <a:solidFill>
                    <a:srgbClr val="0072BC"/>
                  </a:solidFill>
                </a:endParaRPr>
              </a:p>
              <a:p>
                <a:r>
                  <a:rPr lang="zh-TW" altLang="en-US" dirty="0">
                    <a:solidFill>
                      <a:srgbClr val="0072BC"/>
                    </a:solidFill>
                  </a:rPr>
                  <a:t>         所以 </a:t>
                </a:r>
                <a:r>
                  <a:rPr lang="en-US" altLang="zh-TW" i="1" dirty="0">
                    <a:solidFill>
                      <a:srgbClr val="0072BC"/>
                    </a:solidFill>
                  </a:rPr>
                  <a:t>A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、</a:t>
                </a:r>
                <a:r>
                  <a:rPr lang="en-US" altLang="zh-TW" i="1" dirty="0">
                    <a:solidFill>
                      <a:srgbClr val="0072BC"/>
                    </a:solidFill>
                  </a:rPr>
                  <a:t>C</a:t>
                </a:r>
                <a:r>
                  <a:rPr lang="zh-TW" altLang="en-US" i="1" dirty="0">
                    <a:solidFill>
                      <a:srgbClr val="0072BC"/>
                    </a:solidFill>
                  </a:rPr>
                  <a:t> 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兩點在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72BC"/>
                            </a:solidFill>
                          </a:rPr>
                          <m:t>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 的中垂線上，</a:t>
                </a:r>
                <a:endParaRPr lang="en-US" altLang="zh-TW" dirty="0">
                  <a:solidFill>
                    <a:srgbClr val="0072BC"/>
                  </a:solidFill>
                </a:endParaRPr>
              </a:p>
              <a:p>
                <a:r>
                  <a:rPr lang="zh-TW" altLang="en-US" dirty="0">
                    <a:solidFill>
                      <a:srgbClr val="0072BC"/>
                    </a:solidFill>
                  </a:rPr>
                  <a:t>         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72BC"/>
                            </a:solidFill>
                          </a:rPr>
                          <m:t>E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6÷2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3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，則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72BC"/>
                            </a:solidFill>
                          </a:rPr>
                          <m:t>CE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 dirty="0" smtClean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TW" baseline="30000" dirty="0">
                            <a:solidFill>
                              <a:srgbClr val="0072BC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0072BC"/>
                            </a:solidFill>
                            <a:latin typeface="新細明體" panose="02020500000000000000" pitchFamily="18" charset="-120"/>
                            <a:ea typeface="新細明體" panose="02020500000000000000" pitchFamily="18" charset="-12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TW" baseline="30000" dirty="0">
                            <a:solidFill>
                              <a:srgbClr val="0072BC"/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4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。</a:t>
                </a:r>
                <a:endParaRPr lang="en-US" altLang="zh-TW" dirty="0">
                  <a:solidFill>
                    <a:srgbClr val="0072BC"/>
                  </a:solidFill>
                </a:endParaRPr>
              </a:p>
            </p:txBody>
          </p:sp>
        </mc:Choice>
        <mc:Fallback xmlns="">
          <p:sp>
            <p:nvSpPr>
              <p:cNvPr id="8" name="標題 3">
                <a:extLst>
                  <a:ext uri="{FF2B5EF4-FFF2-40B4-BE49-F238E27FC236}">
                    <a16:creationId xmlns:a16="http://schemas.microsoft.com/office/drawing/2014/main" id="{3CF398F8-9FA6-9B17-27DE-C3D7A1BA0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blipFill>
                <a:blip r:embed="rId5"/>
                <a:stretch>
                  <a:fillRect l="-1749" t="-1657" b="-13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⑤</a:t>
            </a:r>
            <a:r>
              <a:rPr lang="zh-TW" altLang="en-US" dirty="0"/>
              <a:t> 中垂線性質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FF62648-6C9F-B46B-8892-3783D303A77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50A177-EEC9-4B81-F367-E2991578BBB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7BA598C-2942-0410-8291-E3245585E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782" y="3645024"/>
            <a:ext cx="642436" cy="61753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51E2124-9BF7-197F-3370-FC773CFD21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0"/>
              </a:clrFrom>
              <a:clrTo>
                <a:srgbClr val="FFFD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188" y="3237987"/>
            <a:ext cx="2298308" cy="27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8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標題 3">
                <a:extLst>
                  <a:ext uri="{FF2B5EF4-FFF2-40B4-BE49-F238E27FC236}">
                    <a16:creationId xmlns:a16="http://schemas.microsoft.com/office/drawing/2014/main" id="{74137E66-B177-4903-9F74-2A9EC6590F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79973"/>
                <a:ext cx="6336704" cy="138828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54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圖</a:t>
                </a:r>
                <a:r>
                  <a:rPr lang="en-US" altLang="zh-TW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一</a:t>
                </a:r>
                <a:r>
                  <a:rPr lang="en-US" altLang="zh-TW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中，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BC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的中垂線，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360363">
                  <a:lnSpc>
                    <a:spcPts val="54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AB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______</a:t>
                </a:r>
                <a:r>
                  <a:rPr lang="zh-TW" altLang="en-US" dirty="0"/>
                  <a:t>。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標題 3">
                <a:extLst>
                  <a:ext uri="{FF2B5EF4-FFF2-40B4-BE49-F238E27FC236}">
                    <a16:creationId xmlns:a16="http://schemas.microsoft.com/office/drawing/2014/main" id="{74137E66-B177-4903-9F74-2A9EC6590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79973"/>
                <a:ext cx="6336704" cy="1388284"/>
              </a:xfrm>
              <a:prstGeom prst="rect">
                <a:avLst/>
              </a:prstGeom>
              <a:blipFill>
                <a:blip r:embed="rId2"/>
                <a:stretch>
                  <a:fillRect l="-2502" r="-1155" b="-140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中垂線性質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5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標題 3">
                <a:extLst>
                  <a:ext uri="{FF2B5EF4-FFF2-40B4-BE49-F238E27FC236}">
                    <a16:creationId xmlns:a16="http://schemas.microsoft.com/office/drawing/2014/main" id="{4ADB8299-67CA-4537-8839-F3175F79AF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6238" y="2030405"/>
                <a:ext cx="1262673" cy="92489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zh-TW" i="1" dirty="0">
                              <a:solidFill>
                                <a:srgbClr val="FF0000"/>
                              </a:solidFill>
                            </a:rPr>
                            <m:t>AC</m:t>
                          </m:r>
                        </m:e>
                      </m:acc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標題 3">
                <a:extLst>
                  <a:ext uri="{FF2B5EF4-FFF2-40B4-BE49-F238E27FC236}">
                    <a16:creationId xmlns:a16="http://schemas.microsoft.com/office/drawing/2014/main" id="{4ADB8299-67CA-4537-8839-F3175F79A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238" y="2030405"/>
                <a:ext cx="1262673" cy="9248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標題 3">
                <a:extLst>
                  <a:ext uri="{FF2B5EF4-FFF2-40B4-BE49-F238E27FC236}">
                    <a16:creationId xmlns:a16="http://schemas.microsoft.com/office/drawing/2014/main" id="{F335AE7B-B2B5-4098-B538-9286EE6291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3952166"/>
                <a:ext cx="4464496" cy="242916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54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圖</a:t>
                </a:r>
                <a:r>
                  <a:rPr lang="en-US" altLang="zh-TW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二</a:t>
                </a:r>
                <a:r>
                  <a:rPr lang="en-US" altLang="zh-TW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中，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EF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EG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360363">
                  <a:lnSpc>
                    <a:spcPts val="5400"/>
                  </a:lnSpc>
                </a:pPr>
                <a:r>
                  <a:rPr lang="zh-TW" altLang="en-US" dirty="0"/>
                  <a:t>且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ym typeface="Wingdings" panose="05000000000000000000" pitchFamily="2" charset="2"/>
                          </a:rPr>
                          <m:t>H</m:t>
                        </m:r>
                      </m:e>
                    </m:acc>
                  </m:oMath>
                </a14:m>
                <a:r>
                  <a:rPr lang="zh-TW" altLang="en-US" dirty="0"/>
                  <a:t>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FG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endParaRPr lang="en-US" altLang="zh-TW" i="1" dirty="0">
                  <a:solidFill>
                    <a:schemeClr val="tx1"/>
                  </a:solidFill>
                </a:endParaRPr>
              </a:p>
              <a:p>
                <a:pPr marL="360363">
                  <a:lnSpc>
                    <a:spcPts val="54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F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ym typeface="Wingdings" panose="05000000000000000000" pitchFamily="2" charset="2"/>
                          </a:rPr>
                          <m:t>H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______</a:t>
                </a:r>
                <a:r>
                  <a:rPr lang="zh-TW" altLang="en-US" dirty="0"/>
                  <a:t>。</a:t>
                </a:r>
                <a:endParaRPr lang="zh-TW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標題 3">
                <a:extLst>
                  <a:ext uri="{FF2B5EF4-FFF2-40B4-BE49-F238E27FC236}">
                    <a16:creationId xmlns:a16="http://schemas.microsoft.com/office/drawing/2014/main" id="{F335AE7B-B2B5-4098-B538-9286EE629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52166"/>
                <a:ext cx="4464496" cy="2429162"/>
              </a:xfrm>
              <a:prstGeom prst="rect">
                <a:avLst/>
              </a:prstGeom>
              <a:blipFill>
                <a:blip r:embed="rId5"/>
                <a:stretch>
                  <a:fillRect l="-35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標題 3">
                <a:extLst>
                  <a:ext uri="{FF2B5EF4-FFF2-40B4-BE49-F238E27FC236}">
                    <a16:creationId xmlns:a16="http://schemas.microsoft.com/office/drawing/2014/main" id="{7DDD2ED2-D26F-4B87-B4A6-68D0CCE7A6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6238" y="5340450"/>
                <a:ext cx="1262673" cy="92489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zh-TW" i="1" dirty="0">
                              <a:solidFill>
                                <a:srgbClr val="FF0000"/>
                              </a:solidFill>
                            </a:rPr>
                            <m:t>GH</m:t>
                          </m:r>
                        </m:e>
                      </m:acc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標題 3">
                <a:extLst>
                  <a:ext uri="{FF2B5EF4-FFF2-40B4-BE49-F238E27FC236}">
                    <a16:creationId xmlns:a16="http://schemas.microsoft.com/office/drawing/2014/main" id="{7DDD2ED2-D26F-4B87-B4A6-68D0CCE7A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238" y="5340450"/>
                <a:ext cx="1262673" cy="9248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圖片 27" descr="一張含有 行, 三角形 的圖片&#10;&#10;自動產生的描述">
            <a:extLst>
              <a:ext uri="{FF2B5EF4-FFF2-40B4-BE49-F238E27FC236}">
                <a16:creationId xmlns:a16="http://schemas.microsoft.com/office/drawing/2014/main" id="{7E639D72-FC70-46C1-A94C-2630227FCF8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196" y="1270546"/>
            <a:ext cx="2371124" cy="2240028"/>
          </a:xfrm>
          <a:prstGeom prst="rect">
            <a:avLst/>
          </a:prstGeom>
        </p:spPr>
      </p:pic>
      <p:sp>
        <p:nvSpPr>
          <p:cNvPr id="29" name="標題 3">
            <a:extLst>
              <a:ext uri="{FF2B5EF4-FFF2-40B4-BE49-F238E27FC236}">
                <a16:creationId xmlns:a16="http://schemas.microsoft.com/office/drawing/2014/main" id="{4C7A290E-28C3-4FC3-A303-7370F39697AE}"/>
              </a:ext>
            </a:extLst>
          </p:cNvPr>
          <p:cNvSpPr txBox="1">
            <a:spLocks/>
          </p:cNvSpPr>
          <p:nvPr/>
        </p:nvSpPr>
        <p:spPr>
          <a:xfrm>
            <a:off x="6984724" y="3356992"/>
            <a:ext cx="1332068" cy="716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圖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一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  <a:endParaRPr lang="zh-TW" altLang="en-US" dirty="0"/>
          </a:p>
        </p:txBody>
      </p:sp>
      <p:pic>
        <p:nvPicPr>
          <p:cNvPr id="4" name="圖片 3" descr="一張含有 行, 三角形 的圖片&#10;&#10;自動產生的描述">
            <a:extLst>
              <a:ext uri="{FF2B5EF4-FFF2-40B4-BE49-F238E27FC236}">
                <a16:creationId xmlns:a16="http://schemas.microsoft.com/office/drawing/2014/main" id="{9B14FDC6-FEF0-4EFA-9B1A-76F37A841E6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8831" y="4037024"/>
            <a:ext cx="2273712" cy="2240028"/>
          </a:xfrm>
          <a:prstGeom prst="rect">
            <a:avLst/>
          </a:prstGeom>
        </p:spPr>
      </p:pic>
      <p:sp>
        <p:nvSpPr>
          <p:cNvPr id="30" name="標題 3">
            <a:extLst>
              <a:ext uri="{FF2B5EF4-FFF2-40B4-BE49-F238E27FC236}">
                <a16:creationId xmlns:a16="http://schemas.microsoft.com/office/drawing/2014/main" id="{B8320C15-5BF0-494E-BB74-F9833229BE65}"/>
              </a:ext>
            </a:extLst>
          </p:cNvPr>
          <p:cNvSpPr txBox="1">
            <a:spLocks/>
          </p:cNvSpPr>
          <p:nvPr/>
        </p:nvSpPr>
        <p:spPr>
          <a:xfrm>
            <a:off x="5699653" y="6141986"/>
            <a:ext cx="1332068" cy="716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圖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二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67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26" grpId="0"/>
      <p:bldP spid="26" grpId="1"/>
      <p:bldP spid="2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標題 3">
                <a:extLst>
                  <a:ext uri="{FF2B5EF4-FFF2-40B4-BE49-F238E27FC236}">
                    <a16:creationId xmlns:a16="http://schemas.microsoft.com/office/drawing/2014/main" id="{74137E66-B177-4903-9F74-2A9EC6590F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135" y="1208681"/>
                <a:ext cx="8565904" cy="162586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/>
                <a:r>
                  <a:rPr lang="zh-TW" alt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如圖，已知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chemeClr val="tx1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TW" sz="3000" i="1" dirty="0"/>
                          <m:t>C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chemeClr val="tx1"/>
                    </a:solidFill>
                  </a:rPr>
                  <a:t> 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chemeClr val="tx1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zh-TW" sz="3000" i="1" dirty="0"/>
                          <m:t>D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chemeClr val="tx1"/>
                    </a:solidFill>
                  </a:rPr>
                  <a:t> 的中垂線，</a:t>
                </a:r>
                <a:r>
                  <a:rPr lang="zh-TW" altLang="en-US" sz="3000" dirty="0"/>
                  <a:t>且交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BD</m:t>
                        </m:r>
                      </m:e>
                    </m:acc>
                  </m:oMath>
                </a14:m>
                <a:r>
                  <a:rPr lang="zh-TW" altLang="en-US" sz="3000" dirty="0"/>
                  <a:t> 於 </a:t>
                </a:r>
                <a:r>
                  <a:rPr lang="en-US" altLang="zh-TW" sz="3000" i="1" dirty="0"/>
                  <a:t>E</a:t>
                </a:r>
                <a:r>
                  <a:rPr lang="en-US" altLang="zh-TW" sz="3000" dirty="0"/>
                  <a:t> </a:t>
                </a:r>
                <a:r>
                  <a:rPr lang="zh-TW" altLang="en-US" sz="3000" dirty="0"/>
                  <a:t>點，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AB</m:t>
                        </m:r>
                      </m:e>
                    </m:acc>
                  </m:oMath>
                </a14:m>
                <a:r>
                  <a:rPr lang="zh-TW" altLang="en-US" sz="3000" dirty="0"/>
                  <a:t>＝</a:t>
                </a:r>
                <a:r>
                  <a:rPr lang="en-US" altLang="zh-TW" sz="3000" dirty="0"/>
                  <a:t>13</a:t>
                </a:r>
                <a:r>
                  <a:rPr lang="zh-TW" altLang="en-US" sz="3000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AC</m:t>
                        </m:r>
                      </m:e>
                    </m:acc>
                  </m:oMath>
                </a14:m>
                <a:r>
                  <a:rPr lang="zh-TW" altLang="en-US" sz="3000" dirty="0"/>
                  <a:t>＝</a:t>
                </a:r>
                <a:r>
                  <a:rPr lang="en-US" altLang="zh-TW" sz="3000" dirty="0"/>
                  <a:t>21</a:t>
                </a:r>
                <a:r>
                  <a:rPr lang="zh-TW" altLang="en-US" sz="3000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BD</m:t>
                        </m:r>
                      </m:e>
                    </m:acc>
                  </m:oMath>
                </a14:m>
                <a:r>
                  <a:rPr lang="zh-TW" altLang="en-US" sz="3000" dirty="0"/>
                  <a:t>＝</a:t>
                </a:r>
                <a:r>
                  <a:rPr lang="en-US" altLang="zh-TW" sz="3000" dirty="0"/>
                  <a:t>24</a:t>
                </a:r>
                <a:r>
                  <a:rPr lang="zh-TW" altLang="en-US" sz="3000" dirty="0"/>
                  <a:t>。</a:t>
                </a:r>
                <a:r>
                  <a:rPr lang="zh-TW" altLang="en-US" sz="3000" dirty="0">
                    <a:solidFill>
                      <a:schemeClr val="tx1"/>
                    </a:solidFill>
                  </a:rPr>
                  <a:t>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AD</m:t>
                        </m:r>
                      </m:e>
                    </m:acc>
                  </m:oMath>
                </a14:m>
                <a:r>
                  <a:rPr lang="zh-TW" altLang="en-US" sz="3000" dirty="0"/>
                  <a:t>＝</a:t>
                </a:r>
                <a:r>
                  <a:rPr lang="en-US" altLang="zh-TW" sz="3000" dirty="0"/>
                  <a:t>_____</a:t>
                </a:r>
                <a:r>
                  <a:rPr lang="zh-TW" altLang="en-US" sz="3000" dirty="0"/>
                  <a:t>；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AE</m:t>
                        </m:r>
                      </m:e>
                    </m:acc>
                  </m:oMath>
                </a14:m>
                <a:r>
                  <a:rPr lang="zh-TW" altLang="en-US" sz="3000" dirty="0"/>
                  <a:t>＝</a:t>
                </a:r>
                <a:r>
                  <a:rPr lang="en-US" altLang="zh-TW" sz="3000" dirty="0"/>
                  <a:t>_____</a:t>
                </a:r>
                <a:r>
                  <a:rPr lang="zh-TW" altLang="en-US" sz="3000" dirty="0"/>
                  <a:t>；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BC</m:t>
                        </m:r>
                      </m:e>
                    </m:acc>
                  </m:oMath>
                </a14:m>
                <a:r>
                  <a:rPr lang="zh-TW" altLang="en-US" sz="3000" dirty="0"/>
                  <a:t>＝</a:t>
                </a:r>
                <a:r>
                  <a:rPr lang="en-US" altLang="zh-TW" sz="3000" dirty="0"/>
                  <a:t>_____</a:t>
                </a:r>
                <a:r>
                  <a:rPr lang="zh-TW" altLang="en-US" sz="3000" dirty="0"/>
                  <a:t>。</a:t>
                </a:r>
                <a:endParaRPr lang="zh-TW" altLang="en-US" sz="3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標題 3">
                <a:extLst>
                  <a:ext uri="{FF2B5EF4-FFF2-40B4-BE49-F238E27FC236}">
                    <a16:creationId xmlns:a16="http://schemas.microsoft.com/office/drawing/2014/main" id="{74137E66-B177-4903-9F74-2A9EC6590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5" y="1208681"/>
                <a:ext cx="8565904" cy="1625861"/>
              </a:xfrm>
              <a:prstGeom prst="rect">
                <a:avLst/>
              </a:prstGeom>
              <a:blipFill>
                <a:blip r:embed="rId2"/>
                <a:stretch>
                  <a:fillRect l="-1637" t="-4869" r="-6121" b="-22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中垂線性質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5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標題 3">
                <a:extLst>
                  <a:ext uri="{FF2B5EF4-FFF2-40B4-BE49-F238E27FC236}">
                    <a16:creationId xmlns:a16="http://schemas.microsoft.com/office/drawing/2014/main" id="{4ADB8299-67CA-4537-8839-F3175F79AF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8646" y="2712181"/>
                <a:ext cx="6747770" cy="68719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zh-TW" altLang="en-US" sz="3000" dirty="0">
                    <a:solidFill>
                      <a:srgbClr val="FF0000"/>
                    </a:solidFill>
                  </a:rPr>
                  <a:t>因為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 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BD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 的中垂線，</a:t>
                </a:r>
              </a:p>
            </p:txBody>
          </p:sp>
        </mc:Choice>
        <mc:Fallback xmlns="">
          <p:sp>
            <p:nvSpPr>
              <p:cNvPr id="17" name="標題 3">
                <a:extLst>
                  <a:ext uri="{FF2B5EF4-FFF2-40B4-BE49-F238E27FC236}">
                    <a16:creationId xmlns:a16="http://schemas.microsoft.com/office/drawing/2014/main" id="{4ADB8299-67CA-4537-8839-F3175F79A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46" y="2712181"/>
                <a:ext cx="6747770" cy="687198"/>
              </a:xfrm>
              <a:prstGeom prst="rect">
                <a:avLst/>
              </a:prstGeom>
              <a:blipFill>
                <a:blip r:embed="rId4"/>
                <a:stretch>
                  <a:fillRect l="-2078" b="-194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>
            <a:extLst>
              <a:ext uri="{FF2B5EF4-FFF2-40B4-BE49-F238E27FC236}">
                <a16:creationId xmlns:a16="http://schemas.microsoft.com/office/drawing/2014/main" id="{9B83D951-6DB4-4ACF-AE2D-D02C2BF2BA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111" y="2821117"/>
            <a:ext cx="433535" cy="432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891A6CA-6D45-467D-B35F-C1D9DB434E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160" y="6040894"/>
            <a:ext cx="280417" cy="338329"/>
          </a:xfrm>
          <a:prstGeom prst="rect">
            <a:avLst/>
          </a:prstGeom>
        </p:spPr>
      </p:pic>
      <p:pic>
        <p:nvPicPr>
          <p:cNvPr id="3" name="圖片 2" descr="一張含有 三角形, 行 的圖片&#10;&#10;自動產生的描述">
            <a:extLst>
              <a:ext uri="{FF2B5EF4-FFF2-40B4-BE49-F238E27FC236}">
                <a16:creationId xmlns:a16="http://schemas.microsoft.com/office/drawing/2014/main" id="{564F7997-5362-4B45-858D-63AA196A6D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3035" y="2348880"/>
            <a:ext cx="2666927" cy="2419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標題 3">
                <a:extLst>
                  <a:ext uri="{FF2B5EF4-FFF2-40B4-BE49-F238E27FC236}">
                    <a16:creationId xmlns:a16="http://schemas.microsoft.com/office/drawing/2014/main" id="{F7A96539-F200-404B-9B5A-7A0DC3BD40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8646" y="3284984"/>
                <a:ext cx="3864435" cy="68719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zh-TW" altLang="en-US" sz="3000" dirty="0">
                    <a:solidFill>
                      <a:srgbClr val="FF0000"/>
                    </a:solidFill>
                  </a:rPr>
                  <a:t>所以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AB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13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8" name="標題 3">
                <a:extLst>
                  <a:ext uri="{FF2B5EF4-FFF2-40B4-BE49-F238E27FC236}">
                    <a16:creationId xmlns:a16="http://schemas.microsoft.com/office/drawing/2014/main" id="{F7A96539-F200-404B-9B5A-7A0DC3BD4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46" y="3284984"/>
                <a:ext cx="3864435" cy="687198"/>
              </a:xfrm>
              <a:prstGeom prst="rect">
                <a:avLst/>
              </a:prstGeom>
              <a:blipFill>
                <a:blip r:embed="rId8"/>
                <a:stretch>
                  <a:fillRect l="-3628" b="-203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5E01B6E3-F1C1-40F2-A1BB-F41754AB90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8646" y="3849821"/>
                <a:ext cx="4705482" cy="68719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zh-TW" altLang="en-US" sz="3000" dirty="0">
                    <a:solidFill>
                      <a:srgbClr val="FF0000"/>
                    </a:solidFill>
                  </a:rPr>
                  <a:t>且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BE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DE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，故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BE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12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5E01B6E3-F1C1-40F2-A1BB-F41754AB9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46" y="3849821"/>
                <a:ext cx="4705482" cy="687198"/>
              </a:xfrm>
              <a:prstGeom prst="rect">
                <a:avLst/>
              </a:prstGeom>
              <a:blipFill>
                <a:blip r:embed="rId9"/>
                <a:stretch>
                  <a:fillRect l="-2979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標題 3">
                <a:extLst>
                  <a:ext uri="{FF2B5EF4-FFF2-40B4-BE49-F238E27FC236}">
                    <a16:creationId xmlns:a16="http://schemas.microsoft.com/office/drawing/2014/main" id="{0DA51117-131B-475C-9952-C7A766F45E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8646" y="4446525"/>
                <a:ext cx="4443514" cy="68719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zh-TW" altLang="en-US" sz="3000" dirty="0">
                    <a:solidFill>
                      <a:srgbClr val="FF0000"/>
                    </a:solidFill>
                  </a:rPr>
                  <a:t>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AE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sz="3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</a:rPr>
                          <m:t>13</m:t>
                        </m:r>
                        <m:r>
                          <m:rPr>
                            <m:nor/>
                          </m:rPr>
                          <a:rPr lang="en-US" altLang="zh-TW" sz="3000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solidFill>
                              <a:srgbClr val="FF0000"/>
                            </a:solidFill>
                            <a:latin typeface="新細明體" panose="02020500000000000000" pitchFamily="18" charset="-120"/>
                            <a:ea typeface="新細明體" panose="02020500000000000000" pitchFamily="18" charset="-12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altLang="zh-TW" sz="3000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5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22" name="標題 3">
                <a:extLst>
                  <a:ext uri="{FF2B5EF4-FFF2-40B4-BE49-F238E27FC236}">
                    <a16:creationId xmlns:a16="http://schemas.microsoft.com/office/drawing/2014/main" id="{0DA51117-131B-475C-9952-C7A766F4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46" y="4446525"/>
                <a:ext cx="4443514" cy="687198"/>
              </a:xfrm>
              <a:prstGeom prst="rect">
                <a:avLst/>
              </a:prstGeom>
              <a:blipFill>
                <a:blip r:embed="rId10"/>
                <a:stretch>
                  <a:fillRect l="-3155" b="-203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1365D6B8-31ED-413C-B66B-1DE5F741B0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8645" y="5029940"/>
                <a:ext cx="5569579" cy="68719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zh-TW" altLang="en-US" sz="3000" dirty="0">
                    <a:solidFill>
                      <a:srgbClr val="FF0000"/>
                    </a:solidFill>
                  </a:rPr>
                  <a:t>又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EC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AE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21</a:t>
                </a:r>
                <a:r>
                  <a:rPr lang="zh-TW" altLang="en-US" dirty="0">
                    <a:solidFill>
                      <a:srgbClr val="FF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5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16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1365D6B8-31ED-413C-B66B-1DE5F741B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45" y="5029940"/>
                <a:ext cx="5569579" cy="687198"/>
              </a:xfrm>
              <a:prstGeom prst="rect">
                <a:avLst/>
              </a:prstGeom>
              <a:blipFill>
                <a:blip r:embed="rId11"/>
                <a:stretch>
                  <a:fillRect l="-2516" t="-1770" r="-547" b="-230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標題 3">
                <a:extLst>
                  <a:ext uri="{FF2B5EF4-FFF2-40B4-BE49-F238E27FC236}">
                    <a16:creationId xmlns:a16="http://schemas.microsoft.com/office/drawing/2014/main" id="{0B3783CC-714B-426B-972F-E2769FEA45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8645" y="5613355"/>
                <a:ext cx="5569579" cy="68719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zh-TW" altLang="en-US" sz="3000" dirty="0">
                    <a:solidFill>
                      <a:srgbClr val="FF0000"/>
                    </a:solidFill>
                  </a:rPr>
                  <a:t>所以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BC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FF0000"/>
                            </a:solidFill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altLang="zh-TW" sz="2800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solidFill>
                              <a:srgbClr val="FF0000"/>
                            </a:solidFill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FF0000"/>
                            </a:solidFill>
                          </a:rPr>
                          <m:t>16</m:t>
                        </m:r>
                        <m:r>
                          <m:rPr>
                            <m:nor/>
                          </m:rPr>
                          <a:rPr lang="en-US" altLang="zh-TW" sz="2800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</m:e>
                    </m:rad>
                    <m:r>
                      <a:rPr lang="en-US" altLang="zh-TW" sz="28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20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21" name="標題 3">
                <a:extLst>
                  <a:ext uri="{FF2B5EF4-FFF2-40B4-BE49-F238E27FC236}">
                    <a16:creationId xmlns:a16="http://schemas.microsoft.com/office/drawing/2014/main" id="{0B3783CC-714B-426B-972F-E2769FEA4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45" y="5613355"/>
                <a:ext cx="5569579" cy="687198"/>
              </a:xfrm>
              <a:prstGeom prst="rect">
                <a:avLst/>
              </a:prstGeom>
              <a:blipFill>
                <a:blip r:embed="rId12"/>
                <a:stretch>
                  <a:fillRect l="-2516" b="-203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標題 3">
            <a:extLst>
              <a:ext uri="{FF2B5EF4-FFF2-40B4-BE49-F238E27FC236}">
                <a16:creationId xmlns:a16="http://schemas.microsoft.com/office/drawing/2014/main" id="{594A1B6E-C858-4BB3-99EE-8FC440B23E70}"/>
              </a:ext>
            </a:extLst>
          </p:cNvPr>
          <p:cNvSpPr txBox="1">
            <a:spLocks/>
          </p:cNvSpPr>
          <p:nvPr/>
        </p:nvSpPr>
        <p:spPr>
          <a:xfrm>
            <a:off x="7968234" y="1586706"/>
            <a:ext cx="817051" cy="687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sz="3000" dirty="0">
                <a:solidFill>
                  <a:srgbClr val="FF0000"/>
                </a:solidFill>
              </a:rPr>
              <a:t>13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24" name="標題 3">
            <a:extLst>
              <a:ext uri="{FF2B5EF4-FFF2-40B4-BE49-F238E27FC236}">
                <a16:creationId xmlns:a16="http://schemas.microsoft.com/office/drawing/2014/main" id="{F1E61A25-CDB2-46DD-8E97-CC860C930B3C}"/>
              </a:ext>
            </a:extLst>
          </p:cNvPr>
          <p:cNvSpPr txBox="1">
            <a:spLocks/>
          </p:cNvSpPr>
          <p:nvPr/>
        </p:nvSpPr>
        <p:spPr>
          <a:xfrm>
            <a:off x="1835696" y="2015556"/>
            <a:ext cx="701226" cy="687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sz="3000" dirty="0">
                <a:solidFill>
                  <a:srgbClr val="FF0000"/>
                </a:solidFill>
              </a:rPr>
              <a:t>5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25" name="標題 3">
            <a:extLst>
              <a:ext uri="{FF2B5EF4-FFF2-40B4-BE49-F238E27FC236}">
                <a16:creationId xmlns:a16="http://schemas.microsoft.com/office/drawing/2014/main" id="{E468C0CC-66E5-470C-ABBC-9EDE037C0DF9}"/>
              </a:ext>
            </a:extLst>
          </p:cNvPr>
          <p:cNvSpPr txBox="1">
            <a:spLocks/>
          </p:cNvSpPr>
          <p:nvPr/>
        </p:nvSpPr>
        <p:spPr>
          <a:xfrm>
            <a:off x="3981533" y="2015556"/>
            <a:ext cx="701226" cy="687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sz="3000" dirty="0">
                <a:solidFill>
                  <a:srgbClr val="FF0000"/>
                </a:solidFill>
              </a:rPr>
              <a:t>20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9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2" grpId="0"/>
      <p:bldP spid="22" grpId="1"/>
      <p:bldP spid="22" grpId="2"/>
      <p:bldP spid="16" grpId="0"/>
      <p:bldP spid="16" grpId="1"/>
      <p:bldP spid="16" grpId="2"/>
      <p:bldP spid="21" grpId="0"/>
      <p:bldP spid="21" grpId="1"/>
      <p:bldP spid="21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5AFC6B21-A373-8188-D0FD-F6644A027E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solidFill>
                <a:srgbClr val="FDEFEF"/>
              </a:solidFill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b="1" dirty="0">
                    <a:solidFill>
                      <a:srgbClr val="C00000"/>
                    </a:solidFill>
                  </a:rPr>
                  <a:t>直角三角形的判別性質</a:t>
                </a:r>
                <a:r>
                  <a:rPr lang="zh-TW" altLang="en-US" dirty="0"/>
                  <a:t>：若三角形有兩邊的平方和等於第三邊的平方，則此三角形必為直角三角形。</a:t>
                </a:r>
                <a:endParaRPr lang="en-US" altLang="zh-TW" i="1" dirty="0"/>
              </a:p>
              <a:p>
                <a:r>
                  <a:rPr lang="zh-TW" altLang="en-US" dirty="0"/>
                  <a:t>    如圖，在</a:t>
                </a:r>
                <a:r>
                  <a:rPr lang="zh-TW" altLang="en-US" dirty="0">
                    <a:sym typeface="Wingdings 3" panose="05040102010807070707" pitchFamily="18" charset="2"/>
                  </a:rPr>
                  <a:t></a:t>
                </a:r>
                <a:r>
                  <a:rPr lang="en-US" altLang="zh-TW" i="1" dirty="0"/>
                  <a:t>ABD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中，</a:t>
                </a:r>
                <a:endParaRPr lang="en-US" altLang="zh-TW" dirty="0"/>
              </a:p>
              <a:p>
                <a:r>
                  <a:rPr lang="zh-TW" altLang="en-US" dirty="0"/>
                  <a:t>    已知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12</a:t>
                </a:r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C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5</a:t>
                </a:r>
                <a:r>
                  <a:rPr lang="zh-TW" altLang="en-US" dirty="0"/>
                  <a:t>，</a:t>
                </a:r>
                <a:endParaRPr lang="en-US" altLang="zh-TW" dirty="0"/>
              </a:p>
              <a:p>
                <a:r>
                  <a:rPr lang="zh-TW" altLang="en-US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AC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13</a:t>
                </a:r>
                <a:r>
                  <a:rPr lang="zh-TW" altLang="en-US" dirty="0"/>
                  <a:t>。若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CD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4</a:t>
                </a:r>
                <a:r>
                  <a:rPr lang="zh-TW" altLang="en-US" dirty="0"/>
                  <a:t>，</a:t>
                </a:r>
                <a:endParaRPr lang="en-US" altLang="zh-TW" dirty="0"/>
              </a:p>
              <a:p>
                <a:r>
                  <a:rPr lang="en-US" altLang="zh-TW" dirty="0"/>
                  <a:t>    </a:t>
                </a:r>
                <a:r>
                  <a:rPr lang="zh-TW" altLang="en-US" dirty="0"/>
                  <a:t>求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AD</m:t>
                        </m:r>
                      </m:e>
                    </m:acc>
                  </m:oMath>
                </a14:m>
                <a:r>
                  <a:rPr lang="zh-TW" altLang="en-US" dirty="0"/>
                  <a:t>的長度。</a:t>
                </a:r>
                <a:endParaRPr lang="en-US" altLang="zh-TW" dirty="0"/>
              </a:p>
              <a:p>
                <a:r>
                  <a:rPr lang="zh-TW" altLang="en-US" dirty="0">
                    <a:solidFill>
                      <a:srgbClr val="0072BC"/>
                    </a:solidFill>
                  </a:rPr>
                  <a:t>   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[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解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]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因為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72BC"/>
                            </a:solidFill>
                          </a:rPr>
                          <m:t>A</m:t>
                        </m:r>
                        <m: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m:rPr>
                        <m:nor/>
                      </m:rPr>
                      <a:rPr lang="en-US" altLang="zh-TW" baseline="30000" dirty="0">
                        <a:solidFill>
                          <a:srgbClr val="0072BC"/>
                        </a:solidFill>
                      </a:rPr>
                      <m:t>2</m:t>
                    </m:r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＋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72BC"/>
                            </a:solidFill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altLang="zh-TW" baseline="30000" dirty="0">
                        <a:solidFill>
                          <a:srgbClr val="0072BC"/>
                        </a:solidFill>
                      </a:rPr>
                      <m:t>2</m:t>
                    </m:r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12</a:t>
                </a:r>
                <a:r>
                  <a:rPr lang="en-US" altLang="zh-TW" baseline="30000" dirty="0">
                    <a:solidFill>
                      <a:srgbClr val="0072BC"/>
                    </a:solidFill>
                  </a:rPr>
                  <a:t>2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＋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5</a:t>
                </a:r>
                <a:r>
                  <a:rPr lang="en-US" altLang="zh-TW" baseline="30000" dirty="0">
                    <a:solidFill>
                      <a:srgbClr val="0072BC"/>
                    </a:solidFill>
                  </a:rPr>
                  <a:t>2</a:t>
                </a:r>
              </a:p>
              <a:p>
                <a:r>
                  <a:rPr lang="zh-TW" altLang="en-US" baseline="30000" dirty="0">
                    <a:solidFill>
                      <a:srgbClr val="0072BC"/>
                    </a:solidFill>
                  </a:rPr>
                  <a:t>                          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13</a:t>
                </a:r>
                <a:r>
                  <a:rPr lang="en-US" altLang="zh-TW" baseline="30000" dirty="0">
                    <a:solidFill>
                      <a:srgbClr val="0072BC"/>
                    </a:solidFill>
                  </a:rPr>
                  <a:t>2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72BC"/>
                            </a:solidFill>
                          </a:rPr>
                          <m:t>AC</m:t>
                        </m:r>
                      </m:e>
                    </m:acc>
                    <m:r>
                      <m:rPr>
                        <m:nor/>
                      </m:rPr>
                      <a:rPr lang="en-US" altLang="zh-TW" baseline="30000" dirty="0">
                        <a:solidFill>
                          <a:srgbClr val="0072BC"/>
                        </a:solidFill>
                      </a:rPr>
                      <m:t>2</m:t>
                    </m:r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，則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∠</a:t>
                </a:r>
                <a:r>
                  <a:rPr lang="en-US" altLang="zh-TW" i="1" dirty="0">
                    <a:solidFill>
                      <a:srgbClr val="0072BC"/>
                    </a:solidFill>
                  </a:rPr>
                  <a:t>B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90°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。</a:t>
                </a:r>
                <a:endParaRPr lang="en-US" altLang="zh-TW" dirty="0">
                  <a:solidFill>
                    <a:srgbClr val="0072BC"/>
                  </a:solidFill>
                </a:endParaRPr>
              </a:p>
              <a:p>
                <a:r>
                  <a:rPr lang="zh-TW" altLang="en-US" dirty="0">
                    <a:solidFill>
                      <a:srgbClr val="0072BC"/>
                    </a:solidFill>
                  </a:rPr>
                  <a:t>         故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0072BC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 dirty="0" smtClean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altLang="zh-TW" baseline="30000" dirty="0">
                            <a:solidFill>
                              <a:srgbClr val="0072BC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0072BC"/>
                            </a:solidFill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(5</m:t>
                        </m:r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0072BC"/>
                            </a:solidFill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4)</m:t>
                        </m:r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0072BC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baseline="30000" dirty="0">
                            <a:solidFill>
                              <a:srgbClr val="0072BC"/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15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。</a:t>
                </a:r>
                <a:endParaRPr lang="en-US" altLang="zh-TW" dirty="0">
                  <a:solidFill>
                    <a:srgbClr val="0072BC"/>
                  </a:solidFill>
                </a:endParaRPr>
              </a:p>
            </p:txBody>
          </p:sp>
        </mc:Choice>
        <mc:Fallback xmlns="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5AFC6B21-A373-8188-D0FD-F6644A027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blipFill>
                <a:blip r:embed="rId2"/>
                <a:stretch>
                  <a:fillRect l="-1749" t="-1538" b="-18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⑥</a:t>
            </a:r>
            <a:r>
              <a:rPr lang="zh-TW" altLang="en-US" dirty="0"/>
              <a:t> </a:t>
            </a:r>
            <a:r>
              <a:rPr lang="zh-TW" altLang="en-US" sz="4400" dirty="0"/>
              <a:t>直角三角形的判別性質</a:t>
            </a:r>
            <a:endParaRPr lang="zh-TW" altLang="en-US" dirty="0"/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EECCE7-6094-B073-7C96-0A50743E04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997F36-810A-A0B4-7723-5D32DEF53F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0CA1FF5-4AAA-2461-CA81-5C7563DD0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82" y="3212976"/>
            <a:ext cx="642436" cy="6175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E9071CB-0B14-07D6-5A97-0FB6043FCF0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0"/>
              </a:clrFrom>
              <a:clrTo>
                <a:srgbClr val="FFFD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514" y="2749879"/>
            <a:ext cx="2263150" cy="28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5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①</a:t>
            </a:r>
            <a:r>
              <a:rPr lang="zh-TW" altLang="en-US" dirty="0"/>
              <a:t> 全等符號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標題 3">
                <a:extLst>
                  <a:ext uri="{FF2B5EF4-FFF2-40B4-BE49-F238E27FC236}">
                    <a16:creationId xmlns:a16="http://schemas.microsoft.com/office/drawing/2014/main" id="{34F036A8-B564-A1FB-981E-7B00F97183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3"/>
              </a:xfrm>
              <a:solidFill>
                <a:srgbClr val="FDEFEF"/>
              </a:solidFill>
            </p:spPr>
            <p:txBody>
              <a:bodyPr/>
              <a:lstStyle/>
              <a:p>
                <a:r>
                  <a:rPr lang="zh-TW" altLang="en-US" dirty="0"/>
                  <a:t>如圖，若</a:t>
                </a:r>
                <a:r>
                  <a:rPr lang="zh-TW" altLang="en-US" dirty="0">
                    <a:sym typeface="Wingdings 3" panose="05040102010807070707" pitchFamily="18" charset="2"/>
                  </a:rPr>
                  <a:t></a:t>
                </a:r>
                <a:r>
                  <a:rPr lang="en-US" altLang="zh-TW" i="1" dirty="0"/>
                  <a:t>ABC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經過平移、旋轉或翻轉後，會與</a:t>
                </a:r>
                <a:r>
                  <a:rPr lang="zh-TW" altLang="en-US" dirty="0">
                    <a:sym typeface="Wingdings 3" panose="05040102010807070707" pitchFamily="18" charset="2"/>
                  </a:rPr>
                  <a:t></a:t>
                </a:r>
                <a:r>
                  <a:rPr lang="en-US" altLang="zh-TW" i="1" dirty="0"/>
                  <a:t>DEF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完全疊合，記作</a:t>
                </a:r>
                <a:r>
                  <a:rPr lang="zh-TW" altLang="en-US" dirty="0">
                    <a:sym typeface="Wingdings 3" panose="05040102010807070707" pitchFamily="18" charset="2"/>
                  </a:rPr>
                  <a:t></a:t>
                </a:r>
                <a:r>
                  <a:rPr lang="en-US" altLang="zh-TW" i="1" dirty="0"/>
                  <a:t>ABC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zh-TW" altLang="en-US" dirty="0">
                    <a:sym typeface="Wingdings 3" panose="05040102010807070707" pitchFamily="18" charset="2"/>
                  </a:rPr>
                  <a:t></a:t>
                </a:r>
                <a:r>
                  <a:rPr lang="en-US" altLang="zh-TW" i="1" dirty="0"/>
                  <a:t>DEF</a:t>
                </a:r>
                <a:r>
                  <a:rPr lang="zh-TW" altLang="en-US" dirty="0"/>
                  <a:t>，其對應邊相等、對應角相等。</a:t>
                </a:r>
                <a:br>
                  <a:rPr lang="en-US" altLang="zh-TW" dirty="0"/>
                </a:br>
                <a:r>
                  <a:rPr lang="en-US" altLang="zh-TW" dirty="0"/>
                  <a:t>(1)</a:t>
                </a:r>
                <a:r>
                  <a:rPr lang="en-US" altLang="zh-TW" i="1" dirty="0"/>
                  <a:t> A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B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C </a:t>
                </a:r>
                <a:r>
                  <a:rPr lang="zh-TW" altLang="en-US" dirty="0"/>
                  <a:t>的對應點分別為 </a:t>
                </a:r>
                <a:r>
                  <a:rPr lang="en-US" altLang="zh-TW" i="1" dirty="0"/>
                  <a:t>D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E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F</a:t>
                </a:r>
                <a:r>
                  <a:rPr lang="zh-TW" altLang="en-US" dirty="0"/>
                  <a:t>。	</a:t>
                </a:r>
                <a:br>
                  <a:rPr lang="zh-TW" altLang="en-US" dirty="0"/>
                </a:br>
                <a:r>
                  <a:rPr lang="en-US" altLang="zh-TW" dirty="0">
                    <a:solidFill>
                      <a:srgbClr val="000000"/>
                    </a:solidFill>
                  </a:rPr>
                  <a:t>(2)</a:t>
                </a:r>
                <a:r>
                  <a:rPr lang="zh-TW" altLang="en-US" dirty="0"/>
                  <a:t>∠</a:t>
                </a:r>
                <a:r>
                  <a:rPr lang="en-US" altLang="zh-TW" i="1" dirty="0"/>
                  <a:t>A</a:t>
                </a:r>
                <a:r>
                  <a:rPr lang="zh-TW" altLang="en-US" dirty="0"/>
                  <a:t>＝∠</a:t>
                </a:r>
                <a:r>
                  <a:rPr lang="en-US" altLang="zh-TW" i="1" dirty="0"/>
                  <a:t>D</a:t>
                </a:r>
                <a:r>
                  <a:rPr lang="zh-TW" altLang="en-US" dirty="0"/>
                  <a:t>，∠</a:t>
                </a:r>
                <a:r>
                  <a:rPr lang="en-US" altLang="zh-TW" i="1" dirty="0"/>
                  <a:t>B</a:t>
                </a:r>
                <a:r>
                  <a:rPr lang="zh-TW" altLang="en-US" dirty="0"/>
                  <a:t>＝∠</a:t>
                </a:r>
                <a:r>
                  <a:rPr lang="en-US" altLang="zh-TW" i="1" dirty="0"/>
                  <a:t>E</a:t>
                </a:r>
                <a:r>
                  <a:rPr lang="zh-TW" altLang="en-US" dirty="0"/>
                  <a:t>，∠</a:t>
                </a:r>
                <a:r>
                  <a:rPr lang="en-US" altLang="zh-TW" i="1" dirty="0"/>
                  <a:t>C</a:t>
                </a:r>
                <a:r>
                  <a:rPr lang="zh-TW" altLang="en-US" dirty="0"/>
                  <a:t>＝∠</a:t>
                </a:r>
                <a:r>
                  <a:rPr lang="en-US" altLang="zh-TW" i="1" dirty="0"/>
                  <a:t>F</a:t>
                </a:r>
                <a:r>
                  <a:rPr lang="zh-TW" altLang="en-US" dirty="0"/>
                  <a:t>。</a:t>
                </a:r>
                <a:br>
                  <a:rPr lang="en-US" altLang="zh-TW" dirty="0"/>
                </a:br>
                <a:r>
                  <a:rPr lang="en-US" altLang="zh-TW" dirty="0"/>
                  <a:t>(3)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AB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DE</m:t>
                        </m:r>
                      </m:e>
                    </m:acc>
                  </m:oMath>
                </a14:m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BC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EF</m:t>
                        </m:r>
                      </m:e>
                    </m:acc>
                  </m:oMath>
                </a14:m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AC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DF</m:t>
                        </m:r>
                      </m:e>
                    </m:acc>
                  </m:oMath>
                </a14:m>
                <a:r>
                  <a:rPr lang="zh-TW" altLang="en-US" dirty="0"/>
                  <a:t>。</a:t>
                </a:r>
                <a:br>
                  <a:rPr lang="en-US" altLang="zh-TW" dirty="0"/>
                </a:br>
                <a:endParaRPr lang="zh-TW" altLang="en-US" dirty="0"/>
              </a:p>
            </p:txBody>
          </p:sp>
        </mc:Choice>
        <mc:Fallback xmlns="">
          <p:sp>
            <p:nvSpPr>
              <p:cNvPr id="14" name="標題 3">
                <a:extLst>
                  <a:ext uri="{FF2B5EF4-FFF2-40B4-BE49-F238E27FC236}">
                    <a16:creationId xmlns:a16="http://schemas.microsoft.com/office/drawing/2014/main" id="{34F036A8-B564-A1FB-981E-7B00F9718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3"/>
              </a:xfrm>
              <a:blipFill>
                <a:blip r:embed="rId2"/>
                <a:stretch>
                  <a:fillRect l="-1749" t="-1538" r="-7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3C47251-5699-EF8F-C0D5-46C18C89AC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7" name="圖片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17ECB94-ACFB-C88C-8162-AE2A9D1D7C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8" name="圖片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284431-051E-45B8-214D-A281B59B54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7977360-3799-D3B8-D986-B9D1E500A4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E9F1"/>
              </a:clrFrom>
              <a:clrTo>
                <a:srgbClr val="FDE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4865619"/>
            <a:ext cx="3216845" cy="189226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9902CF1-5CEC-142F-0B83-E8629233F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E9F1"/>
              </a:clrFrom>
              <a:clrTo>
                <a:srgbClr val="FDE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4730075"/>
            <a:ext cx="2615805" cy="20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5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標題 3">
                <a:extLst>
                  <a:ext uri="{FF2B5EF4-FFF2-40B4-BE49-F238E27FC236}">
                    <a16:creationId xmlns:a16="http://schemas.microsoft.com/office/drawing/2014/main" id="{74137E66-B177-4903-9F74-2A9EC6590F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134" y="1208681"/>
                <a:ext cx="8758827" cy="136473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如圖，在</a:t>
                </a:r>
                <a:r>
                  <a:rPr lang="zh-TW" altLang="en-US" dirty="0">
                    <a:solidFill>
                      <a:schemeClr val="tx1"/>
                    </a:solidFill>
                    <a:sym typeface="Wingdings 3" panose="05040102010807070707" pitchFamily="18" charset="2"/>
                  </a:rPr>
                  <a:t>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ABC</a:t>
                </a:r>
                <a:r>
                  <a:rPr lang="zh-TW" alt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中，已知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AB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15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BC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20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25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。則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CD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12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_____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。</a:t>
                </a:r>
                <a:endParaRPr lang="zh-TW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標題 3">
                <a:extLst>
                  <a:ext uri="{FF2B5EF4-FFF2-40B4-BE49-F238E27FC236}">
                    <a16:creationId xmlns:a16="http://schemas.microsoft.com/office/drawing/2014/main" id="{74137E66-B177-4903-9F74-2A9EC6590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4" y="1208681"/>
                <a:ext cx="8758827" cy="1364737"/>
              </a:xfrm>
              <a:prstGeom prst="rect">
                <a:avLst/>
              </a:prstGeom>
              <a:blipFill>
                <a:blip r:embed="rId2"/>
                <a:stretch>
                  <a:fillRect l="-1740" t="-1339" r="-348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直角三角形的判別性質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6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標題 3">
                <a:extLst>
                  <a:ext uri="{FF2B5EF4-FFF2-40B4-BE49-F238E27FC236}">
                    <a16:creationId xmlns:a16="http://schemas.microsoft.com/office/drawing/2014/main" id="{4ADB8299-67CA-4537-8839-F3175F79AF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8646" y="2712181"/>
                <a:ext cx="5097608" cy="68719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因為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m:rPr>
                        <m:nor/>
                      </m:rPr>
                      <a:rPr lang="en-US" altLang="zh-TW" baseline="30000" dirty="0">
                        <a:solidFill>
                          <a:srgbClr val="FF0000"/>
                        </a:solidFill>
                      </a:rPr>
                      <m:t>2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＋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altLang="zh-TW" baseline="30000" dirty="0">
                        <a:solidFill>
                          <a:srgbClr val="FF0000"/>
                        </a:solidFill>
                      </a:rPr>
                      <m:t>2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15</a:t>
                </a:r>
                <a:r>
                  <a:rPr lang="en-US" altLang="zh-TW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＋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20</a:t>
                </a:r>
                <a:r>
                  <a:rPr lang="en-US" altLang="zh-TW" baseline="30000" dirty="0">
                    <a:solidFill>
                      <a:srgbClr val="FF0000"/>
                    </a:solidFill>
                  </a:rPr>
                  <a:t>2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標題 3">
                <a:extLst>
                  <a:ext uri="{FF2B5EF4-FFF2-40B4-BE49-F238E27FC236}">
                    <a16:creationId xmlns:a16="http://schemas.microsoft.com/office/drawing/2014/main" id="{4ADB8299-67CA-4537-8839-F3175F79A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46" y="2712181"/>
                <a:ext cx="5097608" cy="687198"/>
              </a:xfrm>
              <a:prstGeom prst="rect">
                <a:avLst/>
              </a:prstGeom>
              <a:blipFill>
                <a:blip r:embed="rId4"/>
                <a:stretch>
                  <a:fillRect l="-2990" t="-2655" b="-221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>
            <a:extLst>
              <a:ext uri="{FF2B5EF4-FFF2-40B4-BE49-F238E27FC236}">
                <a16:creationId xmlns:a16="http://schemas.microsoft.com/office/drawing/2014/main" id="{9B83D951-6DB4-4ACF-AE2D-D02C2BF2BA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111" y="2821117"/>
            <a:ext cx="433535" cy="432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891A6CA-6D45-467D-B35F-C1D9DB434E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360755"/>
            <a:ext cx="280417" cy="338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標題 3">
                <a:extLst>
                  <a:ext uri="{FF2B5EF4-FFF2-40B4-BE49-F238E27FC236}">
                    <a16:creationId xmlns:a16="http://schemas.microsoft.com/office/drawing/2014/main" id="{F7A96539-F200-404B-9B5A-7A0DC3BD40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4380" y="3417684"/>
                <a:ext cx="2678151" cy="68719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zh-TW" altLang="en-US" baseline="30000" dirty="0">
                    <a:solidFill>
                      <a:srgbClr val="FF0000"/>
                    </a:solidFill>
                  </a:rPr>
                  <a:t>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25</a:t>
                </a:r>
                <a:r>
                  <a:rPr lang="en-US" altLang="zh-TW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AC</m:t>
                        </m:r>
                      </m:e>
                    </m:acc>
                    <m:r>
                      <m:rPr>
                        <m:nor/>
                      </m:rPr>
                      <a:rPr lang="en-US" altLang="zh-TW" baseline="30000" dirty="0">
                        <a:solidFill>
                          <a:srgbClr val="FF0000"/>
                        </a:solidFill>
                      </a:rPr>
                      <m:t>2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8" name="標題 3">
                <a:extLst>
                  <a:ext uri="{FF2B5EF4-FFF2-40B4-BE49-F238E27FC236}">
                    <a16:creationId xmlns:a16="http://schemas.microsoft.com/office/drawing/2014/main" id="{F7A96539-F200-404B-9B5A-7A0DC3BD4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380" y="3417684"/>
                <a:ext cx="2678151" cy="687198"/>
              </a:xfrm>
              <a:prstGeom prst="rect">
                <a:avLst/>
              </a:prstGeom>
              <a:blipFill>
                <a:blip r:embed="rId7"/>
                <a:stretch>
                  <a:fillRect l="-3182" t="-2679" r="-5682" b="-232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標題 3">
            <a:extLst>
              <a:ext uri="{FF2B5EF4-FFF2-40B4-BE49-F238E27FC236}">
                <a16:creationId xmlns:a16="http://schemas.microsoft.com/office/drawing/2014/main" id="{5E01B6E3-F1C1-40F2-A1BB-F41754AB9016}"/>
              </a:ext>
            </a:extLst>
          </p:cNvPr>
          <p:cNvSpPr txBox="1">
            <a:spLocks/>
          </p:cNvSpPr>
          <p:nvPr/>
        </p:nvSpPr>
        <p:spPr>
          <a:xfrm>
            <a:off x="1018646" y="4123187"/>
            <a:ext cx="4705482" cy="687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zh-TW" altLang="en-US" dirty="0">
                <a:solidFill>
                  <a:srgbClr val="FF0000"/>
                </a:solidFill>
              </a:rPr>
              <a:t>所以</a:t>
            </a:r>
            <a:r>
              <a:rPr lang="en-US" altLang="zh-TW" dirty="0">
                <a:solidFill>
                  <a:srgbClr val="FF0000"/>
                </a:solidFill>
              </a:rPr>
              <a:t>∠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90°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標題 3">
                <a:extLst>
                  <a:ext uri="{FF2B5EF4-FFF2-40B4-BE49-F238E27FC236}">
                    <a16:creationId xmlns:a16="http://schemas.microsoft.com/office/drawing/2014/main" id="{0DA51117-131B-475C-9952-C7A766F45E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8646" y="4790123"/>
                <a:ext cx="5429369" cy="68719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altLang="zh-TW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FF0000"/>
                            </a:solidFill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(20</m:t>
                        </m:r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FF0000"/>
                            </a:solidFill>
                            <a:latin typeface="新細明體" panose="02020500000000000000" pitchFamily="18" charset="-120"/>
                            <a:ea typeface="新細明體" panose="02020500000000000000" pitchFamily="18" charset="-12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12)</m:t>
                        </m:r>
                        <m:r>
                          <a:rPr lang="zh-TW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17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22" name="標題 3">
                <a:extLst>
                  <a:ext uri="{FF2B5EF4-FFF2-40B4-BE49-F238E27FC236}">
                    <a16:creationId xmlns:a16="http://schemas.microsoft.com/office/drawing/2014/main" id="{0DA51117-131B-475C-9952-C7A766F4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46" y="4790123"/>
                <a:ext cx="5429369" cy="687198"/>
              </a:xfrm>
              <a:prstGeom prst="rect">
                <a:avLst/>
              </a:prstGeom>
              <a:blipFill>
                <a:blip r:embed="rId8"/>
                <a:stretch>
                  <a:fillRect l="-2806" t="-2655" r="-10213" b="-221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標題 3">
            <a:extLst>
              <a:ext uri="{FF2B5EF4-FFF2-40B4-BE49-F238E27FC236}">
                <a16:creationId xmlns:a16="http://schemas.microsoft.com/office/drawing/2014/main" id="{F1E61A25-CDB2-46DD-8E97-CC860C930B3C}"/>
              </a:ext>
            </a:extLst>
          </p:cNvPr>
          <p:cNvSpPr txBox="1">
            <a:spLocks/>
          </p:cNvSpPr>
          <p:nvPr/>
        </p:nvSpPr>
        <p:spPr>
          <a:xfrm>
            <a:off x="5886998" y="1767842"/>
            <a:ext cx="701226" cy="687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olidFill>
                  <a:srgbClr val="FF0000"/>
                </a:solidFill>
              </a:rPr>
              <a:t>17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 descr="一張含有 行, 三角形 的圖片&#10;&#10;自動產生的描述">
            <a:extLst>
              <a:ext uri="{FF2B5EF4-FFF2-40B4-BE49-F238E27FC236}">
                <a16:creationId xmlns:a16="http://schemas.microsoft.com/office/drawing/2014/main" id="{598AB59B-8EFB-4F71-8FFF-C8B2699E49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6254" y="2550161"/>
            <a:ext cx="2776612" cy="23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2" grpId="0"/>
      <p:bldP spid="22" grpId="1"/>
      <p:bldP spid="22" grpId="2"/>
      <p:bldP spid="24" grpId="0"/>
      <p:bldP spid="24" grpId="1"/>
      <p:bldP spid="2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⑦</a:t>
            </a:r>
            <a:r>
              <a:rPr lang="zh-TW" altLang="en-US" dirty="0"/>
              <a:t> 角平分線性質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7694AC26-89CD-3483-085C-2F9811121E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solidFill>
                <a:srgbClr val="FDEFEF"/>
              </a:solidFill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TW" sz="3000" dirty="0"/>
                  <a:t>(1)</a:t>
                </a:r>
                <a:r>
                  <a:rPr lang="zh-TW" altLang="en-US" sz="3000" b="1" dirty="0">
                    <a:solidFill>
                      <a:srgbClr val="C00000"/>
                    </a:solidFill>
                  </a:rPr>
                  <a:t>角平分線性質</a:t>
                </a:r>
                <a:r>
                  <a:rPr lang="zh-TW" altLang="en-US" sz="3000" dirty="0"/>
                  <a:t>：角平分線上任一點到此角兩邊的</a:t>
                </a:r>
                <a:endParaRPr lang="en-US" altLang="zh-TW" sz="3000" dirty="0"/>
              </a:p>
              <a:p>
                <a:r>
                  <a:rPr lang="zh-TW" altLang="en-US" sz="3000" dirty="0"/>
                  <a:t>    距離相等。</a:t>
                </a:r>
                <a:endParaRPr lang="en-US" altLang="zh-TW" sz="3000" i="1" dirty="0"/>
              </a:p>
              <a:p>
                <a:r>
                  <a:rPr lang="en-US" altLang="zh-TW" sz="3000" dirty="0"/>
                  <a:t>(2)</a:t>
                </a:r>
                <a:r>
                  <a:rPr lang="zh-TW" altLang="en-US" sz="3000" b="1" dirty="0">
                    <a:solidFill>
                      <a:srgbClr val="C00000"/>
                    </a:solidFill>
                  </a:rPr>
                  <a:t>角平分線的判別性質</a:t>
                </a:r>
                <a:r>
                  <a:rPr lang="zh-TW" altLang="en-US" sz="3000" dirty="0"/>
                  <a:t>：與一角的兩邊距離相等的</a:t>
                </a:r>
                <a:endParaRPr lang="en-US" altLang="zh-TW" sz="3000" dirty="0"/>
              </a:p>
              <a:p>
                <a:r>
                  <a:rPr lang="zh-TW" altLang="en-US" sz="3000" dirty="0"/>
                  <a:t>    點必在此角的角平分線上。</a:t>
                </a:r>
                <a:endParaRPr lang="en-US" altLang="zh-TW" sz="3000" dirty="0"/>
              </a:p>
              <a:p>
                <a:r>
                  <a:rPr lang="zh-TW" altLang="en-US" sz="3000" dirty="0"/>
                  <a:t>    如圖，在四邊形</a:t>
                </a:r>
                <a:r>
                  <a:rPr lang="en-US" altLang="zh-TW" sz="3000" i="1" dirty="0"/>
                  <a:t>ABCD</a:t>
                </a:r>
                <a:r>
                  <a:rPr lang="zh-TW" altLang="en-US" sz="3000" dirty="0"/>
                  <a:t>中，</a:t>
                </a:r>
                <a:endParaRPr lang="en-US" altLang="zh-TW" sz="3000" dirty="0"/>
              </a:p>
              <a:p>
                <a:r>
                  <a:rPr lang="zh-TW" altLang="en-US" sz="3000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A</m:t>
                        </m:r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3000" dirty="0"/>
                  <a:t>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AD</m:t>
                        </m:r>
                      </m:e>
                    </m:acc>
                  </m:oMath>
                </a14:m>
                <a:r>
                  <a:rPr lang="zh-TW" altLang="en-US" sz="3000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sz="3000" i="1" dirty="0"/>
                          <m:t>C</m:t>
                        </m:r>
                      </m:e>
                    </m:acc>
                  </m:oMath>
                </a14:m>
                <a:r>
                  <a:rPr lang="zh-TW" altLang="en-US" sz="3000" dirty="0"/>
                  <a:t>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CD</m:t>
                        </m:r>
                      </m:e>
                    </m:acc>
                  </m:oMath>
                </a14:m>
                <a:r>
                  <a:rPr lang="zh-TW" altLang="en-US" sz="3000" dirty="0"/>
                  <a:t> 且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A</m:t>
                        </m:r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3000" dirty="0"/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sz="3000" i="1" dirty="0"/>
                          <m:t>C</m:t>
                        </m:r>
                      </m:e>
                    </m:acc>
                  </m:oMath>
                </a14:m>
                <a:r>
                  <a:rPr lang="zh-TW" altLang="en-US" sz="3000" dirty="0"/>
                  <a:t>。</a:t>
                </a:r>
                <a:endParaRPr lang="en-US" altLang="zh-TW" sz="3000" dirty="0"/>
              </a:p>
              <a:p>
                <a:r>
                  <a:rPr lang="en-US" altLang="zh-TW" sz="3000" dirty="0"/>
                  <a:t>    </a:t>
                </a:r>
                <a:r>
                  <a:rPr lang="zh-TW" altLang="en-US" sz="3000" dirty="0"/>
                  <a:t>若</a:t>
                </a:r>
                <a:r>
                  <a:rPr lang="en-US" altLang="zh-TW" sz="3000" dirty="0"/>
                  <a:t>∠</a:t>
                </a:r>
                <a:r>
                  <a:rPr lang="en-US" altLang="zh-TW" sz="3000" i="1" dirty="0"/>
                  <a:t>ADC</a:t>
                </a:r>
                <a:r>
                  <a:rPr lang="zh-TW" altLang="en-US" sz="3000" dirty="0"/>
                  <a:t>＝</a:t>
                </a:r>
                <a:r>
                  <a:rPr lang="en-US" altLang="zh-TW" sz="3000" dirty="0"/>
                  <a:t>50°</a:t>
                </a:r>
                <a:r>
                  <a:rPr lang="zh-TW" altLang="en-US" sz="3000" dirty="0"/>
                  <a:t>，求∠</a:t>
                </a:r>
                <a:r>
                  <a:rPr lang="en-US" altLang="zh-TW" sz="3000" i="1" dirty="0"/>
                  <a:t>ADB</a:t>
                </a:r>
                <a:r>
                  <a:rPr lang="zh-TW" altLang="en-US" sz="3000" dirty="0"/>
                  <a:t>。	</a:t>
                </a:r>
              </a:p>
              <a:p>
                <a:r>
                  <a:rPr lang="zh-TW" altLang="en-US" sz="3000" dirty="0">
                    <a:solidFill>
                      <a:srgbClr val="0072BC"/>
                    </a:solidFill>
                  </a:rPr>
                  <a:t>   </a:t>
                </a:r>
                <a:r>
                  <a:rPr lang="en-US" altLang="zh-TW" sz="3000" dirty="0">
                    <a:solidFill>
                      <a:srgbClr val="0072BC"/>
                    </a:solidFill>
                  </a:rPr>
                  <a:t>[</a:t>
                </a:r>
                <a:r>
                  <a:rPr lang="zh-TW" altLang="en-US" sz="3000" dirty="0">
                    <a:solidFill>
                      <a:srgbClr val="0072BC"/>
                    </a:solidFill>
                  </a:rPr>
                  <a:t>解</a:t>
                </a:r>
                <a:r>
                  <a:rPr lang="en-US" altLang="zh-TW" sz="3000" dirty="0">
                    <a:solidFill>
                      <a:srgbClr val="0072BC"/>
                    </a:solidFill>
                  </a:rPr>
                  <a:t>]</a:t>
                </a:r>
                <a:r>
                  <a:rPr lang="zh-TW" altLang="en-US" sz="3000" dirty="0">
                    <a:solidFill>
                      <a:srgbClr val="0072BC"/>
                    </a:solidFill>
                  </a:rPr>
                  <a:t>因為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2BC"/>
                            </a:solidFill>
                          </a:rPr>
                          <m:t>A</m:t>
                        </m:r>
                        <m:r>
                          <a:rPr lang="en-US" altLang="zh-TW" sz="30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0072BC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0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2BC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0072BC"/>
                    </a:solidFill>
                  </a:rPr>
                  <a:t>，且</a:t>
                </a:r>
                <a:r>
                  <a:rPr lang="en-US" altLang="zh-TW" sz="3000" dirty="0">
                    <a:solidFill>
                      <a:srgbClr val="0072BC"/>
                    </a:solidFill>
                  </a:rPr>
                  <a:t>∠</a:t>
                </a:r>
                <a:r>
                  <a:rPr lang="en-US" altLang="zh-TW" sz="3000" i="1" dirty="0">
                    <a:solidFill>
                      <a:srgbClr val="0072BC"/>
                    </a:solidFill>
                  </a:rPr>
                  <a:t>A</a:t>
                </a:r>
                <a:r>
                  <a:rPr lang="zh-TW" altLang="en-US" sz="3000" dirty="0">
                    <a:solidFill>
                      <a:srgbClr val="0072BC"/>
                    </a:solidFill>
                  </a:rPr>
                  <a:t>＝∠</a:t>
                </a:r>
                <a:r>
                  <a:rPr lang="en-US" altLang="zh-TW" sz="3000" i="1" dirty="0">
                    <a:solidFill>
                      <a:srgbClr val="0072BC"/>
                    </a:solidFill>
                  </a:rPr>
                  <a:t>C</a:t>
                </a:r>
                <a:r>
                  <a:rPr lang="zh-TW" altLang="en-US" sz="3000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0072BC"/>
                    </a:solidFill>
                  </a:rPr>
                  <a:t>90°	</a:t>
                </a:r>
              </a:p>
              <a:p>
                <a:r>
                  <a:rPr lang="zh-TW" altLang="en-US" sz="3000" dirty="0">
                    <a:solidFill>
                      <a:srgbClr val="0072BC"/>
                    </a:solidFill>
                  </a:rPr>
                  <a:t>         所以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2BC"/>
                            </a:solidFill>
                          </a:rPr>
                          <m:t>BD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0072BC"/>
                    </a:solidFill>
                  </a:rPr>
                  <a:t>為</a:t>
                </a:r>
                <a:r>
                  <a:rPr lang="en-US" altLang="zh-TW" sz="3000" dirty="0">
                    <a:solidFill>
                      <a:srgbClr val="0072BC"/>
                    </a:solidFill>
                  </a:rPr>
                  <a:t>∠</a:t>
                </a:r>
                <a:r>
                  <a:rPr lang="en-US" altLang="zh-TW" sz="3000" i="1" dirty="0">
                    <a:solidFill>
                      <a:srgbClr val="0072BC"/>
                    </a:solidFill>
                  </a:rPr>
                  <a:t>ADC</a:t>
                </a:r>
                <a:r>
                  <a:rPr lang="zh-TW" altLang="en-US" sz="3000" dirty="0">
                    <a:solidFill>
                      <a:srgbClr val="0072BC"/>
                    </a:solidFill>
                  </a:rPr>
                  <a:t>的角平分線，</a:t>
                </a:r>
                <a:endParaRPr lang="en-US" altLang="zh-TW" sz="3000" dirty="0">
                  <a:solidFill>
                    <a:srgbClr val="0072BC"/>
                  </a:solidFill>
                </a:endParaRPr>
              </a:p>
              <a:p>
                <a:r>
                  <a:rPr lang="zh-TW" altLang="en-US" sz="3000" dirty="0">
                    <a:solidFill>
                      <a:srgbClr val="0072BC"/>
                    </a:solidFill>
                  </a:rPr>
                  <a:t>         因此∠</a:t>
                </a:r>
                <a:r>
                  <a:rPr lang="en-US" altLang="zh-TW" sz="3000" i="1" dirty="0">
                    <a:solidFill>
                      <a:srgbClr val="0072BC"/>
                    </a:solidFill>
                  </a:rPr>
                  <a:t>ADB</a:t>
                </a:r>
                <a:r>
                  <a:rPr lang="zh-TW" altLang="en-US" sz="3000" dirty="0">
                    <a:solidFill>
                      <a:srgbClr val="0072BC"/>
                    </a:solidFill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0072BC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0072BC"/>
                            </a:solidFill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altLang="zh-TW" sz="3000" dirty="0">
                    <a:solidFill>
                      <a:srgbClr val="0072BC"/>
                    </a:solidFill>
                  </a:rPr>
                  <a:t>∠</a:t>
                </a:r>
                <a:r>
                  <a:rPr lang="en-US" altLang="zh-TW" sz="3000" i="1" dirty="0">
                    <a:solidFill>
                      <a:srgbClr val="0072BC"/>
                    </a:solidFill>
                  </a:rPr>
                  <a:t>ADC</a:t>
                </a:r>
                <a:r>
                  <a:rPr lang="zh-TW" altLang="en-US" sz="3000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0072BC"/>
                    </a:solidFill>
                  </a:rPr>
                  <a:t>25°</a:t>
                </a:r>
                <a:r>
                  <a:rPr lang="zh-TW" altLang="en-US" sz="3000" dirty="0">
                    <a:solidFill>
                      <a:srgbClr val="0072BC"/>
                    </a:solidFill>
                  </a:rPr>
                  <a:t>。</a:t>
                </a:r>
                <a:r>
                  <a:rPr lang="zh-TW" altLang="en-US" sz="3000" dirty="0"/>
                  <a:t>	</a:t>
                </a:r>
                <a:endParaRPr lang="en-US" altLang="zh-TW" sz="3000" dirty="0">
                  <a:solidFill>
                    <a:srgbClr val="0072BC"/>
                  </a:solidFill>
                </a:endParaRPr>
              </a:p>
            </p:txBody>
          </p:sp>
        </mc:Choice>
        <mc:Fallback xmlns="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7694AC26-89CD-3483-085C-2F9811121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blipFill>
                <a:blip r:embed="rId2"/>
                <a:stretch>
                  <a:fillRect l="-1610" t="-1657" r="-9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D00F737-B51B-332C-5617-16748D6C9D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5BC19D-C0CF-6FD5-1CAD-4CF47B7D3D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65EDBBD-2E99-D0FE-753A-A131E1F98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82" y="3501008"/>
            <a:ext cx="642436" cy="6175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5E57D10-79E5-3D16-93BA-87A4387584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0"/>
              </a:clrFrom>
              <a:clrTo>
                <a:srgbClr val="FFFD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7762" y="2992363"/>
            <a:ext cx="2505901" cy="19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標題 3">
                <a:extLst>
                  <a:ext uri="{FF2B5EF4-FFF2-40B4-BE49-F238E27FC236}">
                    <a16:creationId xmlns:a16="http://schemas.microsoft.com/office/drawing/2014/main" id="{74137E66-B177-4903-9F74-2A9EC6590F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134" y="1208681"/>
                <a:ext cx="8758827" cy="222031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54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如圖，已知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AB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為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∠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的角平分線，且，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BC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BD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/>
                  <a:t>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dirty="0"/>
                          <m:t>3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BC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5</a:t>
                </a:r>
                <a:r>
                  <a:rPr lang="zh-TW" altLang="en-US" dirty="0"/>
                  <a:t>。</a:t>
                </a:r>
                <a:endParaRPr lang="en-US" altLang="zh-TW" dirty="0"/>
              </a:p>
              <a:p>
                <a:pPr marL="360363">
                  <a:lnSpc>
                    <a:spcPts val="5400"/>
                  </a:lnSpc>
                </a:pPr>
                <a:r>
                  <a:rPr lang="zh-TW" altLang="en-US" dirty="0"/>
                  <a:t>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______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BD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______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。</a:t>
                </a:r>
                <a:endParaRPr lang="zh-TW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標題 3">
                <a:extLst>
                  <a:ext uri="{FF2B5EF4-FFF2-40B4-BE49-F238E27FC236}">
                    <a16:creationId xmlns:a16="http://schemas.microsoft.com/office/drawing/2014/main" id="{74137E66-B177-4903-9F74-2A9EC6590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4" y="1208681"/>
                <a:ext cx="8758827" cy="2220319"/>
              </a:xfrm>
              <a:prstGeom prst="rect">
                <a:avLst/>
              </a:prstGeom>
              <a:blipFill>
                <a:blip r:embed="rId2"/>
                <a:stretch>
                  <a:fillRect l="-1740" b="-1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角平分線性質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7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標題 3">
                <a:extLst>
                  <a:ext uri="{FF2B5EF4-FFF2-40B4-BE49-F238E27FC236}">
                    <a16:creationId xmlns:a16="http://schemas.microsoft.com/office/drawing/2014/main" id="{F1E61A25-CDB2-46DD-8E97-CC860C930B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9752" y="2564904"/>
                <a:ext cx="864910" cy="7259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3</m:t>
                        </m:r>
                      </m:e>
                    </m:rad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標題 3">
                <a:extLst>
                  <a:ext uri="{FF2B5EF4-FFF2-40B4-BE49-F238E27FC236}">
                    <a16:creationId xmlns:a16="http://schemas.microsoft.com/office/drawing/2014/main" id="{F1E61A25-CDB2-46DD-8E97-CC860C930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564904"/>
                <a:ext cx="864910" cy="725976"/>
              </a:xfrm>
              <a:prstGeom prst="rect">
                <a:avLst/>
              </a:prstGeom>
              <a:blipFill>
                <a:blip r:embed="rId4"/>
                <a:stretch>
                  <a:fillRect l="-18310" t="-2521" b="-159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標題 3">
            <a:extLst>
              <a:ext uri="{FF2B5EF4-FFF2-40B4-BE49-F238E27FC236}">
                <a16:creationId xmlns:a16="http://schemas.microsoft.com/office/drawing/2014/main" id="{D29A342B-7CAD-4E46-83BC-7EFCCD4D7D62}"/>
              </a:ext>
            </a:extLst>
          </p:cNvPr>
          <p:cNvSpPr txBox="1">
            <a:spLocks/>
          </p:cNvSpPr>
          <p:nvPr/>
        </p:nvSpPr>
        <p:spPr>
          <a:xfrm>
            <a:off x="5148063" y="2564904"/>
            <a:ext cx="577671" cy="725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圖片 2" descr="一張含有 行, 圖表, 三角形 的圖片&#10;&#10;自動產生的描述">
            <a:extLst>
              <a:ext uri="{FF2B5EF4-FFF2-40B4-BE49-F238E27FC236}">
                <a16:creationId xmlns:a16="http://schemas.microsoft.com/office/drawing/2014/main" id="{4B0DF0B7-EBB5-40B5-89EA-9B42FA737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660919"/>
            <a:ext cx="3791199" cy="29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15" grpId="0"/>
      <p:bldP spid="15" grpId="1"/>
      <p:bldP spid="15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⑧</a:t>
            </a:r>
            <a:r>
              <a:rPr lang="zh-TW" altLang="en-US" dirty="0"/>
              <a:t> 三角形的邊長關係</a:t>
            </a:r>
          </a:p>
        </p:txBody>
      </p:sp>
      <p:sp>
        <p:nvSpPr>
          <p:cNvPr id="2" name="標題 3">
            <a:extLst>
              <a:ext uri="{FF2B5EF4-FFF2-40B4-BE49-F238E27FC236}">
                <a16:creationId xmlns:a16="http://schemas.microsoft.com/office/drawing/2014/main" id="{90CB79CD-6FB6-FE02-8FBF-C95064D7A73D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zh-TW" altLang="en-US" b="1" dirty="0">
                <a:solidFill>
                  <a:srgbClr val="C00000"/>
                </a:solidFill>
              </a:rPr>
              <a:t>三角形的邊角關係</a:t>
            </a:r>
            <a:r>
              <a:rPr lang="zh-TW" altLang="en-US" dirty="0"/>
              <a:t>：在一個三角形中，</a:t>
            </a:r>
            <a:endParaRPr lang="en-US" altLang="zh-TW" dirty="0"/>
          </a:p>
          <a:p>
            <a:pPr>
              <a:lnSpc>
                <a:spcPts val="4800"/>
              </a:lnSpc>
            </a:pPr>
            <a:r>
              <a:rPr lang="zh-TW" altLang="en-US" dirty="0"/>
              <a:t>任意兩邊之和＞第三邊。</a:t>
            </a:r>
            <a:endParaRPr lang="en-US" altLang="zh-TW" i="1" dirty="0"/>
          </a:p>
          <a:p>
            <a:pPr>
              <a:lnSpc>
                <a:spcPts val="4800"/>
              </a:lnSpc>
            </a:pPr>
            <a:r>
              <a:rPr lang="zh-TW" altLang="en-US" dirty="0"/>
              <a:t>    如右圖，任取一個 </a:t>
            </a:r>
            <a:r>
              <a:rPr lang="zh-TW" altLang="en-US" dirty="0">
                <a:sym typeface="Wingdings 3" panose="05040102010807070707" pitchFamily="18" charset="2"/>
              </a:rPr>
              <a:t></a:t>
            </a:r>
            <a:r>
              <a:rPr lang="en-US" altLang="zh-TW" i="1" dirty="0"/>
              <a:t>ABC</a:t>
            </a:r>
            <a:r>
              <a:rPr lang="zh-TW" altLang="en-US" i="1" dirty="0"/>
              <a:t> </a:t>
            </a:r>
            <a:r>
              <a:rPr lang="zh-TW" altLang="en-US" dirty="0"/>
              <a:t>，若已知三邊長</a:t>
            </a:r>
            <a:endParaRPr lang="en-US" altLang="zh-TW" dirty="0"/>
          </a:p>
          <a:p>
            <a:pPr>
              <a:lnSpc>
                <a:spcPts val="4800"/>
              </a:lnSpc>
            </a:pPr>
            <a:r>
              <a:rPr lang="en-US" altLang="zh-TW" dirty="0"/>
              <a:t>    </a:t>
            </a:r>
            <a:r>
              <a:rPr lang="zh-TW" altLang="en-US" dirty="0"/>
              <a:t>分別 </a:t>
            </a:r>
            <a:r>
              <a:rPr lang="en-US" altLang="zh-TW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華康細黑體a渀."/>
              </a:rPr>
              <a:t>、</a:t>
            </a:r>
            <a:r>
              <a:rPr lang="en-US" altLang="zh-TW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華康細黑體a渀."/>
              </a:rPr>
              <a:t>、</a:t>
            </a:r>
            <a:r>
              <a:rPr lang="en-US" altLang="zh-TW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華康細黑體a渀."/>
              </a:rPr>
              <a:t>，我們可以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華康細黑體I"/>
              </a:rPr>
              <a:t>得到以下三式：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華康細黑體a渀."/>
              </a:rPr>
              <a:t>	</a:t>
            </a:r>
            <a:endParaRPr lang="en-US" altLang="zh-TW" dirty="0"/>
          </a:p>
          <a:p>
            <a:pPr>
              <a:lnSpc>
                <a:spcPts val="4800"/>
              </a:lnSpc>
            </a:pPr>
            <a:r>
              <a:rPr lang="zh-TW" altLang="en-US" dirty="0">
                <a:solidFill>
                  <a:srgbClr val="000000"/>
                </a:solidFill>
                <a:latin typeface="FU-BZ"/>
              </a:rPr>
              <a:t>    ① </a:t>
            </a:r>
            <a:r>
              <a:rPr lang="en-US" altLang="zh-TW" i="1" dirty="0">
                <a:solidFill>
                  <a:srgbClr val="000000"/>
                </a:solidFill>
              </a:rPr>
              <a:t>a</a:t>
            </a:r>
            <a:r>
              <a:rPr lang="zh-TW" altLang="en-US" dirty="0">
                <a:solidFill>
                  <a:srgbClr val="000000"/>
                </a:solidFill>
                <a:latin typeface="華康細黑體a渀."/>
              </a:rPr>
              <a:t>＋</a:t>
            </a:r>
            <a:r>
              <a:rPr lang="en-US" altLang="zh-TW" i="1" dirty="0">
                <a:solidFill>
                  <a:srgbClr val="000000"/>
                </a:solidFill>
              </a:rPr>
              <a:t>b</a:t>
            </a:r>
            <a:r>
              <a:rPr lang="zh-TW" altLang="en-US" dirty="0">
                <a:solidFill>
                  <a:srgbClr val="000000"/>
                </a:solidFill>
                <a:latin typeface="華康細黑體a渀."/>
              </a:rPr>
              <a:t>＞</a:t>
            </a:r>
            <a:r>
              <a:rPr lang="en-US" altLang="zh-TW" i="1" dirty="0">
                <a:solidFill>
                  <a:srgbClr val="000000"/>
                </a:solidFill>
              </a:rPr>
              <a:t>c</a:t>
            </a:r>
            <a:r>
              <a:rPr lang="zh-TW" altLang="en-US" dirty="0">
                <a:solidFill>
                  <a:srgbClr val="000000"/>
                </a:solidFill>
                <a:latin typeface="華康細黑體a渀."/>
              </a:rPr>
              <a:t>；</a:t>
            </a:r>
            <a:endParaRPr lang="en-US" altLang="zh-TW" dirty="0">
              <a:solidFill>
                <a:srgbClr val="000000"/>
              </a:solidFill>
              <a:latin typeface="華康細黑體a渀."/>
            </a:endParaRPr>
          </a:p>
          <a:p>
            <a:pPr>
              <a:lnSpc>
                <a:spcPts val="4800"/>
              </a:lnSpc>
            </a:pPr>
            <a:r>
              <a:rPr lang="en-US" altLang="zh-TW" dirty="0">
                <a:solidFill>
                  <a:srgbClr val="000000"/>
                </a:solidFill>
                <a:latin typeface="華康細黑體a渀."/>
              </a:rPr>
              <a:t>    </a:t>
            </a:r>
            <a:r>
              <a:rPr lang="zh-TW" altLang="en-US" dirty="0">
                <a:solidFill>
                  <a:srgbClr val="000000"/>
                </a:solidFill>
                <a:latin typeface="FU-BZ"/>
              </a:rPr>
              <a:t>② </a:t>
            </a:r>
            <a:r>
              <a:rPr lang="en-US" altLang="zh-TW" i="1" dirty="0">
                <a:solidFill>
                  <a:srgbClr val="000000"/>
                </a:solidFill>
              </a:rPr>
              <a:t>b</a:t>
            </a:r>
            <a:r>
              <a:rPr lang="zh-TW" altLang="en-US" dirty="0">
                <a:solidFill>
                  <a:srgbClr val="000000"/>
                </a:solidFill>
                <a:latin typeface="華康細黑體a渀."/>
              </a:rPr>
              <a:t>＋</a:t>
            </a:r>
            <a:r>
              <a:rPr lang="en-US" altLang="zh-TW" i="1" dirty="0">
                <a:solidFill>
                  <a:srgbClr val="000000"/>
                </a:solidFill>
              </a:rPr>
              <a:t>c</a:t>
            </a:r>
            <a:r>
              <a:rPr lang="zh-TW" altLang="en-US" dirty="0">
                <a:solidFill>
                  <a:srgbClr val="000000"/>
                </a:solidFill>
                <a:latin typeface="華康細黑體a渀."/>
              </a:rPr>
              <a:t>＞</a:t>
            </a:r>
            <a:r>
              <a:rPr lang="en-US" altLang="zh-TW" i="1" dirty="0">
                <a:solidFill>
                  <a:srgbClr val="000000"/>
                </a:solidFill>
              </a:rPr>
              <a:t>a</a:t>
            </a:r>
            <a:r>
              <a:rPr lang="zh-TW" altLang="en-US" dirty="0">
                <a:solidFill>
                  <a:srgbClr val="000000"/>
                </a:solidFill>
                <a:latin typeface="華康細黑體a渀."/>
              </a:rPr>
              <a:t>；</a:t>
            </a:r>
            <a:endParaRPr lang="en-US" altLang="zh-TW" dirty="0">
              <a:solidFill>
                <a:srgbClr val="000000"/>
              </a:solidFill>
              <a:latin typeface="華康細黑體a渀."/>
            </a:endParaRPr>
          </a:p>
          <a:p>
            <a:pPr>
              <a:lnSpc>
                <a:spcPts val="4800"/>
              </a:lnSpc>
            </a:pPr>
            <a:r>
              <a:rPr lang="en-US" altLang="zh-TW" dirty="0">
                <a:solidFill>
                  <a:srgbClr val="000000"/>
                </a:solidFill>
                <a:latin typeface="華康細黑體a渀."/>
              </a:rPr>
              <a:t>    </a:t>
            </a:r>
            <a:r>
              <a:rPr lang="zh-TW" altLang="en-US" dirty="0">
                <a:solidFill>
                  <a:srgbClr val="000000"/>
                </a:solidFill>
                <a:latin typeface="FU-BZ"/>
              </a:rPr>
              <a:t>③ </a:t>
            </a:r>
            <a:r>
              <a:rPr lang="en-US" altLang="zh-TW" i="1" dirty="0">
                <a:solidFill>
                  <a:srgbClr val="000000"/>
                </a:solidFill>
              </a:rPr>
              <a:t>c</a:t>
            </a:r>
            <a:r>
              <a:rPr lang="zh-TW" altLang="en-US" dirty="0">
                <a:solidFill>
                  <a:srgbClr val="000000"/>
                </a:solidFill>
                <a:latin typeface="華康細黑體a渀."/>
              </a:rPr>
              <a:t>＋</a:t>
            </a:r>
            <a:r>
              <a:rPr lang="en-US" altLang="zh-TW" i="1" dirty="0">
                <a:solidFill>
                  <a:srgbClr val="000000"/>
                </a:solidFill>
              </a:rPr>
              <a:t>a</a:t>
            </a:r>
            <a:r>
              <a:rPr lang="zh-TW" altLang="en-US" dirty="0">
                <a:solidFill>
                  <a:srgbClr val="000000"/>
                </a:solidFill>
                <a:latin typeface="華康細黑體a渀."/>
              </a:rPr>
              <a:t>＞</a:t>
            </a:r>
            <a:r>
              <a:rPr lang="en-US" altLang="zh-TW" i="1" dirty="0">
                <a:solidFill>
                  <a:srgbClr val="000000"/>
                </a:solidFill>
              </a:rPr>
              <a:t>b</a:t>
            </a:r>
            <a:r>
              <a:rPr lang="zh-TW" altLang="en-US" dirty="0">
                <a:solidFill>
                  <a:srgbClr val="000000"/>
                </a:solidFill>
                <a:latin typeface="華康細黑體a渀."/>
              </a:rPr>
              <a:t>。	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EECCE7-6094-B073-7C96-0A50743E04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997F36-810A-A0B4-7723-5D32DEF53F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EE36A24-F73B-B529-43AA-024DA0057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82" y="3007688"/>
            <a:ext cx="642436" cy="61753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860D88D-0C41-3C38-CB7C-08D0696F76C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4F2E7"/>
              </a:clrFrom>
              <a:clrTo>
                <a:srgbClr val="E4F2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761" y="4258096"/>
            <a:ext cx="3672408" cy="25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05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⑧</a:t>
            </a:r>
            <a:r>
              <a:rPr lang="zh-TW" altLang="en-US" dirty="0"/>
              <a:t> 三角形的邊長關係</a:t>
            </a:r>
          </a:p>
        </p:txBody>
      </p:sp>
      <p:sp>
        <p:nvSpPr>
          <p:cNvPr id="2" name="標題 3">
            <a:extLst>
              <a:ext uri="{FF2B5EF4-FFF2-40B4-BE49-F238E27FC236}">
                <a16:creationId xmlns:a16="http://schemas.microsoft.com/office/drawing/2014/main" id="{90CB79CD-6FB6-FE02-8FBF-C95064D7A73D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華康細黑體"/>
              </a:rPr>
              <a:t>  已知不等長的三線段長由小到大為 </a:t>
            </a:r>
            <a:r>
              <a:rPr lang="en-US" altLang="zh-TW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華康細黑體"/>
              </a:rPr>
              <a:t>、</a:t>
            </a:r>
            <a:r>
              <a:rPr lang="en-US" altLang="zh-TW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華康細黑體"/>
              </a:rPr>
              <a:t>、</a:t>
            </a:r>
            <a:r>
              <a:rPr lang="en-US" altLang="zh-TW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華康細黑體"/>
              </a:rPr>
              <a:t>	</a:t>
            </a:r>
          </a:p>
          <a:p>
            <a:pPr>
              <a:lnSpc>
                <a:spcPts val="4800"/>
              </a:lnSpc>
            </a:pP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華康細黑體I"/>
              </a:rPr>
              <a:t>    若此三線段可以構成三角形，求 </a:t>
            </a:r>
            <a:r>
              <a:rPr lang="en-US" altLang="zh-TW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華康細黑體I"/>
              </a:rPr>
              <a:t>的範圍。	</a:t>
            </a:r>
          </a:p>
          <a:p>
            <a:pPr>
              <a:lnSpc>
                <a:spcPts val="4800"/>
              </a:lnSpc>
            </a:pPr>
            <a:r>
              <a:rPr lang="en-US" altLang="zh-TW" dirty="0">
                <a:solidFill>
                  <a:srgbClr val="0072BC"/>
                </a:solidFill>
              </a:rPr>
              <a:t>[</a:t>
            </a:r>
            <a:r>
              <a:rPr lang="zh-TW" altLang="en-US" dirty="0">
                <a:solidFill>
                  <a:srgbClr val="0072BC"/>
                </a:solidFill>
              </a:rPr>
              <a:t>解</a:t>
            </a:r>
            <a:r>
              <a:rPr lang="en-US" altLang="zh-TW" dirty="0">
                <a:solidFill>
                  <a:srgbClr val="0072BC"/>
                </a:solidFill>
              </a:rPr>
              <a:t>]</a:t>
            </a:r>
            <a:r>
              <a:rPr lang="zh-TW" altLang="en-US" dirty="0">
                <a:solidFill>
                  <a:srgbClr val="0072BC"/>
                </a:solidFill>
                <a:latin typeface="華康細黑體I"/>
              </a:rPr>
              <a:t>任意兩邊之和＞第三邊，</a:t>
            </a:r>
            <a:endParaRPr lang="en-US" altLang="zh-TW" dirty="0">
              <a:solidFill>
                <a:srgbClr val="0072BC"/>
              </a:solidFill>
              <a:latin typeface="華康細黑體I"/>
            </a:endParaRPr>
          </a:p>
          <a:p>
            <a:pPr>
              <a:lnSpc>
                <a:spcPts val="4800"/>
              </a:lnSpc>
            </a:pPr>
            <a:r>
              <a:rPr lang="zh-TW" altLang="en-US" dirty="0">
                <a:solidFill>
                  <a:srgbClr val="0072BC"/>
                </a:solidFill>
                <a:latin typeface="華康細黑體I"/>
              </a:rPr>
              <a:t>       </a:t>
            </a:r>
            <a:r>
              <a:rPr lang="en-US" altLang="zh-TW" sz="3200" b="0" i="0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5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a渀."/>
              </a:rPr>
              <a:t>＋</a:t>
            </a:r>
            <a:r>
              <a:rPr lang="en-US" altLang="zh-TW" sz="3200" b="0" i="0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9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a渀."/>
              </a:rPr>
              <a:t>＞</a:t>
            </a:r>
            <a:r>
              <a:rPr lang="en-US" altLang="zh-TW" sz="3200" b="0" i="1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a渀."/>
              </a:rPr>
              <a:t>，所以 </a:t>
            </a:r>
            <a:r>
              <a:rPr lang="en-US" altLang="zh-TW" sz="3200" b="0" i="1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a渀."/>
              </a:rPr>
              <a:t>＜</a:t>
            </a:r>
            <a:r>
              <a:rPr lang="en-US" altLang="zh-TW" sz="3200" b="0" i="0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14</a:t>
            </a:r>
            <a:r>
              <a:rPr lang="zh-TW" altLang="en-US" dirty="0">
                <a:solidFill>
                  <a:srgbClr val="0072BC"/>
                </a:solidFill>
              </a:rPr>
              <a:t> </a:t>
            </a:r>
            <a:r>
              <a:rPr lang="en-US" altLang="zh-TW" sz="3200" b="0" i="0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···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FU-BZ"/>
              </a:rPr>
              <a:t>①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a渀."/>
              </a:rPr>
              <a:t>；</a:t>
            </a:r>
            <a:endParaRPr lang="en-US" altLang="zh-TW" sz="3200" b="0" i="0" u="none" strike="noStrike" baseline="0" dirty="0">
              <a:solidFill>
                <a:srgbClr val="0072BC"/>
              </a:solidFill>
              <a:latin typeface="華康細黑體a渀."/>
            </a:endParaRPr>
          </a:p>
          <a:p>
            <a:pPr>
              <a:lnSpc>
                <a:spcPts val="4800"/>
              </a:lnSpc>
            </a:pPr>
            <a:r>
              <a:rPr lang="zh-TW" altLang="en-US" dirty="0">
                <a:solidFill>
                  <a:srgbClr val="0072BC"/>
                </a:solidFill>
                <a:latin typeface="華康細黑體a渀."/>
              </a:rPr>
              <a:t>       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.."/>
              </a:rPr>
              <a:t>又 </a:t>
            </a:r>
            <a:r>
              <a:rPr lang="en-US" altLang="zh-TW" sz="3200" b="0" i="1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1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.."/>
              </a:rPr>
              <a:t>為最長邊，所以 </a:t>
            </a:r>
            <a:r>
              <a:rPr lang="en-US" altLang="zh-TW" sz="3200" b="0" i="1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.."/>
              </a:rPr>
              <a:t>＞</a:t>
            </a:r>
            <a:r>
              <a:rPr lang="en-US" altLang="zh-TW" dirty="0">
                <a:solidFill>
                  <a:srgbClr val="0072BC"/>
                </a:solidFill>
              </a:rPr>
              <a:t>9 ···</a:t>
            </a:r>
            <a:r>
              <a:rPr lang="zh-TW" altLang="en-US" dirty="0">
                <a:solidFill>
                  <a:srgbClr val="0072BC"/>
                </a:solidFill>
                <a:latin typeface="FU-BZ"/>
              </a:rPr>
              <a:t>②</a:t>
            </a:r>
            <a:endParaRPr lang="en-US" altLang="zh-TW" dirty="0">
              <a:solidFill>
                <a:srgbClr val="0072BC"/>
              </a:solidFill>
              <a:latin typeface="FU-BZ"/>
            </a:endParaRPr>
          </a:p>
          <a:p>
            <a:pPr>
              <a:lnSpc>
                <a:spcPts val="4800"/>
              </a:lnSpc>
            </a:pP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FU-BZ"/>
              </a:rPr>
              <a:t> </a:t>
            </a:r>
            <a:r>
              <a:rPr lang="zh-TW" altLang="en-US" dirty="0">
                <a:solidFill>
                  <a:srgbClr val="0072BC"/>
                </a:solidFill>
                <a:latin typeface="FU-BZ"/>
              </a:rPr>
              <a:t>      由 ①、②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I"/>
              </a:rPr>
              <a:t>可知 </a:t>
            </a:r>
            <a:r>
              <a:rPr lang="en-US" altLang="zh-TW" sz="3200" b="0" i="1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1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I"/>
              </a:rPr>
              <a:t>的範圍為 </a:t>
            </a:r>
            <a:r>
              <a:rPr lang="en-US" altLang="zh-TW" sz="3200" b="0" i="1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I"/>
              </a:rPr>
              <a:t>＞</a:t>
            </a:r>
            <a:r>
              <a:rPr lang="en-US" altLang="zh-TW" sz="3200" b="0" i="0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9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I"/>
              </a:rPr>
              <a:t>且 </a:t>
            </a:r>
            <a:r>
              <a:rPr lang="en-US" altLang="zh-TW" sz="3200" b="0" i="1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I"/>
              </a:rPr>
              <a:t>＜</a:t>
            </a:r>
            <a:r>
              <a:rPr lang="en-US" altLang="zh-TW" sz="3200" b="0" i="0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14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I"/>
              </a:rPr>
              <a:t>，	</a:t>
            </a:r>
          </a:p>
          <a:p>
            <a:pPr>
              <a:lnSpc>
                <a:spcPts val="4800"/>
              </a:lnSpc>
            </a:pP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I"/>
              </a:rPr>
              <a:t>       即</a:t>
            </a:r>
            <a:r>
              <a:rPr lang="en-US" altLang="zh-TW" sz="3200" b="0" i="0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9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I"/>
              </a:rPr>
              <a:t>＜</a:t>
            </a:r>
            <a:r>
              <a:rPr lang="en-US" altLang="zh-TW" sz="3200" b="0" i="1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I"/>
              </a:rPr>
              <a:t>＜</a:t>
            </a:r>
            <a:r>
              <a:rPr lang="en-US" altLang="zh-TW" sz="3200" b="0" i="0" u="none" strike="noStrike" baseline="0" dirty="0">
                <a:solidFill>
                  <a:srgbClr val="0072BC"/>
                </a:solidFill>
                <a:latin typeface="Times New Roman" panose="02020603050405020304" pitchFamily="18" charset="0"/>
              </a:rPr>
              <a:t>14</a:t>
            </a:r>
            <a:r>
              <a:rPr lang="zh-TW" altLang="en-US" sz="3200" b="0" i="0" u="none" strike="noStrike" baseline="0" dirty="0">
                <a:solidFill>
                  <a:srgbClr val="0072BC"/>
                </a:solidFill>
                <a:latin typeface="華康細黑體I"/>
              </a:rPr>
              <a:t>。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EECCE7-6094-B073-7C96-0A50743E04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997F36-810A-A0B4-7723-5D32DEF53F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D82052E-CE81-B4B1-D776-B16F39366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82" y="1784985"/>
            <a:ext cx="642436" cy="6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7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1267467"/>
          </a:xfrm>
        </p:spPr>
        <p:txBody>
          <a:bodyPr/>
          <a:lstStyle/>
          <a:p>
            <a:pPr marL="1260475" indent="-1260475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en-US" altLang="zh-TW" dirty="0">
                <a:sym typeface="Wingdings" panose="05000000000000000000" pitchFamily="2" charset="2"/>
              </a:rPr>
              <a:t>(      )</a:t>
            </a:r>
            <a:r>
              <a:rPr lang="zh-TW" altLang="en-US" dirty="0"/>
              <a:t>下列各組數據中，哪一組可以做為三角形的三邊長？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三角形的邊長關係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00334" y="129471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4669254" y="2780928"/>
            <a:ext cx="3384991" cy="2478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en-US" altLang="zh-TW" dirty="0">
                <a:solidFill>
                  <a:srgbClr val="FF0000"/>
                </a:solidFill>
              </a:rPr>
              <a:t>(A)</a:t>
            </a:r>
            <a:r>
              <a:rPr lang="zh-TW" altLang="en-US" dirty="0">
                <a:solidFill>
                  <a:srgbClr val="FF0000"/>
                </a:solidFill>
              </a:rPr>
              <a:t>否，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華康細黑體a渀."/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7</a:t>
            </a:r>
            <a:r>
              <a:rPr lang="zh-TW" altLang="en-US" dirty="0">
                <a:solidFill>
                  <a:srgbClr val="FF0000"/>
                </a:solidFill>
              </a:rPr>
              <a:t>；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lnSpc>
                <a:spcPts val="4400"/>
              </a:lnSpc>
            </a:pPr>
            <a:r>
              <a:rPr lang="en-US" altLang="zh-TW" dirty="0">
                <a:solidFill>
                  <a:srgbClr val="FF0000"/>
                </a:solidFill>
              </a:rPr>
              <a:t>(B)</a:t>
            </a:r>
            <a:r>
              <a:rPr lang="zh-TW" altLang="en-US" dirty="0">
                <a:solidFill>
                  <a:srgbClr val="FF0000"/>
                </a:solidFill>
              </a:rPr>
              <a:t>否，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＜</a:t>
            </a:r>
            <a:r>
              <a:rPr lang="en-US" altLang="zh-TW" dirty="0">
                <a:solidFill>
                  <a:srgbClr val="FF0000"/>
                </a:solidFill>
              </a:rPr>
              <a:t>8</a:t>
            </a:r>
            <a:r>
              <a:rPr lang="zh-TW" altLang="en-US" dirty="0">
                <a:solidFill>
                  <a:srgbClr val="FF0000"/>
                </a:solidFill>
              </a:rPr>
              <a:t>；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lnSpc>
                <a:spcPts val="4400"/>
              </a:lnSpc>
            </a:pPr>
            <a:r>
              <a:rPr lang="en-US" altLang="zh-TW" dirty="0">
                <a:solidFill>
                  <a:srgbClr val="FF0000"/>
                </a:solidFill>
              </a:rPr>
              <a:t>(C) 5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＞</a:t>
            </a:r>
            <a:r>
              <a:rPr lang="en-US" altLang="zh-TW" dirty="0">
                <a:solidFill>
                  <a:srgbClr val="FF0000"/>
                </a:solidFill>
              </a:rPr>
              <a:t>9</a:t>
            </a:r>
            <a:r>
              <a:rPr lang="zh-TW" altLang="en-US" dirty="0">
                <a:solidFill>
                  <a:srgbClr val="FF0000"/>
                </a:solidFill>
              </a:rPr>
              <a:t>；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lnSpc>
                <a:spcPts val="4400"/>
              </a:lnSpc>
            </a:pPr>
            <a:r>
              <a:rPr lang="en-US" altLang="zh-TW" dirty="0">
                <a:solidFill>
                  <a:srgbClr val="FF0000"/>
                </a:solidFill>
              </a:rPr>
              <a:t>(D)</a:t>
            </a:r>
            <a:r>
              <a:rPr lang="zh-TW" altLang="en-US" dirty="0">
                <a:solidFill>
                  <a:srgbClr val="FF0000"/>
                </a:solidFill>
              </a:rPr>
              <a:t>否，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7</a:t>
            </a:r>
            <a:r>
              <a:rPr lang="zh-TW" altLang="en-US" dirty="0">
                <a:solidFill>
                  <a:srgbClr val="FF0000"/>
                </a:solidFill>
              </a:rPr>
              <a:t>＜</a:t>
            </a:r>
            <a:r>
              <a:rPr lang="en-US" altLang="zh-TW" dirty="0">
                <a:solidFill>
                  <a:srgbClr val="FF0000"/>
                </a:solidFill>
              </a:rPr>
              <a:t>13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0DE65F1-486A-4D0E-8476-13CAC3DE7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5772" y="2405817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314" y="4923208"/>
            <a:ext cx="280417" cy="338329"/>
          </a:xfrm>
          <a:prstGeom prst="rect">
            <a:avLst/>
          </a:prstGeom>
        </p:spPr>
      </p:pic>
      <p:sp>
        <p:nvSpPr>
          <p:cNvPr id="29" name="標題 3">
            <a:extLst>
              <a:ext uri="{FF2B5EF4-FFF2-40B4-BE49-F238E27FC236}">
                <a16:creationId xmlns:a16="http://schemas.microsoft.com/office/drawing/2014/main" id="{90B3BF08-35B4-4908-ADEF-094EB67F2C89}"/>
              </a:ext>
            </a:extLst>
          </p:cNvPr>
          <p:cNvSpPr txBox="1">
            <a:spLocks/>
          </p:cNvSpPr>
          <p:nvPr/>
        </p:nvSpPr>
        <p:spPr>
          <a:xfrm>
            <a:off x="1691680" y="2797580"/>
            <a:ext cx="4128910" cy="2247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en-US" altLang="zh-TW" sz="3000" dirty="0"/>
              <a:t>(A) 3</a:t>
            </a:r>
            <a:r>
              <a:rPr lang="zh-TW" altLang="en-US" sz="3000" dirty="0"/>
              <a:t>、</a:t>
            </a:r>
            <a:r>
              <a:rPr lang="en-US" altLang="zh-TW" sz="3000" dirty="0"/>
              <a:t>4</a:t>
            </a:r>
            <a:r>
              <a:rPr lang="zh-TW" altLang="en-US" sz="3000" dirty="0"/>
              <a:t>、</a:t>
            </a:r>
            <a:r>
              <a:rPr lang="en-US" altLang="zh-TW" sz="3000" dirty="0"/>
              <a:t>7</a:t>
            </a:r>
          </a:p>
          <a:p>
            <a:pPr marL="360363" indent="-360363">
              <a:lnSpc>
                <a:spcPts val="4400"/>
              </a:lnSpc>
            </a:pPr>
            <a:r>
              <a:rPr lang="en-US" altLang="zh-TW" sz="3000" dirty="0"/>
              <a:t>(B) 2</a:t>
            </a:r>
            <a:r>
              <a:rPr lang="zh-TW" altLang="en-US" sz="3000" dirty="0"/>
              <a:t>、</a:t>
            </a:r>
            <a:r>
              <a:rPr lang="en-US" altLang="zh-TW" sz="3000" dirty="0"/>
              <a:t>5</a:t>
            </a:r>
            <a:r>
              <a:rPr lang="zh-TW" altLang="en-US" sz="3000" dirty="0"/>
              <a:t>、</a:t>
            </a:r>
            <a:r>
              <a:rPr lang="en-US" altLang="zh-TW" sz="3000" dirty="0"/>
              <a:t>8</a:t>
            </a:r>
          </a:p>
          <a:p>
            <a:pPr marL="360363" indent="-360363">
              <a:lnSpc>
                <a:spcPts val="4400"/>
              </a:lnSpc>
            </a:pPr>
            <a:r>
              <a:rPr lang="en-US" altLang="zh-TW" sz="3000" dirty="0"/>
              <a:t>(C) 5</a:t>
            </a:r>
            <a:r>
              <a:rPr lang="zh-TW" altLang="en-US" sz="3000" dirty="0"/>
              <a:t>、</a:t>
            </a:r>
            <a:r>
              <a:rPr lang="en-US" altLang="zh-TW" sz="3000" dirty="0"/>
              <a:t>5</a:t>
            </a:r>
            <a:r>
              <a:rPr lang="zh-TW" altLang="en-US" sz="3000" dirty="0"/>
              <a:t>、</a:t>
            </a:r>
            <a:r>
              <a:rPr lang="en-US" altLang="zh-TW" sz="3000" dirty="0"/>
              <a:t>9</a:t>
            </a:r>
          </a:p>
          <a:p>
            <a:pPr marL="360363" indent="-360363">
              <a:lnSpc>
                <a:spcPts val="4400"/>
              </a:lnSpc>
            </a:pPr>
            <a:r>
              <a:rPr lang="en-US" altLang="zh-TW" sz="3000" dirty="0"/>
              <a:t>(D) 4</a:t>
            </a:r>
            <a:r>
              <a:rPr lang="zh-TW" altLang="en-US" sz="3000" dirty="0"/>
              <a:t>、</a:t>
            </a:r>
            <a:r>
              <a:rPr lang="en-US" altLang="zh-TW" sz="3000" dirty="0"/>
              <a:t>7</a:t>
            </a:r>
            <a:r>
              <a:rPr lang="zh-TW" altLang="en-US" sz="3000" dirty="0"/>
              <a:t>、</a:t>
            </a:r>
            <a:r>
              <a:rPr lang="en-US" altLang="zh-TW" sz="3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3224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1267467"/>
          </a:xfrm>
        </p:spPr>
        <p:txBody>
          <a:bodyPr/>
          <a:lstStyle/>
          <a:p>
            <a:pPr marL="1260475" indent="-1260475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en-US" altLang="zh-TW" dirty="0">
                <a:sym typeface="Wingdings" panose="05000000000000000000" pitchFamily="2" charset="2"/>
              </a:rPr>
              <a:t>(      )</a:t>
            </a:r>
            <a:r>
              <a:rPr lang="zh-TW" altLang="en-US" dirty="0"/>
              <a:t>下列各組數據中，哪一組</a:t>
            </a:r>
            <a:r>
              <a:rPr lang="zh-TW" altLang="en-US" u="dbl" dirty="0"/>
              <a:t>不可以</a:t>
            </a:r>
            <a:r>
              <a:rPr lang="zh-TW" altLang="en-US" dirty="0"/>
              <a:t>做為三角形的三邊長？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三角形的邊長關係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00334" y="129471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4805772" y="2780980"/>
            <a:ext cx="3384991" cy="2478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en-US" altLang="zh-TW" dirty="0">
                <a:solidFill>
                  <a:srgbClr val="FF0000"/>
                </a:solidFill>
              </a:rPr>
              <a:t>(A)</a:t>
            </a:r>
            <a:r>
              <a:rPr lang="zh-TW" altLang="en-US" dirty="0">
                <a:solidFill>
                  <a:srgbClr val="FF0000"/>
                </a:solidFill>
              </a:rPr>
              <a:t>否，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華康細黑體a渀."/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7</a:t>
            </a:r>
            <a:r>
              <a:rPr lang="zh-TW" altLang="en-US" dirty="0">
                <a:solidFill>
                  <a:srgbClr val="FF0000"/>
                </a:solidFill>
              </a:rPr>
              <a:t>＜</a:t>
            </a:r>
            <a:r>
              <a:rPr lang="en-US" altLang="zh-TW" dirty="0">
                <a:solidFill>
                  <a:srgbClr val="FF0000"/>
                </a:solidFill>
              </a:rPr>
              <a:t>9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3259835"/>
            <a:ext cx="280417" cy="338329"/>
          </a:xfrm>
          <a:prstGeom prst="rect">
            <a:avLst/>
          </a:prstGeom>
        </p:spPr>
      </p:pic>
      <p:sp>
        <p:nvSpPr>
          <p:cNvPr id="29" name="標題 3">
            <a:extLst>
              <a:ext uri="{FF2B5EF4-FFF2-40B4-BE49-F238E27FC236}">
                <a16:creationId xmlns:a16="http://schemas.microsoft.com/office/drawing/2014/main" id="{90B3BF08-35B4-4908-ADEF-094EB67F2C89}"/>
              </a:ext>
            </a:extLst>
          </p:cNvPr>
          <p:cNvSpPr txBox="1">
            <a:spLocks/>
          </p:cNvSpPr>
          <p:nvPr/>
        </p:nvSpPr>
        <p:spPr>
          <a:xfrm>
            <a:off x="1691680" y="2799561"/>
            <a:ext cx="4128910" cy="2247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en-US" altLang="zh-TW" sz="3000" dirty="0"/>
              <a:t>(A) 1</a:t>
            </a:r>
            <a:r>
              <a:rPr lang="zh-TW" altLang="en-US" sz="3000" dirty="0"/>
              <a:t>、</a:t>
            </a:r>
            <a:r>
              <a:rPr lang="en-US" altLang="zh-TW" sz="3000" dirty="0"/>
              <a:t>9</a:t>
            </a:r>
            <a:r>
              <a:rPr lang="zh-TW" altLang="en-US" sz="3000" dirty="0"/>
              <a:t>、</a:t>
            </a:r>
            <a:r>
              <a:rPr lang="en-US" altLang="zh-TW" sz="3000" dirty="0"/>
              <a:t>7</a:t>
            </a:r>
          </a:p>
          <a:p>
            <a:pPr marL="360363" indent="-360363">
              <a:lnSpc>
                <a:spcPts val="4400"/>
              </a:lnSpc>
            </a:pPr>
            <a:r>
              <a:rPr lang="en-US" altLang="zh-TW" sz="3000" dirty="0"/>
              <a:t>(B) 4</a:t>
            </a:r>
            <a:r>
              <a:rPr lang="zh-TW" altLang="en-US" sz="3000" dirty="0"/>
              <a:t>、</a:t>
            </a:r>
            <a:r>
              <a:rPr lang="en-US" altLang="zh-TW" sz="3000" dirty="0"/>
              <a:t>2</a:t>
            </a:r>
            <a:r>
              <a:rPr lang="zh-TW" altLang="en-US" sz="3000" dirty="0"/>
              <a:t>、</a:t>
            </a:r>
            <a:r>
              <a:rPr lang="en-US" altLang="zh-TW" sz="3000" dirty="0"/>
              <a:t>3</a:t>
            </a:r>
          </a:p>
          <a:p>
            <a:pPr marL="360363" indent="-360363">
              <a:lnSpc>
                <a:spcPts val="4400"/>
              </a:lnSpc>
            </a:pPr>
            <a:r>
              <a:rPr lang="en-US" altLang="zh-TW" sz="3000" dirty="0"/>
              <a:t>(C) 7</a:t>
            </a:r>
            <a:r>
              <a:rPr lang="zh-TW" altLang="en-US" sz="3000" dirty="0"/>
              <a:t>、</a:t>
            </a:r>
            <a:r>
              <a:rPr lang="en-US" altLang="zh-TW" sz="3000" dirty="0"/>
              <a:t>9</a:t>
            </a:r>
            <a:r>
              <a:rPr lang="zh-TW" altLang="en-US" sz="3000" dirty="0"/>
              <a:t>、</a:t>
            </a:r>
            <a:r>
              <a:rPr lang="en-US" altLang="zh-TW" sz="3000" dirty="0"/>
              <a:t>5</a:t>
            </a:r>
          </a:p>
          <a:p>
            <a:pPr marL="360363" indent="-360363">
              <a:lnSpc>
                <a:spcPts val="4400"/>
              </a:lnSpc>
            </a:pPr>
            <a:r>
              <a:rPr lang="en-US" altLang="zh-TW" sz="3000" dirty="0"/>
              <a:t>(D) 6</a:t>
            </a:r>
            <a:r>
              <a:rPr lang="zh-TW" altLang="en-US" sz="3000" dirty="0"/>
              <a:t>、</a:t>
            </a:r>
            <a:r>
              <a:rPr lang="en-US" altLang="zh-TW" sz="3000" dirty="0"/>
              <a:t>10</a:t>
            </a:r>
            <a:r>
              <a:rPr lang="zh-TW" altLang="en-US" sz="3000" dirty="0"/>
              <a:t>、</a:t>
            </a:r>
            <a:r>
              <a:rPr lang="en-US" altLang="zh-TW" sz="3000" dirty="0"/>
              <a:t>8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32AFC53-6E9C-43CD-8F5F-7DF940AE1C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5772" y="2405817"/>
            <a:ext cx="4335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1267467"/>
          </a:xfrm>
        </p:spPr>
        <p:txBody>
          <a:bodyPr/>
          <a:lstStyle/>
          <a:p>
            <a:pPr marL="1260475" indent="-1260475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</a:t>
            </a:r>
            <a:r>
              <a:rPr lang="en-US" altLang="zh-TW" dirty="0">
                <a:sym typeface="Wingdings" panose="05000000000000000000" pitchFamily="2" charset="2"/>
              </a:rPr>
              <a:t>(      )</a:t>
            </a:r>
            <a:r>
              <a:rPr lang="zh-TW" altLang="en-US" dirty="0"/>
              <a:t>已知三線段長為 </a:t>
            </a:r>
            <a:r>
              <a:rPr lang="en-US" altLang="zh-TW" dirty="0"/>
              <a:t>2</a:t>
            </a:r>
            <a:r>
              <a:rPr lang="zh-TW" altLang="en-US" dirty="0"/>
              <a:t>、</a:t>
            </a:r>
            <a:r>
              <a:rPr lang="en-US" altLang="zh-TW" dirty="0"/>
              <a:t>5</a:t>
            </a:r>
            <a:r>
              <a:rPr lang="zh-TW" altLang="en-US" dirty="0"/>
              <a:t>、</a:t>
            </a:r>
            <a:r>
              <a:rPr lang="en-US" altLang="zh-TW" i="1" dirty="0"/>
              <a:t>x</a:t>
            </a:r>
            <a:r>
              <a:rPr lang="zh-TW" altLang="en-US" dirty="0"/>
              <a:t>，若此三線段可以構成三角形，則下列何者是 </a:t>
            </a:r>
            <a:r>
              <a:rPr lang="en-US" altLang="zh-TW" i="1" dirty="0"/>
              <a:t>x</a:t>
            </a:r>
            <a:r>
              <a:rPr lang="zh-TW" altLang="en-US" i="1" dirty="0"/>
              <a:t> </a:t>
            </a:r>
            <a:r>
              <a:rPr lang="zh-TW" altLang="en-US" dirty="0"/>
              <a:t>的範圍？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三角形的邊長關係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00334" y="129471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2241106" y="3962138"/>
            <a:ext cx="5211214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＞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＜</a:t>
            </a:r>
            <a:r>
              <a:rPr lang="en-US" altLang="zh-TW" dirty="0">
                <a:solidFill>
                  <a:srgbClr val="FF0000"/>
                </a:solidFill>
              </a:rPr>
              <a:t>7……①</a:t>
            </a:r>
            <a:r>
              <a:rPr lang="zh-TW" altLang="en-US" dirty="0">
                <a:solidFill>
                  <a:srgbClr val="FF0000"/>
                </a:solidFill>
              </a:rPr>
              <a:t>；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0DE65F1-486A-4D0E-8476-13CAC3DE7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063" y="4072985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52504"/>
            <a:ext cx="280417" cy="338329"/>
          </a:xfrm>
          <a:prstGeom prst="rect">
            <a:avLst/>
          </a:prstGeom>
        </p:spPr>
      </p:pic>
      <p:sp>
        <p:nvSpPr>
          <p:cNvPr id="29" name="標題 3">
            <a:extLst>
              <a:ext uri="{FF2B5EF4-FFF2-40B4-BE49-F238E27FC236}">
                <a16:creationId xmlns:a16="http://schemas.microsoft.com/office/drawing/2014/main" id="{90B3BF08-35B4-4908-ADEF-094EB67F2C89}"/>
              </a:ext>
            </a:extLst>
          </p:cNvPr>
          <p:cNvSpPr txBox="1">
            <a:spLocks/>
          </p:cNvSpPr>
          <p:nvPr/>
        </p:nvSpPr>
        <p:spPr>
          <a:xfrm>
            <a:off x="1691680" y="2503254"/>
            <a:ext cx="4128910" cy="1107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en-US" altLang="zh-TW" dirty="0"/>
              <a:t>(A) </a:t>
            </a:r>
            <a:r>
              <a:rPr lang="en-US" altLang="zh-TW" b="0" i="0" u="none" strike="noStrike" baseline="0" dirty="0">
                <a:ea typeface="新細明體" panose="02020500000000000000" pitchFamily="18" charset="-120"/>
              </a:rPr>
              <a:t>4</a:t>
            </a:r>
            <a:r>
              <a:rPr lang="zh-TW" altLang="en-US" dirty="0"/>
              <a:t>＜</a:t>
            </a:r>
            <a:r>
              <a:rPr lang="en-US" altLang="zh-TW" b="0" i="1" u="none" strike="noStrike" baseline="0" dirty="0">
                <a:ea typeface="新細明體" panose="02020500000000000000" pitchFamily="18" charset="-120"/>
              </a:rPr>
              <a:t>x</a:t>
            </a:r>
            <a:r>
              <a:rPr lang="zh-TW" altLang="en-US" dirty="0"/>
              <a:t>＜</a:t>
            </a:r>
            <a:r>
              <a:rPr lang="en-US" altLang="zh-TW" b="0" i="0" u="none" strike="noStrike" baseline="0" dirty="0">
                <a:ea typeface="新細明體" panose="02020500000000000000" pitchFamily="18" charset="-120"/>
              </a:rPr>
              <a:t>7 </a:t>
            </a:r>
            <a:endParaRPr lang="en-US" altLang="zh-TW" dirty="0"/>
          </a:p>
          <a:p>
            <a:pPr marL="360363" indent="-360363">
              <a:lnSpc>
                <a:spcPts val="4400"/>
              </a:lnSpc>
            </a:pPr>
            <a:r>
              <a:rPr lang="en-US" altLang="zh-TW" dirty="0"/>
              <a:t>(C) 4</a:t>
            </a:r>
            <a:r>
              <a:rPr lang="zh-TW" altLang="en-US" dirty="0"/>
              <a:t>＜</a:t>
            </a:r>
            <a:r>
              <a:rPr lang="en-US" altLang="zh-TW" i="1" dirty="0"/>
              <a:t>x</a:t>
            </a:r>
            <a:r>
              <a:rPr lang="zh-TW" altLang="en-US" dirty="0"/>
              <a:t>＜</a:t>
            </a:r>
            <a:r>
              <a:rPr lang="en-US" altLang="zh-TW" dirty="0"/>
              <a:t>8</a:t>
            </a: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94D1F1D6-EA40-4A9F-BCF6-C8649061B2B2}"/>
              </a:ext>
            </a:extLst>
          </p:cNvPr>
          <p:cNvSpPr txBox="1">
            <a:spLocks/>
          </p:cNvSpPr>
          <p:nvPr/>
        </p:nvSpPr>
        <p:spPr>
          <a:xfrm>
            <a:off x="4805772" y="2473682"/>
            <a:ext cx="2511135" cy="11662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en-US" altLang="zh-TW" dirty="0"/>
              <a:t>(B) 3</a:t>
            </a:r>
            <a:r>
              <a:rPr lang="zh-TW" altLang="en-US" dirty="0"/>
              <a:t>＜</a:t>
            </a:r>
            <a:r>
              <a:rPr lang="en-US" altLang="zh-TW" i="1" dirty="0"/>
              <a:t>x</a:t>
            </a:r>
            <a:r>
              <a:rPr lang="zh-TW" altLang="en-US" dirty="0"/>
              <a:t>＜</a:t>
            </a:r>
            <a:r>
              <a:rPr lang="en-US" altLang="zh-TW" dirty="0"/>
              <a:t>7</a:t>
            </a:r>
          </a:p>
          <a:p>
            <a:pPr marL="360363" indent="-360363">
              <a:lnSpc>
                <a:spcPts val="4400"/>
              </a:lnSpc>
            </a:pPr>
            <a:r>
              <a:rPr lang="en-US" altLang="zh-TW" dirty="0"/>
              <a:t>(D) </a:t>
            </a:r>
            <a:r>
              <a:rPr lang="en-US" altLang="zh-TW" b="0" i="0" u="none" strike="noStrike" baseline="0" dirty="0">
                <a:ea typeface="新細明體" panose="02020500000000000000" pitchFamily="18" charset="-120"/>
              </a:rPr>
              <a:t>3</a:t>
            </a:r>
            <a:r>
              <a:rPr lang="zh-TW" altLang="en-US" dirty="0"/>
              <a:t>＜</a:t>
            </a:r>
            <a:r>
              <a:rPr lang="en-US" altLang="zh-TW" b="0" i="1" u="none" strike="noStrike" baseline="0" dirty="0">
                <a:ea typeface="新細明體" panose="02020500000000000000" pitchFamily="18" charset="-120"/>
              </a:rPr>
              <a:t>x</a:t>
            </a:r>
            <a:r>
              <a:rPr lang="zh-TW" altLang="en-US" dirty="0"/>
              <a:t>＜</a:t>
            </a:r>
            <a:r>
              <a:rPr lang="en-US" altLang="zh-TW" dirty="0">
                <a:ea typeface="新細明體" panose="02020500000000000000" pitchFamily="18" charset="-120"/>
              </a:rPr>
              <a:t>8</a:t>
            </a:r>
            <a:endParaRPr lang="en-US" altLang="zh-TW" dirty="0"/>
          </a:p>
        </p:txBody>
      </p:sp>
      <p:sp>
        <p:nvSpPr>
          <p:cNvPr id="13" name="標題 3">
            <a:extLst>
              <a:ext uri="{FF2B5EF4-FFF2-40B4-BE49-F238E27FC236}">
                <a16:creationId xmlns:a16="http://schemas.microsoft.com/office/drawing/2014/main" id="{274BCFD8-6CC6-4AFB-8004-256133EC8E88}"/>
              </a:ext>
            </a:extLst>
          </p:cNvPr>
          <p:cNvSpPr txBox="1">
            <a:spLocks/>
          </p:cNvSpPr>
          <p:nvPr/>
        </p:nvSpPr>
        <p:spPr>
          <a:xfrm>
            <a:off x="2215597" y="4619459"/>
            <a:ext cx="5101309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FF0000"/>
                </a:solidFill>
              </a:rPr>
              <a:t>且 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＞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＞</a:t>
            </a:r>
            <a:r>
              <a:rPr lang="en-US" altLang="zh-TW" dirty="0">
                <a:solidFill>
                  <a:srgbClr val="FF0000"/>
                </a:solidFill>
              </a:rPr>
              <a:t>3……②</a:t>
            </a:r>
            <a:r>
              <a:rPr lang="zh-TW" altLang="en-US" dirty="0">
                <a:solidFill>
                  <a:srgbClr val="FF0000"/>
                </a:solidFill>
              </a:rPr>
              <a:t>；</a:t>
            </a:r>
          </a:p>
        </p:txBody>
      </p:sp>
      <p:sp>
        <p:nvSpPr>
          <p:cNvPr id="14" name="標題 3">
            <a:extLst>
              <a:ext uri="{FF2B5EF4-FFF2-40B4-BE49-F238E27FC236}">
                <a16:creationId xmlns:a16="http://schemas.microsoft.com/office/drawing/2014/main" id="{4F6953A4-CC20-46FB-89B8-64B8DF644A02}"/>
              </a:ext>
            </a:extLst>
          </p:cNvPr>
          <p:cNvSpPr txBox="1">
            <a:spLocks/>
          </p:cNvSpPr>
          <p:nvPr/>
        </p:nvSpPr>
        <p:spPr>
          <a:xfrm>
            <a:off x="2215597" y="5264348"/>
            <a:ext cx="5101310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FF0000"/>
                </a:solidFill>
              </a:rPr>
              <a:t>由①、②可知，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＜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＜</a:t>
            </a:r>
            <a:r>
              <a:rPr lang="en-US" altLang="zh-TW" dirty="0">
                <a:solidFill>
                  <a:srgbClr val="FF0000"/>
                </a:solidFill>
              </a:rPr>
              <a:t>7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1267467"/>
          </a:xfrm>
        </p:spPr>
        <p:txBody>
          <a:bodyPr/>
          <a:lstStyle/>
          <a:p>
            <a:pPr marL="1260475" indent="-1260475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</a:t>
            </a:r>
            <a:r>
              <a:rPr lang="en-US" altLang="zh-TW" dirty="0">
                <a:sym typeface="Wingdings" panose="05000000000000000000" pitchFamily="2" charset="2"/>
              </a:rPr>
              <a:t>(      )</a:t>
            </a:r>
            <a:r>
              <a:rPr lang="zh-TW" altLang="en-US" dirty="0"/>
              <a:t>已知三線段長為</a:t>
            </a:r>
            <a:r>
              <a:rPr lang="zh-TW" altLang="en-US" u="dbl" dirty="0"/>
              <a:t>由小到大依序</a:t>
            </a:r>
            <a:r>
              <a:rPr lang="zh-TW" altLang="en-US" dirty="0"/>
              <a:t>為 </a:t>
            </a:r>
            <a:r>
              <a:rPr lang="en-US" altLang="zh-TW" dirty="0"/>
              <a:t>7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i="1" dirty="0"/>
              <a:t>x</a:t>
            </a:r>
            <a:r>
              <a:rPr lang="zh-TW" altLang="en-US" dirty="0"/>
              <a:t>，若此三線段可以構成三角形，則下列何者是 </a:t>
            </a:r>
            <a:r>
              <a:rPr lang="en-US" altLang="zh-TW" i="1" dirty="0"/>
              <a:t>x</a:t>
            </a:r>
            <a:r>
              <a:rPr lang="zh-TW" altLang="en-US" i="1" dirty="0"/>
              <a:t> </a:t>
            </a:r>
            <a:r>
              <a:rPr lang="zh-TW" altLang="en-US" dirty="0"/>
              <a:t>的範圍？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三角形的邊長關係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00334" y="129471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D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2241106" y="4340255"/>
            <a:ext cx="5211214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en-US" altLang="zh-TW" dirty="0">
                <a:solidFill>
                  <a:srgbClr val="FF0000"/>
                </a:solidFill>
              </a:rPr>
              <a:t>7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10</a:t>
            </a:r>
            <a:r>
              <a:rPr lang="zh-TW" altLang="en-US" dirty="0">
                <a:solidFill>
                  <a:srgbClr val="FF0000"/>
                </a:solidFill>
              </a:rPr>
              <a:t>＞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＜</a:t>
            </a:r>
            <a:r>
              <a:rPr lang="en-US" altLang="zh-TW" dirty="0">
                <a:solidFill>
                  <a:srgbClr val="FF0000"/>
                </a:solidFill>
              </a:rPr>
              <a:t>17……①</a:t>
            </a:r>
            <a:r>
              <a:rPr lang="zh-TW" altLang="en-US" dirty="0">
                <a:solidFill>
                  <a:srgbClr val="FF0000"/>
                </a:solidFill>
              </a:rPr>
              <a:t>；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0DE65F1-486A-4D0E-8476-13CAC3DE7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063" y="4451102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388" y="5906038"/>
            <a:ext cx="280417" cy="338329"/>
          </a:xfrm>
          <a:prstGeom prst="rect">
            <a:avLst/>
          </a:prstGeom>
        </p:spPr>
      </p:pic>
      <p:sp>
        <p:nvSpPr>
          <p:cNvPr id="29" name="標題 3">
            <a:extLst>
              <a:ext uri="{FF2B5EF4-FFF2-40B4-BE49-F238E27FC236}">
                <a16:creationId xmlns:a16="http://schemas.microsoft.com/office/drawing/2014/main" id="{90B3BF08-35B4-4908-ADEF-094EB67F2C89}"/>
              </a:ext>
            </a:extLst>
          </p:cNvPr>
          <p:cNvSpPr txBox="1">
            <a:spLocks/>
          </p:cNvSpPr>
          <p:nvPr/>
        </p:nvSpPr>
        <p:spPr>
          <a:xfrm>
            <a:off x="1691680" y="3037880"/>
            <a:ext cx="4128910" cy="1107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en-US" altLang="zh-TW" dirty="0"/>
              <a:t>(A) 3</a:t>
            </a:r>
            <a:r>
              <a:rPr lang="zh-TW" altLang="en-US" dirty="0"/>
              <a:t>＜</a:t>
            </a:r>
            <a:r>
              <a:rPr lang="en-US" altLang="zh-TW" b="0" i="1" u="none" strike="noStrike" baseline="0" dirty="0">
                <a:ea typeface="新細明體" panose="02020500000000000000" pitchFamily="18" charset="-120"/>
              </a:rPr>
              <a:t>x</a:t>
            </a:r>
            <a:r>
              <a:rPr lang="zh-TW" altLang="en-US" dirty="0"/>
              <a:t>＜</a:t>
            </a:r>
            <a:r>
              <a:rPr lang="en-US" altLang="zh-TW" dirty="0"/>
              <a:t>1</a:t>
            </a:r>
            <a:r>
              <a:rPr lang="en-US" altLang="zh-TW" b="0" i="0" u="none" strike="noStrike" baseline="0" dirty="0">
                <a:ea typeface="新細明體" panose="02020500000000000000" pitchFamily="18" charset="-120"/>
              </a:rPr>
              <a:t>7 </a:t>
            </a:r>
            <a:endParaRPr lang="en-US" altLang="zh-TW" dirty="0"/>
          </a:p>
          <a:p>
            <a:pPr marL="360363" indent="-360363">
              <a:lnSpc>
                <a:spcPts val="4400"/>
              </a:lnSpc>
            </a:pPr>
            <a:r>
              <a:rPr lang="en-US" altLang="zh-TW" dirty="0"/>
              <a:t>(C) 11</a:t>
            </a:r>
            <a:r>
              <a:rPr lang="zh-TW" altLang="en-US" dirty="0"/>
              <a:t>＜</a:t>
            </a:r>
            <a:r>
              <a:rPr lang="en-US" altLang="zh-TW" i="1" dirty="0"/>
              <a:t>x</a:t>
            </a:r>
            <a:r>
              <a:rPr lang="zh-TW" altLang="en-US" dirty="0"/>
              <a:t>＜</a:t>
            </a:r>
            <a:r>
              <a:rPr lang="en-US" altLang="zh-TW" dirty="0"/>
              <a:t>18</a:t>
            </a: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94D1F1D6-EA40-4A9F-BCF6-C8649061B2B2}"/>
              </a:ext>
            </a:extLst>
          </p:cNvPr>
          <p:cNvSpPr txBox="1">
            <a:spLocks/>
          </p:cNvSpPr>
          <p:nvPr/>
        </p:nvSpPr>
        <p:spPr>
          <a:xfrm>
            <a:off x="4805772" y="3008308"/>
            <a:ext cx="2718556" cy="11662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en-US" altLang="zh-TW" dirty="0"/>
              <a:t>(B) 10</a:t>
            </a:r>
            <a:r>
              <a:rPr lang="zh-TW" altLang="en-US" dirty="0"/>
              <a:t>＜</a:t>
            </a:r>
            <a:r>
              <a:rPr lang="en-US" altLang="zh-TW" i="1" dirty="0"/>
              <a:t>x</a:t>
            </a:r>
            <a:r>
              <a:rPr lang="zh-TW" altLang="en-US" dirty="0"/>
              <a:t>＜</a:t>
            </a:r>
            <a:r>
              <a:rPr lang="en-US" altLang="zh-TW" dirty="0"/>
              <a:t>18</a:t>
            </a:r>
          </a:p>
          <a:p>
            <a:pPr marL="360363" indent="-360363">
              <a:lnSpc>
                <a:spcPts val="4400"/>
              </a:lnSpc>
            </a:pPr>
            <a:r>
              <a:rPr lang="en-US" altLang="zh-TW" dirty="0"/>
              <a:t>(D) </a:t>
            </a:r>
            <a:r>
              <a:rPr lang="en-US" altLang="zh-TW" b="0" i="0" u="none" strike="noStrike" baseline="0" dirty="0">
                <a:ea typeface="新細明體" panose="02020500000000000000" pitchFamily="18" charset="-120"/>
              </a:rPr>
              <a:t>10</a:t>
            </a:r>
            <a:r>
              <a:rPr lang="zh-TW" altLang="en-US" dirty="0"/>
              <a:t>＜</a:t>
            </a:r>
            <a:r>
              <a:rPr lang="en-US" altLang="zh-TW" b="0" i="1" u="none" strike="noStrike" baseline="0" dirty="0">
                <a:ea typeface="新細明體" panose="02020500000000000000" pitchFamily="18" charset="-120"/>
              </a:rPr>
              <a:t>x</a:t>
            </a:r>
            <a:r>
              <a:rPr lang="zh-TW" altLang="en-US" dirty="0"/>
              <a:t>＜</a:t>
            </a:r>
            <a:r>
              <a:rPr lang="en-US" altLang="zh-TW" dirty="0"/>
              <a:t>17</a:t>
            </a:r>
          </a:p>
        </p:txBody>
      </p:sp>
      <p:sp>
        <p:nvSpPr>
          <p:cNvPr id="13" name="標題 3">
            <a:extLst>
              <a:ext uri="{FF2B5EF4-FFF2-40B4-BE49-F238E27FC236}">
                <a16:creationId xmlns:a16="http://schemas.microsoft.com/office/drawing/2014/main" id="{274BCFD8-6CC6-4AFB-8004-256133EC8E88}"/>
              </a:ext>
            </a:extLst>
          </p:cNvPr>
          <p:cNvSpPr txBox="1">
            <a:spLocks/>
          </p:cNvSpPr>
          <p:nvPr/>
        </p:nvSpPr>
        <p:spPr>
          <a:xfrm>
            <a:off x="2215598" y="4997576"/>
            <a:ext cx="5452745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FF0000"/>
                </a:solidFill>
              </a:rPr>
              <a:t>又 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i="1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</a:rPr>
              <a:t>最大，所以 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＞</a:t>
            </a:r>
            <a:r>
              <a:rPr lang="en-US" altLang="zh-TW" dirty="0">
                <a:solidFill>
                  <a:srgbClr val="FF0000"/>
                </a:solidFill>
              </a:rPr>
              <a:t>10……②</a:t>
            </a:r>
            <a:r>
              <a:rPr lang="zh-TW" altLang="en-US" dirty="0">
                <a:solidFill>
                  <a:srgbClr val="FF0000"/>
                </a:solidFill>
              </a:rPr>
              <a:t>；</a:t>
            </a:r>
          </a:p>
        </p:txBody>
      </p:sp>
      <p:sp>
        <p:nvSpPr>
          <p:cNvPr id="14" name="標題 3">
            <a:extLst>
              <a:ext uri="{FF2B5EF4-FFF2-40B4-BE49-F238E27FC236}">
                <a16:creationId xmlns:a16="http://schemas.microsoft.com/office/drawing/2014/main" id="{4F6953A4-CC20-46FB-89B8-64B8DF644A02}"/>
              </a:ext>
            </a:extLst>
          </p:cNvPr>
          <p:cNvSpPr txBox="1">
            <a:spLocks/>
          </p:cNvSpPr>
          <p:nvPr/>
        </p:nvSpPr>
        <p:spPr>
          <a:xfrm>
            <a:off x="2216727" y="5642465"/>
            <a:ext cx="5100179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FF0000"/>
                </a:solidFill>
              </a:rPr>
              <a:t>由①、②可知，</a:t>
            </a:r>
            <a:r>
              <a:rPr lang="en-US" altLang="zh-TW" dirty="0">
                <a:solidFill>
                  <a:srgbClr val="FF0000"/>
                </a:solidFill>
              </a:rPr>
              <a:t>10</a:t>
            </a:r>
            <a:r>
              <a:rPr lang="zh-TW" altLang="en-US" dirty="0">
                <a:solidFill>
                  <a:srgbClr val="FF0000"/>
                </a:solidFill>
              </a:rPr>
              <a:t>＜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＜</a:t>
            </a:r>
            <a:r>
              <a:rPr lang="en-US" altLang="zh-TW" dirty="0">
                <a:solidFill>
                  <a:srgbClr val="FF0000"/>
                </a:solidFill>
              </a:rPr>
              <a:t>17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1267467"/>
          </a:xfrm>
        </p:spPr>
        <p:txBody>
          <a:bodyPr/>
          <a:lstStyle/>
          <a:p>
            <a:pPr marL="1260475" indent="-1260475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</a:t>
            </a:r>
            <a:r>
              <a:rPr lang="en-US" altLang="zh-TW" dirty="0">
                <a:sym typeface="Wingdings" panose="05000000000000000000" pitchFamily="2" charset="2"/>
              </a:rPr>
              <a:t>(      )</a:t>
            </a:r>
            <a:r>
              <a:rPr lang="zh-TW" altLang="en-US" dirty="0"/>
              <a:t>已知等腰三角形的三邊長為 </a:t>
            </a:r>
            <a:r>
              <a:rPr lang="en-US" altLang="zh-TW" dirty="0"/>
              <a:t>6</a:t>
            </a:r>
            <a:r>
              <a:rPr lang="zh-TW" altLang="en-US" dirty="0"/>
              <a:t>、</a:t>
            </a:r>
            <a:r>
              <a:rPr lang="en-US" altLang="zh-TW" dirty="0"/>
              <a:t>12</a:t>
            </a:r>
            <a:r>
              <a:rPr lang="zh-TW" altLang="en-US" dirty="0"/>
              <a:t>、</a:t>
            </a:r>
            <a:r>
              <a:rPr lang="en-US" altLang="zh-TW" i="1" dirty="0"/>
              <a:t>x</a:t>
            </a:r>
            <a:r>
              <a:rPr lang="zh-TW" altLang="en-US" dirty="0"/>
              <a:t>，則下列何者是 </a:t>
            </a:r>
            <a:r>
              <a:rPr lang="en-US" altLang="zh-TW" i="1" dirty="0"/>
              <a:t>x</a:t>
            </a:r>
            <a:r>
              <a:rPr lang="zh-TW" altLang="en-US" i="1" dirty="0"/>
              <a:t> </a:t>
            </a:r>
            <a:r>
              <a:rPr lang="zh-TW" altLang="en-US" dirty="0"/>
              <a:t>的值？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三角形的邊長關係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00334" y="129471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2241106" y="3896592"/>
            <a:ext cx="5211214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FF0000"/>
                </a:solidFill>
              </a:rPr>
              <a:t>因為是等腰三角形，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0DE65F1-486A-4D0E-8476-13CAC3DE7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063" y="3979729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778" y="5986843"/>
            <a:ext cx="280417" cy="338329"/>
          </a:xfrm>
          <a:prstGeom prst="rect">
            <a:avLst/>
          </a:prstGeom>
        </p:spPr>
      </p:pic>
      <p:sp>
        <p:nvSpPr>
          <p:cNvPr id="29" name="標題 3">
            <a:extLst>
              <a:ext uri="{FF2B5EF4-FFF2-40B4-BE49-F238E27FC236}">
                <a16:creationId xmlns:a16="http://schemas.microsoft.com/office/drawing/2014/main" id="{90B3BF08-35B4-4908-ADEF-094EB67F2C89}"/>
              </a:ext>
            </a:extLst>
          </p:cNvPr>
          <p:cNvSpPr txBox="1">
            <a:spLocks/>
          </p:cNvSpPr>
          <p:nvPr/>
        </p:nvSpPr>
        <p:spPr>
          <a:xfrm>
            <a:off x="1691680" y="2503254"/>
            <a:ext cx="4128910" cy="1107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en-US" altLang="zh-TW" dirty="0"/>
              <a:t>(A) </a:t>
            </a:r>
            <a:r>
              <a:rPr lang="en-US" altLang="zh-TW" b="0" i="0" u="none" strike="noStrike" baseline="0" dirty="0">
                <a:ea typeface="新細明體" panose="02020500000000000000" pitchFamily="18" charset="-120"/>
              </a:rPr>
              <a:t>6 </a:t>
            </a:r>
            <a:endParaRPr lang="en-US" altLang="zh-TW" dirty="0"/>
          </a:p>
          <a:p>
            <a:pPr marL="360363" indent="-360363">
              <a:lnSpc>
                <a:spcPts val="4400"/>
              </a:lnSpc>
            </a:pPr>
            <a:r>
              <a:rPr lang="en-US" altLang="zh-TW" dirty="0"/>
              <a:t>(C) 12</a:t>
            </a: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94D1F1D6-EA40-4A9F-BCF6-C8649061B2B2}"/>
              </a:ext>
            </a:extLst>
          </p:cNvPr>
          <p:cNvSpPr txBox="1">
            <a:spLocks/>
          </p:cNvSpPr>
          <p:nvPr/>
        </p:nvSpPr>
        <p:spPr>
          <a:xfrm>
            <a:off x="4805772" y="2473682"/>
            <a:ext cx="2511135" cy="11662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en-US" altLang="zh-TW" dirty="0"/>
              <a:t>(B) 8</a:t>
            </a:r>
          </a:p>
          <a:p>
            <a:pPr marL="360363" indent="-360363">
              <a:lnSpc>
                <a:spcPts val="4400"/>
              </a:lnSpc>
            </a:pPr>
            <a:r>
              <a:rPr lang="en-US" altLang="zh-TW" dirty="0"/>
              <a:t>(D) </a:t>
            </a:r>
            <a:r>
              <a:rPr lang="en-US" altLang="zh-TW" b="0" i="0" u="none" strike="noStrike" baseline="0" dirty="0">
                <a:ea typeface="新細明體" panose="02020500000000000000" pitchFamily="18" charset="-120"/>
              </a:rPr>
              <a:t>18</a:t>
            </a:r>
            <a:endParaRPr lang="en-US" altLang="zh-TW" dirty="0"/>
          </a:p>
        </p:txBody>
      </p:sp>
      <p:sp>
        <p:nvSpPr>
          <p:cNvPr id="13" name="標題 3">
            <a:extLst>
              <a:ext uri="{FF2B5EF4-FFF2-40B4-BE49-F238E27FC236}">
                <a16:creationId xmlns:a16="http://schemas.microsoft.com/office/drawing/2014/main" id="{274BCFD8-6CC6-4AFB-8004-256133EC8E88}"/>
              </a:ext>
            </a:extLst>
          </p:cNvPr>
          <p:cNvSpPr txBox="1">
            <a:spLocks/>
          </p:cNvSpPr>
          <p:nvPr/>
        </p:nvSpPr>
        <p:spPr>
          <a:xfrm>
            <a:off x="2215597" y="4505545"/>
            <a:ext cx="5101309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FF0000"/>
                </a:solidFill>
              </a:rPr>
              <a:t>所以 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i="1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</a:rPr>
              <a:t>可能為 </a:t>
            </a:r>
            <a:r>
              <a:rPr lang="en-US" altLang="zh-TW" dirty="0">
                <a:solidFill>
                  <a:srgbClr val="FF0000"/>
                </a:solidFill>
              </a:rPr>
              <a:t>6</a:t>
            </a:r>
            <a:r>
              <a:rPr lang="zh-TW" altLang="en-US" dirty="0">
                <a:solidFill>
                  <a:srgbClr val="FF0000"/>
                </a:solidFill>
              </a:rPr>
              <a:t> 或 </a:t>
            </a:r>
            <a:r>
              <a:rPr lang="en-US" altLang="zh-TW" dirty="0">
                <a:solidFill>
                  <a:srgbClr val="FF0000"/>
                </a:solidFill>
              </a:rPr>
              <a:t>12</a:t>
            </a:r>
            <a:r>
              <a:rPr lang="zh-TW" altLang="en-US" dirty="0">
                <a:solidFill>
                  <a:srgbClr val="FF0000"/>
                </a:solidFill>
              </a:rPr>
              <a:t>；</a:t>
            </a:r>
          </a:p>
        </p:txBody>
      </p:sp>
      <p:sp>
        <p:nvSpPr>
          <p:cNvPr id="14" name="標題 3">
            <a:extLst>
              <a:ext uri="{FF2B5EF4-FFF2-40B4-BE49-F238E27FC236}">
                <a16:creationId xmlns:a16="http://schemas.microsoft.com/office/drawing/2014/main" id="{4F6953A4-CC20-46FB-89B8-64B8DF644A02}"/>
              </a:ext>
            </a:extLst>
          </p:cNvPr>
          <p:cNvSpPr txBox="1">
            <a:spLocks/>
          </p:cNvSpPr>
          <p:nvPr/>
        </p:nvSpPr>
        <p:spPr>
          <a:xfrm>
            <a:off x="2215597" y="5114498"/>
            <a:ext cx="5101310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en-US" altLang="zh-TW" dirty="0">
                <a:solidFill>
                  <a:srgbClr val="FF0000"/>
                </a:solidFill>
              </a:rPr>
              <a:t>6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( 6 )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12 (</a:t>
            </a:r>
            <a:r>
              <a:rPr lang="zh-TW" altLang="en-US" dirty="0">
                <a:solidFill>
                  <a:srgbClr val="FF0000"/>
                </a:solidFill>
              </a:rPr>
              <a:t>不合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</a:p>
        </p:txBody>
      </p:sp>
      <p:sp>
        <p:nvSpPr>
          <p:cNvPr id="15" name="標題 3">
            <a:extLst>
              <a:ext uri="{FF2B5EF4-FFF2-40B4-BE49-F238E27FC236}">
                <a16:creationId xmlns:a16="http://schemas.microsoft.com/office/drawing/2014/main" id="{6D3E02A7-4476-49D6-B729-A35A58A17A29}"/>
              </a:ext>
            </a:extLst>
          </p:cNvPr>
          <p:cNvSpPr txBox="1">
            <a:spLocks/>
          </p:cNvSpPr>
          <p:nvPr/>
        </p:nvSpPr>
        <p:spPr>
          <a:xfrm>
            <a:off x="2215595" y="5723450"/>
            <a:ext cx="5101311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FF0000"/>
                </a:solidFill>
              </a:rPr>
              <a:t>所以</a:t>
            </a:r>
            <a:r>
              <a:rPr lang="en-US" altLang="zh-TW" dirty="0">
                <a:solidFill>
                  <a:srgbClr val="FF0000"/>
                </a:solidFill>
              </a:rPr>
              <a:t>6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( 12 )</a:t>
            </a:r>
            <a:r>
              <a:rPr lang="zh-TW" altLang="en-US" dirty="0">
                <a:solidFill>
                  <a:srgbClr val="FF0000"/>
                </a:solidFill>
              </a:rPr>
              <a:t>＞</a:t>
            </a:r>
            <a:r>
              <a:rPr lang="en-US" altLang="zh-TW" dirty="0">
                <a:solidFill>
                  <a:srgbClr val="FF0000"/>
                </a:solidFill>
              </a:rPr>
              <a:t>12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3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F022D5D4-1BA0-06C6-06D7-6E32B8F598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5428011"/>
                <a:ext cx="5242516" cy="138618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en-US" altLang="zh-TW" dirty="0">
                    <a:sym typeface="Wingdings" panose="05000000000000000000" pitchFamily="2" charset="2"/>
                  </a:rPr>
                  <a:t>(3)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AB</m:t>
                        </m:r>
                      </m:e>
                    </m:acc>
                  </m:oMath>
                </a14:m>
                <a:r>
                  <a:rPr lang="zh-TW" altLang="en-US" dirty="0"/>
                  <a:t>的對應邊為 </a:t>
                </a:r>
                <a:r>
                  <a:rPr lang="en-US" altLang="zh-TW" dirty="0"/>
                  <a:t>_____</a:t>
                </a:r>
                <a:r>
                  <a:rPr lang="zh-TW" altLang="en-US" dirty="0"/>
                  <a:t>；</a:t>
                </a:r>
              </a:p>
              <a:p>
                <a:pPr marL="360363" indent="-360363">
                  <a:lnSpc>
                    <a:spcPts val="4800"/>
                  </a:lnSpc>
                </a:pPr>
                <a:r>
                  <a:rPr lang="zh-TW" altLang="en-US" i="1" dirty="0"/>
                  <a:t>     </a:t>
                </a:r>
                <a:r>
                  <a:rPr lang="en-US" altLang="zh-TW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BC</m:t>
                        </m:r>
                      </m:e>
                    </m:acc>
                  </m:oMath>
                </a14:m>
                <a:r>
                  <a:rPr lang="zh-TW" altLang="en-US" dirty="0"/>
                  <a:t>的對應邊為 </a:t>
                </a:r>
                <a:r>
                  <a:rPr lang="en-US" altLang="zh-TW" dirty="0"/>
                  <a:t>_____</a:t>
                </a:r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F022D5D4-1BA0-06C6-06D7-6E32B8F59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28011"/>
                <a:ext cx="5242516" cy="1386185"/>
              </a:xfrm>
              <a:prstGeom prst="rect">
                <a:avLst/>
              </a:prstGeom>
              <a:blipFill>
                <a:blip r:embed="rId2"/>
                <a:stretch>
                  <a:fillRect l="-2907" t="-1316" b="-43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標題 3">
            <a:extLst>
              <a:ext uri="{FF2B5EF4-FFF2-40B4-BE49-F238E27FC236}">
                <a16:creationId xmlns:a16="http://schemas.microsoft.com/office/drawing/2014/main" id="{DCBF1908-300B-4B39-8D74-61CA93F4949A}"/>
              </a:ext>
            </a:extLst>
          </p:cNvPr>
          <p:cNvSpPr txBox="1">
            <a:spLocks/>
          </p:cNvSpPr>
          <p:nvPr/>
        </p:nvSpPr>
        <p:spPr>
          <a:xfrm>
            <a:off x="683568" y="2616901"/>
            <a:ext cx="5242516" cy="1386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(1)</a:t>
            </a:r>
            <a:r>
              <a:rPr lang="en-US" altLang="zh-TW" dirty="0"/>
              <a:t> </a:t>
            </a:r>
            <a:r>
              <a:rPr lang="en-US" altLang="zh-TW" i="1" dirty="0"/>
              <a:t>A </a:t>
            </a:r>
            <a:r>
              <a:rPr lang="zh-TW" altLang="en-US" dirty="0"/>
              <a:t>的對應點為</a:t>
            </a:r>
            <a:r>
              <a:rPr lang="en-US" altLang="zh-TW" dirty="0"/>
              <a:t>_____</a:t>
            </a:r>
            <a:r>
              <a:rPr lang="zh-TW" altLang="en-US" dirty="0"/>
              <a:t>點；</a:t>
            </a:r>
          </a:p>
          <a:p>
            <a:pPr marL="360363" indent="-360363">
              <a:lnSpc>
                <a:spcPts val="4800"/>
              </a:lnSpc>
            </a:pPr>
            <a:r>
              <a:rPr lang="zh-TW" altLang="en-US" i="1" dirty="0"/>
              <a:t>     </a:t>
            </a:r>
            <a:r>
              <a:rPr lang="en-US" altLang="zh-TW" i="1" dirty="0"/>
              <a:t>B </a:t>
            </a:r>
            <a:r>
              <a:rPr lang="zh-TW" altLang="en-US" dirty="0"/>
              <a:t>的對應點為</a:t>
            </a:r>
            <a:r>
              <a:rPr lang="en-US" altLang="zh-TW" dirty="0"/>
              <a:t>_____</a:t>
            </a:r>
            <a:r>
              <a:rPr lang="zh-TW" altLang="en-US" dirty="0"/>
              <a:t>點。</a:t>
            </a:r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FB8F833E-92AC-8629-8C96-5ABA87FD8A57}"/>
              </a:ext>
            </a:extLst>
          </p:cNvPr>
          <p:cNvSpPr txBox="1">
            <a:spLocks/>
          </p:cNvSpPr>
          <p:nvPr/>
        </p:nvSpPr>
        <p:spPr>
          <a:xfrm>
            <a:off x="683568" y="3976089"/>
            <a:ext cx="5242516" cy="1386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(2)</a:t>
            </a:r>
            <a:r>
              <a:rPr lang="en-US" altLang="zh-TW" dirty="0"/>
              <a:t> 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∠</a:t>
            </a:r>
            <a:r>
              <a:rPr lang="en-US" altLang="zh-TW" i="1" dirty="0"/>
              <a:t>B</a:t>
            </a:r>
            <a:r>
              <a:rPr lang="zh-TW" altLang="en-US" i="1" dirty="0"/>
              <a:t> </a:t>
            </a:r>
            <a:r>
              <a:rPr lang="zh-TW" altLang="en-US" dirty="0"/>
              <a:t>的對應角為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∠</a:t>
            </a:r>
            <a:r>
              <a:rPr lang="en-US" altLang="zh-TW" dirty="0"/>
              <a:t>____</a:t>
            </a:r>
            <a:r>
              <a:rPr lang="zh-TW" altLang="en-US" dirty="0"/>
              <a:t>；</a:t>
            </a:r>
          </a:p>
          <a:p>
            <a:pPr marL="360363" indent="-360363">
              <a:lnSpc>
                <a:spcPts val="4800"/>
              </a:lnSpc>
            </a:pPr>
            <a:r>
              <a:rPr lang="zh-TW" altLang="en-US" i="1" dirty="0"/>
              <a:t>    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∠</a:t>
            </a:r>
            <a:r>
              <a:rPr lang="en-US" altLang="zh-TW" i="1" dirty="0"/>
              <a:t>C </a:t>
            </a:r>
            <a:r>
              <a:rPr lang="zh-TW" altLang="en-US" dirty="0"/>
              <a:t>的對應角為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∠</a:t>
            </a:r>
            <a:r>
              <a:rPr lang="en-US" altLang="zh-TW" dirty="0"/>
              <a:t>____</a:t>
            </a:r>
            <a:r>
              <a:rPr lang="zh-TW" altLang="en-US" dirty="0"/>
              <a:t>。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258605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</a:rPr>
              <a:t>右圖的</a:t>
            </a:r>
            <a:r>
              <a:rPr lang="zh-TW" altLang="en-US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△</a:t>
            </a:r>
            <a:r>
              <a:rPr lang="en-US" altLang="zh-TW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ABC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和</a:t>
            </a:r>
            <a:r>
              <a:rPr lang="zh-TW" altLang="en-US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△</a:t>
            </a:r>
            <a:r>
              <a:rPr lang="en-US" altLang="zh-TW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DEF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為兩個全等的三角形，則 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全等符號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4033543" y="263691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F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4670799" y="4060028"/>
            <a:ext cx="90931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D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3954167" y="3264276"/>
            <a:ext cx="73461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D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標題 3">
                <a:extLst>
                  <a:ext uri="{FF2B5EF4-FFF2-40B4-BE49-F238E27FC236}">
                    <a16:creationId xmlns:a16="http://schemas.microsoft.com/office/drawing/2014/main" id="{9A4A2ACF-D084-4171-A283-8AF6E8E579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5938" y="5449302"/>
                <a:ext cx="1373705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zh-TW" i="1" dirty="0">
                              <a:solidFill>
                                <a:srgbClr val="FF0000"/>
                              </a:solidFill>
                            </a:rPr>
                            <m:t>FD</m:t>
                          </m:r>
                        </m:e>
                      </m:acc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標題 3">
                <a:extLst>
                  <a:ext uri="{FF2B5EF4-FFF2-40B4-BE49-F238E27FC236}">
                    <a16:creationId xmlns:a16="http://schemas.microsoft.com/office/drawing/2014/main" id="{9A4A2ACF-D084-4171-A283-8AF6E8E57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38" y="5449302"/>
                <a:ext cx="1373705" cy="654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標題 3">
            <a:extLst>
              <a:ext uri="{FF2B5EF4-FFF2-40B4-BE49-F238E27FC236}">
                <a16:creationId xmlns:a16="http://schemas.microsoft.com/office/drawing/2014/main" id="{2CF4BBF7-95A6-4D4D-AE3B-D8F54A4E9CC6}"/>
              </a:ext>
            </a:extLst>
          </p:cNvPr>
          <p:cNvSpPr txBox="1">
            <a:spLocks/>
          </p:cNvSpPr>
          <p:nvPr/>
        </p:nvSpPr>
        <p:spPr>
          <a:xfrm>
            <a:off x="4701478" y="4648344"/>
            <a:ext cx="66261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E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AE368C1-A519-3CDF-023F-C9C689D0A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988" y="2060742"/>
            <a:ext cx="2922904" cy="128695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7608A53-2022-B164-6B50-930D9AD85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662" y="3207142"/>
            <a:ext cx="1266605" cy="3335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C353B7DD-B592-8554-D665-BE932E1C5F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5938" y="6104173"/>
                <a:ext cx="1373705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zh-TW" i="1" dirty="0">
                              <a:solidFill>
                                <a:srgbClr val="FF0000"/>
                              </a:solidFill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zh-TW" altLang="en-US" i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C353B7DD-B592-8554-D665-BE932E1C5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38" y="6104173"/>
                <a:ext cx="1373705" cy="6548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72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18" grpId="1"/>
      <p:bldP spid="18" grpId="2"/>
      <p:bldP spid="28" grpId="0"/>
      <p:bldP spid="28" grpId="1"/>
      <p:bldP spid="28" grpId="2"/>
      <p:bldP spid="13" grpId="0"/>
      <p:bldP spid="13" grpId="1"/>
      <p:bldP spid="13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⑨</a:t>
            </a:r>
            <a:r>
              <a:rPr lang="zh-TW" altLang="en-US" dirty="0"/>
              <a:t> 三角形的邊角關係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7694AC26-89CD-3483-085C-2F9811121E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solidFill>
                <a:srgbClr val="FDEFEF"/>
              </a:solidFill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TW" sz="3000" dirty="0"/>
                  <a:t>(1)</a:t>
                </a:r>
                <a:r>
                  <a:rPr lang="zh-TW" altLang="en-US" sz="3000" b="1" dirty="0">
                    <a:solidFill>
                      <a:srgbClr val="C00000"/>
                    </a:solidFill>
                  </a:rPr>
                  <a:t>大邊對大邊</a:t>
                </a:r>
                <a:r>
                  <a:rPr lang="zh-TW" altLang="en-US" sz="3000" dirty="0"/>
                  <a:t>：</a:t>
                </a:r>
                <a:r>
                  <a:rPr lang="zh-TW" altLang="en-US" sz="3200" b="0" i="0" u="none" strike="noStrike" baseline="0" dirty="0">
                    <a:solidFill>
                      <a:srgbClr val="000000"/>
                    </a:solidFill>
                    <a:latin typeface="華康細黑體I"/>
                  </a:rPr>
                  <a:t>在一個三角形中，</a:t>
                </a:r>
                <a:endParaRPr lang="en-US" altLang="zh-TW" sz="3200" b="0" i="0" u="none" strike="noStrike" baseline="0" dirty="0">
                  <a:solidFill>
                    <a:srgbClr val="000000"/>
                  </a:solidFill>
                  <a:latin typeface="華康細黑體I"/>
                </a:endParaRPr>
              </a:p>
              <a:p>
                <a:r>
                  <a:rPr lang="zh-TW" altLang="en-US" dirty="0">
                    <a:solidFill>
                      <a:srgbClr val="000000"/>
                    </a:solidFill>
                    <a:latin typeface="華康細黑體I"/>
                  </a:rPr>
                  <a:t>    </a:t>
                </a:r>
                <a:r>
                  <a:rPr lang="zh-TW" altLang="en-US" sz="3200" b="0" i="0" u="none" strike="noStrike" baseline="0" dirty="0">
                    <a:solidFill>
                      <a:srgbClr val="000000"/>
                    </a:solidFill>
                    <a:latin typeface="華康細黑體I"/>
                  </a:rPr>
                  <a:t>若有兩個邊不相等，則</a:t>
                </a:r>
                <a:endParaRPr lang="en-US" altLang="zh-TW" sz="3200" b="0" i="0" u="none" strike="noStrike" baseline="0" dirty="0">
                  <a:solidFill>
                    <a:srgbClr val="000000"/>
                  </a:solidFill>
                  <a:latin typeface="華康細黑體I"/>
                </a:endParaRPr>
              </a:p>
              <a:p>
                <a:r>
                  <a:rPr lang="zh-TW" altLang="en-US" dirty="0">
                    <a:solidFill>
                      <a:srgbClr val="000000"/>
                    </a:solidFill>
                    <a:latin typeface="華康細黑體I"/>
                  </a:rPr>
                  <a:t>    </a:t>
                </a:r>
                <a:r>
                  <a:rPr lang="zh-TW" altLang="en-US" sz="3200" b="0" i="0" u="none" strike="noStrike" baseline="0" dirty="0">
                    <a:solidFill>
                      <a:srgbClr val="000000"/>
                    </a:solidFill>
                    <a:latin typeface="華康細黑體I"/>
                  </a:rPr>
                  <a:t>大邊所對應的角也比較大。 </a:t>
                </a:r>
                <a:endParaRPr lang="en-US" altLang="zh-TW" sz="3000" i="1" dirty="0"/>
              </a:p>
              <a:p>
                <a:r>
                  <a:rPr lang="en-US" altLang="zh-TW" sz="3000" dirty="0"/>
                  <a:t>(2)</a:t>
                </a:r>
                <a:r>
                  <a:rPr lang="zh-TW" altLang="en-US" sz="3000" b="1" dirty="0">
                    <a:solidFill>
                      <a:srgbClr val="C00000"/>
                    </a:solidFill>
                  </a:rPr>
                  <a:t>大角對大邊</a:t>
                </a:r>
                <a:r>
                  <a:rPr lang="zh-TW" altLang="en-US" sz="3000" dirty="0"/>
                  <a:t>：</a:t>
                </a:r>
                <a:r>
                  <a:rPr lang="zh-TW" altLang="en-US" sz="3200" b="0" i="0" u="none" strike="noStrike" baseline="0" dirty="0">
                    <a:solidFill>
                      <a:srgbClr val="000000"/>
                    </a:solidFill>
                    <a:latin typeface="華康細黑體"/>
                  </a:rPr>
                  <a:t>在一個三角形中，若有兩個角</a:t>
                </a:r>
                <a:endParaRPr lang="en-US" altLang="zh-TW" sz="3200" b="0" i="0" u="none" strike="noStrike" baseline="0" dirty="0">
                  <a:solidFill>
                    <a:srgbClr val="000000"/>
                  </a:solidFill>
                  <a:latin typeface="華康細黑體"/>
                </a:endParaRPr>
              </a:p>
              <a:p>
                <a:r>
                  <a:rPr lang="en-US" altLang="zh-TW" dirty="0">
                    <a:solidFill>
                      <a:srgbClr val="000000"/>
                    </a:solidFill>
                    <a:latin typeface="華康細黑體"/>
                  </a:rPr>
                  <a:t>    </a:t>
                </a:r>
                <a:r>
                  <a:rPr lang="zh-TW" altLang="en-US" sz="3200" b="0" i="0" u="none" strike="noStrike" baseline="0" dirty="0">
                    <a:solidFill>
                      <a:srgbClr val="000000"/>
                    </a:solidFill>
                    <a:latin typeface="華康細黑體"/>
                  </a:rPr>
                  <a:t>不相</a:t>
                </a:r>
                <a:r>
                  <a:rPr lang="zh-TW" altLang="en-US" sz="3200" b="0" i="0" u="none" strike="noStrike" baseline="0" dirty="0">
                    <a:solidFill>
                      <a:srgbClr val="000000"/>
                    </a:solidFill>
                    <a:latin typeface="華康細黑體I"/>
                  </a:rPr>
                  <a:t>等，則大角所對應的邊也比較大。	</a:t>
                </a:r>
                <a:endParaRPr lang="zh-TW" altLang="en-US" sz="3200" b="0" i="0" u="none" strike="noStrike" baseline="0" dirty="0">
                  <a:solidFill>
                    <a:srgbClr val="000000"/>
                  </a:solidFill>
                  <a:latin typeface="華康細黑體"/>
                </a:endParaRPr>
              </a:p>
              <a:p>
                <a:r>
                  <a:rPr lang="zh-TW" altLang="en-US" sz="3000" dirty="0"/>
                  <a:t>    在 </a:t>
                </a:r>
                <a:r>
                  <a:rPr lang="zh-TW" altLang="en-US" dirty="0">
                    <a:sym typeface="Wingdings 3" panose="05040102010807070707" pitchFamily="18" charset="2"/>
                  </a:rPr>
                  <a:t></a:t>
                </a:r>
                <a:r>
                  <a:rPr lang="en-US" altLang="zh-TW" i="1" dirty="0"/>
                  <a:t>ABC</a:t>
                </a:r>
                <a:r>
                  <a:rPr lang="zh-TW" altLang="en-US" i="1" dirty="0"/>
                  <a:t> </a:t>
                </a:r>
                <a:r>
                  <a:rPr lang="zh-TW" altLang="en-US" dirty="0"/>
                  <a:t>中</a:t>
                </a:r>
                <a:r>
                  <a:rPr lang="zh-TW" altLang="en-US" sz="3000" dirty="0"/>
                  <a:t>，</a:t>
                </a:r>
                <a:r>
                  <a:rPr lang="zh-TW" altLang="en-US" sz="3200" b="0" i="0" u="none" strike="noStrike" baseline="0" dirty="0">
                    <a:solidFill>
                      <a:srgbClr val="000000"/>
                    </a:solidFill>
                    <a:latin typeface="華康細黑體I"/>
                  </a:rPr>
                  <a:t>已知∠</a:t>
                </a:r>
                <a:r>
                  <a:rPr lang="en-US" altLang="zh-TW" sz="32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zh-TW" altLang="en-US" sz="3200" b="0" i="0" u="none" strike="noStrike" baseline="0" dirty="0">
                    <a:solidFill>
                      <a:srgbClr val="000000"/>
                    </a:solidFill>
                    <a:latin typeface="華康細黑體I"/>
                  </a:rPr>
                  <a:t>＝</a:t>
                </a:r>
                <a:r>
                  <a:rPr lang="en-US" altLang="zh-TW" sz="32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60</a:t>
                </a:r>
                <a:r>
                  <a:rPr lang="en-US" altLang="zh-TW" sz="3200" b="0" i="0" u="none" strike="noStrike" baseline="0" dirty="0">
                    <a:solidFill>
                      <a:srgbClr val="000000"/>
                    </a:solidFill>
                    <a:latin typeface="華康細黑體I"/>
                  </a:rPr>
                  <a:t>°</a:t>
                </a:r>
                <a:r>
                  <a:rPr lang="zh-TW" altLang="en-US" sz="3200" b="0" i="0" u="none" strike="noStrike" baseline="0" dirty="0">
                    <a:solidFill>
                      <a:srgbClr val="000000"/>
                    </a:solidFill>
                    <a:latin typeface="華康細黑體I"/>
                  </a:rPr>
                  <a:t>，∠</a:t>
                </a:r>
                <a:r>
                  <a:rPr lang="en-US" altLang="zh-TW" sz="32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zh-TW" altLang="en-US" sz="3200" b="0" i="0" u="none" strike="noStrike" baseline="0" dirty="0">
                    <a:solidFill>
                      <a:srgbClr val="000000"/>
                    </a:solidFill>
                    <a:latin typeface="華康細黑體I"/>
                  </a:rPr>
                  <a:t>＝</a:t>
                </a:r>
                <a:r>
                  <a:rPr lang="en-US" altLang="zh-TW" sz="32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75</a:t>
                </a:r>
                <a:r>
                  <a:rPr lang="en-US" altLang="zh-TW" sz="3200" b="0" i="0" u="none" strike="noStrike" baseline="0" dirty="0">
                    <a:solidFill>
                      <a:srgbClr val="000000"/>
                    </a:solidFill>
                    <a:latin typeface="華康細黑體I"/>
                  </a:rPr>
                  <a:t>°</a:t>
                </a:r>
                <a:r>
                  <a:rPr lang="zh-TW" altLang="en-US" sz="3200" b="0" i="0" u="none" strike="noStrike" baseline="0" dirty="0">
                    <a:solidFill>
                      <a:srgbClr val="000000"/>
                    </a:solidFill>
                    <a:latin typeface="華康細黑體I"/>
                  </a:rPr>
                  <a:t>，</a:t>
                </a:r>
                <a:endParaRPr lang="en-US" altLang="zh-TW" sz="3200" b="0" i="0" u="none" strike="noStrike" baseline="0" dirty="0">
                  <a:solidFill>
                    <a:srgbClr val="000000"/>
                  </a:solidFill>
                  <a:latin typeface="華康細黑體I"/>
                </a:endParaRPr>
              </a:p>
              <a:p>
                <a:r>
                  <a:rPr lang="zh-TW" altLang="en-US" dirty="0">
                    <a:solidFill>
                      <a:srgbClr val="000000"/>
                    </a:solidFill>
                    <a:latin typeface="華康細黑體I"/>
                  </a:rPr>
                  <a:t>    </a:t>
                </a:r>
                <a:r>
                  <a:rPr lang="zh-TW" altLang="en-US" sz="3200" b="0" i="0" u="none" strike="noStrike" baseline="0" dirty="0">
                    <a:solidFill>
                      <a:srgbClr val="000000"/>
                    </a:solidFill>
                    <a:latin typeface="華康細黑體I"/>
                  </a:rPr>
                  <a:t>試判斷</a:t>
                </a:r>
                <a:r>
                  <a:rPr lang="zh-TW" altLang="en-US" sz="3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A</m:t>
                        </m:r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3000" dirty="0"/>
                  <a:t>、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0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sz="3000" i="1" dirty="0"/>
                          <m:t>C</m:t>
                        </m:r>
                      </m:e>
                    </m:acc>
                  </m:oMath>
                </a14:m>
                <a:r>
                  <a:rPr lang="zh-TW" altLang="en-US" sz="3000" dirty="0"/>
                  <a:t> 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/>
                          <m:t>A</m:t>
                        </m:r>
                        <m:r>
                          <m:rPr>
                            <m:nor/>
                          </m:rPr>
                          <a:rPr lang="en-US" altLang="zh-TW" sz="3000" i="1" dirty="0"/>
                          <m:t>C</m:t>
                        </m:r>
                      </m:e>
                    </m:acc>
                  </m:oMath>
                </a14:m>
                <a:r>
                  <a:rPr lang="zh-TW" altLang="en-US" sz="3000" dirty="0"/>
                  <a:t> 的大小關係。	</a:t>
                </a:r>
              </a:p>
              <a:p>
                <a:r>
                  <a:rPr lang="zh-TW" altLang="en-US" sz="3000" dirty="0">
                    <a:solidFill>
                      <a:srgbClr val="0072BC"/>
                    </a:solidFill>
                  </a:rPr>
                  <a:t>   </a:t>
                </a:r>
                <a:r>
                  <a:rPr lang="en-US" altLang="zh-TW" sz="3000" dirty="0">
                    <a:solidFill>
                      <a:srgbClr val="0072BC"/>
                    </a:solidFill>
                  </a:rPr>
                  <a:t>[</a:t>
                </a:r>
                <a:r>
                  <a:rPr lang="zh-TW" altLang="en-US" sz="3000" dirty="0">
                    <a:solidFill>
                      <a:srgbClr val="0072BC"/>
                    </a:solidFill>
                  </a:rPr>
                  <a:t>解</a:t>
                </a:r>
                <a:r>
                  <a:rPr lang="en-US" altLang="zh-TW" sz="3000" dirty="0">
                    <a:solidFill>
                      <a:srgbClr val="0072BC"/>
                    </a:solidFill>
                  </a:rPr>
                  <a:t>]</a:t>
                </a:r>
                <a:r>
                  <a:rPr lang="zh-TW" altLang="en-US" sz="3000" dirty="0">
                    <a:solidFill>
                      <a:srgbClr val="0072BC"/>
                    </a:solidFill>
                  </a:rPr>
                  <a:t>因為 </a:t>
                </a:r>
                <a:r>
                  <a:rPr lang="en-US" altLang="zh-TW" dirty="0">
                    <a:solidFill>
                      <a:srgbClr val="0072BC"/>
                    </a:solidFill>
                    <a:latin typeface="華康細黑體I"/>
                  </a:rPr>
                  <a:t>∠</a:t>
                </a:r>
                <a:r>
                  <a:rPr lang="en-US" altLang="zh-TW" i="1" dirty="0">
                    <a:solidFill>
                      <a:srgbClr val="0072BC"/>
                    </a:solidFill>
                  </a:rPr>
                  <a:t>C</a:t>
                </a:r>
                <a:r>
                  <a:rPr lang="zh-TW" altLang="en-US" dirty="0">
                    <a:solidFill>
                      <a:srgbClr val="0072BC"/>
                    </a:solidFill>
                    <a:latin typeface="華康細黑體I"/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180</a:t>
                </a:r>
                <a:r>
                  <a:rPr lang="en-US" altLang="zh-TW" dirty="0">
                    <a:solidFill>
                      <a:srgbClr val="0072BC"/>
                    </a:solidFill>
                    <a:latin typeface="華康細黑體I"/>
                  </a:rPr>
                  <a:t>°</a:t>
                </a:r>
                <a:r>
                  <a:rPr lang="zh-TW" altLang="en-US" sz="3200" dirty="0">
                    <a:solidFill>
                      <a:srgbClr val="0072BC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60</a:t>
                </a:r>
                <a:r>
                  <a:rPr lang="en-US" altLang="zh-TW" dirty="0">
                    <a:solidFill>
                      <a:srgbClr val="0072BC"/>
                    </a:solidFill>
                    <a:latin typeface="華康細黑體I"/>
                  </a:rPr>
                  <a:t>°</a:t>
                </a:r>
                <a:r>
                  <a:rPr lang="zh-TW" altLang="en-US" sz="3200" dirty="0">
                    <a:solidFill>
                      <a:srgbClr val="0072BC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75</a:t>
                </a:r>
                <a:r>
                  <a:rPr lang="en-US" altLang="zh-TW" dirty="0">
                    <a:solidFill>
                      <a:srgbClr val="0072BC"/>
                    </a:solidFill>
                    <a:latin typeface="華康細黑體I"/>
                  </a:rPr>
                  <a:t>°</a:t>
                </a:r>
              </a:p>
              <a:p>
                <a:r>
                  <a:rPr lang="zh-TW" altLang="en-US" dirty="0">
                    <a:solidFill>
                      <a:srgbClr val="0072BC"/>
                    </a:solidFill>
                    <a:latin typeface="華康細黑體I"/>
                  </a:rPr>
                  <a:t>                         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45</a:t>
                </a:r>
                <a:r>
                  <a:rPr lang="en-US" altLang="zh-TW" dirty="0">
                    <a:solidFill>
                      <a:srgbClr val="0072BC"/>
                    </a:solidFill>
                    <a:latin typeface="華康細黑體I"/>
                  </a:rPr>
                  <a:t>°</a:t>
                </a:r>
                <a:r>
                  <a:rPr lang="zh-TW" altLang="en-US" dirty="0">
                    <a:solidFill>
                      <a:srgbClr val="0072BC"/>
                    </a:solidFill>
                    <a:latin typeface="華康細黑體I"/>
                  </a:rPr>
                  <a:t>＜∠</a:t>
                </a:r>
                <a:r>
                  <a:rPr lang="en-US" altLang="zh-TW" i="1" dirty="0">
                    <a:solidFill>
                      <a:srgbClr val="0072BC"/>
                    </a:solidFill>
                  </a:rPr>
                  <a:t>A</a:t>
                </a:r>
                <a:r>
                  <a:rPr lang="zh-TW" altLang="en-US" dirty="0">
                    <a:solidFill>
                      <a:srgbClr val="0072BC"/>
                    </a:solidFill>
                    <a:latin typeface="華康細黑體I"/>
                  </a:rPr>
                  <a:t>＜∠</a:t>
                </a:r>
                <a:r>
                  <a:rPr lang="en-US" altLang="zh-TW" i="1" dirty="0">
                    <a:solidFill>
                      <a:srgbClr val="0072BC"/>
                    </a:solidFill>
                  </a:rPr>
                  <a:t>B</a:t>
                </a:r>
                <a:r>
                  <a:rPr lang="zh-TW" altLang="en-US" dirty="0">
                    <a:solidFill>
                      <a:srgbClr val="0072BC"/>
                    </a:solidFill>
                    <a:latin typeface="華康細黑體I"/>
                  </a:rPr>
                  <a:t>，</a:t>
                </a:r>
                <a:endParaRPr lang="en-US" altLang="zh-TW" sz="3000" dirty="0">
                  <a:solidFill>
                    <a:srgbClr val="0072BC"/>
                  </a:solidFill>
                </a:endParaRPr>
              </a:p>
              <a:p>
                <a:r>
                  <a:rPr lang="zh-TW" altLang="en-US" sz="3000" dirty="0">
                    <a:solidFill>
                      <a:srgbClr val="0072BC"/>
                    </a:solidFill>
                  </a:rPr>
                  <a:t>         所以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 smtClean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2BC"/>
                            </a:solidFill>
                          </a:rPr>
                          <m:t>A</m:t>
                        </m:r>
                        <m:r>
                          <a:rPr lang="en-US" altLang="zh-TW" sz="30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sz="2800" dirty="0">
                    <a:solidFill>
                      <a:srgbClr val="0072BC"/>
                    </a:solidFill>
                    <a:latin typeface="華康細黑體I"/>
                  </a:rPr>
                  <a:t>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0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2BC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sz="2800" dirty="0">
                    <a:solidFill>
                      <a:srgbClr val="0072BC"/>
                    </a:solidFill>
                    <a:latin typeface="華康細黑體I"/>
                  </a:rPr>
                  <a:t>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0072BC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2BC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0072BC"/>
                    </a:solidFill>
                  </a:rPr>
                  <a:t> 。</a:t>
                </a:r>
                <a:endParaRPr lang="en-US" altLang="zh-TW" sz="3000" dirty="0">
                  <a:solidFill>
                    <a:srgbClr val="0072BC"/>
                  </a:solidFill>
                </a:endParaRPr>
              </a:p>
            </p:txBody>
          </p:sp>
        </mc:Choice>
        <mc:Fallback xmlns="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7694AC26-89CD-3483-085C-2F9811121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blipFill>
                <a:blip r:embed="rId2"/>
                <a:stretch>
                  <a:fillRect l="-1610" t="-17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D00F737-B51B-332C-5617-16748D6C9D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5BC19D-C0CF-6FD5-1CAD-4CF47B7D3D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65EDBBD-2E99-D0FE-753A-A131E1F98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82" y="4178884"/>
            <a:ext cx="642436" cy="6175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3A7E337-BA17-F8B1-855B-E8CDA0B42C6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0703" y="1704096"/>
            <a:ext cx="2664624" cy="15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45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1267467"/>
          </a:xfrm>
        </p:spPr>
        <p:txBody>
          <a:bodyPr/>
          <a:lstStyle/>
          <a:p>
            <a:pPr marL="1260475" indent="-1260475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en-US" altLang="zh-TW" dirty="0">
                <a:sym typeface="Wingdings" panose="05000000000000000000" pitchFamily="2" charset="2"/>
              </a:rPr>
              <a:t>(      )</a:t>
            </a:r>
            <a:r>
              <a:rPr lang="zh-TW" altLang="en-US" dirty="0"/>
              <a:t>在</a:t>
            </a:r>
            <a:r>
              <a:rPr lang="zh-TW" altLang="en-US" dirty="0">
                <a:sym typeface="Wingdings 3" panose="05040102010807070707" pitchFamily="18" charset="2"/>
              </a:rPr>
              <a:t></a:t>
            </a:r>
            <a:r>
              <a:rPr lang="en-US" altLang="zh-TW" i="1" dirty="0"/>
              <a:t>ABC</a:t>
            </a:r>
            <a:r>
              <a:rPr lang="zh-TW" altLang="en-US" dirty="0"/>
              <a:t>中，已知∠</a:t>
            </a:r>
            <a:r>
              <a:rPr lang="en-US" altLang="zh-TW" i="1" dirty="0"/>
              <a:t>A</a:t>
            </a:r>
            <a:r>
              <a:rPr lang="zh-TW" altLang="en-US" dirty="0"/>
              <a:t>＝</a:t>
            </a:r>
            <a:r>
              <a:rPr lang="en-US" altLang="zh-TW" dirty="0"/>
              <a:t>60°</a:t>
            </a:r>
            <a:r>
              <a:rPr lang="zh-TW" altLang="en-US" dirty="0"/>
              <a:t>，∠</a:t>
            </a:r>
            <a:r>
              <a:rPr lang="en-US" altLang="zh-TW" i="1" dirty="0"/>
              <a:t>B</a:t>
            </a:r>
            <a:r>
              <a:rPr lang="zh-TW" altLang="en-US" dirty="0"/>
              <a:t>＝</a:t>
            </a:r>
            <a:r>
              <a:rPr lang="en-US" altLang="zh-TW" dirty="0"/>
              <a:t>70°</a:t>
            </a:r>
            <a:r>
              <a:rPr lang="zh-TW" altLang="en-US" dirty="0"/>
              <a:t>，則下列何者正確？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三角形的邊角關係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00334" y="129471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2241106" y="3896592"/>
            <a:ext cx="5211214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FF0000"/>
                </a:solidFill>
              </a:rPr>
              <a:t>因為∠</a:t>
            </a:r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</a:rPr>
              <a:t>＜∠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0DE65F1-486A-4D0E-8476-13CAC3DE7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063" y="3979729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791" y="4738468"/>
            <a:ext cx="280417" cy="338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標題 3">
                <a:extLst>
                  <a:ext uri="{FF2B5EF4-FFF2-40B4-BE49-F238E27FC236}">
                    <a16:creationId xmlns:a16="http://schemas.microsoft.com/office/drawing/2014/main" id="{90B3BF08-35B4-4908-ADEF-094EB67F2C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1680" y="2503254"/>
                <a:ext cx="4128910" cy="110714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400"/>
                  </a:lnSpc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sz="3200" i="1" dirty="0">
                            <a:solidFill>
                              <a:schemeClr val="tx1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200" i="1" dirty="0">
                            <a:solidFill>
                              <a:schemeClr val="tx1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b="0" i="0" u="none" strike="noStrike" baseline="0" dirty="0">
                    <a:solidFill>
                      <a:schemeClr val="tx1"/>
                    </a:solidFill>
                    <a:ea typeface="新細明體" panose="02020500000000000000" pitchFamily="18" charset="-120"/>
                  </a:rPr>
                  <a:t> 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360363" indent="-360363">
                  <a:lnSpc>
                    <a:spcPts val="4400"/>
                  </a:lnSpc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標題 3">
                <a:extLst>
                  <a:ext uri="{FF2B5EF4-FFF2-40B4-BE49-F238E27FC236}">
                    <a16:creationId xmlns:a16="http://schemas.microsoft.com/office/drawing/2014/main" id="{90B3BF08-35B4-4908-ADEF-094EB67F2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503254"/>
                <a:ext cx="4128910" cy="1107147"/>
              </a:xfrm>
              <a:prstGeom prst="rect">
                <a:avLst/>
              </a:prstGeom>
              <a:blipFill>
                <a:blip r:embed="rId5"/>
                <a:stretch>
                  <a:fillRect l="-3840" t="-4972" b="-23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94D1F1D6-EA40-4A9F-BCF6-C8649061B2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5772" y="2473682"/>
                <a:ext cx="2511135" cy="116629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400"/>
                  </a:lnSpc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＞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94D1F1D6-EA40-4A9F-BCF6-C8649061B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772" y="2473682"/>
                <a:ext cx="2511135" cy="1166290"/>
              </a:xfrm>
              <a:prstGeom prst="rect">
                <a:avLst/>
              </a:prstGeom>
              <a:blipFill>
                <a:blip r:embed="rId6"/>
                <a:stretch>
                  <a:fillRect l="-6068" t="-47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274BCFD8-6CC6-4AFB-8004-256133EC8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5597" y="4505545"/>
                <a:ext cx="5101309" cy="65787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4400"/>
                  </a:lnSpc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274BCFD8-6CC6-4AFB-8004-256133EC8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97" y="4505545"/>
                <a:ext cx="5101309" cy="657878"/>
              </a:xfrm>
              <a:prstGeom prst="rect">
                <a:avLst/>
              </a:prstGeom>
              <a:blipFill>
                <a:blip r:embed="rId7"/>
                <a:stretch>
                  <a:fillRect l="-2987" t="-8333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 descr="一張含有 行, 三角形 的圖片&#10;&#10;自動產生的描述">
            <a:extLst>
              <a:ext uri="{FF2B5EF4-FFF2-40B4-BE49-F238E27FC236}">
                <a16:creationId xmlns:a16="http://schemas.microsoft.com/office/drawing/2014/main" id="{6643AD7D-C6E0-4B17-9B06-5BBAB34FFA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7326" y="3896592"/>
            <a:ext cx="2511136" cy="25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  <p:bldP spid="13" grpId="0"/>
      <p:bldP spid="13" grpId="1"/>
      <p:bldP spid="13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1267467"/>
          </a:xfrm>
        </p:spPr>
        <p:txBody>
          <a:bodyPr/>
          <a:lstStyle/>
          <a:p>
            <a:pPr marL="1260475" indent="-1260475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en-US" altLang="zh-TW" dirty="0">
                <a:sym typeface="Wingdings" panose="05000000000000000000" pitchFamily="2" charset="2"/>
              </a:rPr>
              <a:t>(      )</a:t>
            </a:r>
            <a:r>
              <a:rPr lang="zh-TW" altLang="en-US" dirty="0"/>
              <a:t>在</a:t>
            </a:r>
            <a:r>
              <a:rPr lang="zh-TW" altLang="en-US" dirty="0">
                <a:sym typeface="Wingdings 3" panose="05040102010807070707" pitchFamily="18" charset="2"/>
              </a:rPr>
              <a:t></a:t>
            </a:r>
            <a:r>
              <a:rPr lang="en-US" altLang="zh-TW" i="1" dirty="0"/>
              <a:t>ABC</a:t>
            </a:r>
            <a:r>
              <a:rPr lang="zh-TW" altLang="en-US" dirty="0"/>
              <a:t>中，已知∠</a:t>
            </a:r>
            <a:r>
              <a:rPr lang="en-US" altLang="zh-TW" i="1" dirty="0"/>
              <a:t>A</a:t>
            </a:r>
            <a:r>
              <a:rPr lang="zh-TW" altLang="en-US" dirty="0"/>
              <a:t>＝</a:t>
            </a:r>
            <a:r>
              <a:rPr lang="en-US" altLang="zh-TW" dirty="0"/>
              <a:t>65°</a:t>
            </a:r>
            <a:r>
              <a:rPr lang="zh-TW" altLang="en-US" dirty="0"/>
              <a:t>，∠</a:t>
            </a:r>
            <a:r>
              <a:rPr lang="en-US" altLang="zh-TW" i="1" dirty="0"/>
              <a:t>B</a:t>
            </a:r>
            <a:r>
              <a:rPr lang="zh-TW" altLang="en-US" dirty="0"/>
              <a:t>＝</a:t>
            </a:r>
            <a:r>
              <a:rPr lang="en-US" altLang="zh-TW" dirty="0"/>
              <a:t>50°</a:t>
            </a:r>
            <a:r>
              <a:rPr lang="zh-TW" altLang="en-US" dirty="0"/>
              <a:t>，則下列何者</a:t>
            </a:r>
            <a:r>
              <a:rPr lang="zh-TW" altLang="en-US" u="dbl" dirty="0"/>
              <a:t>錯誤</a:t>
            </a:r>
            <a:r>
              <a:rPr lang="zh-TW" altLang="en-US" dirty="0"/>
              <a:t>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三角形的邊角關係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00334" y="129471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2241105" y="3896592"/>
            <a:ext cx="6180673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FF0000"/>
                </a:solidFill>
              </a:rPr>
              <a:t>因為∠</a:t>
            </a:r>
            <a:r>
              <a:rPr lang="en-US" altLang="zh-TW" i="1" dirty="0">
                <a:solidFill>
                  <a:srgbClr val="FF0000"/>
                </a:solidFill>
              </a:rPr>
              <a:t>C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180°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65°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50°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65°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0DE65F1-486A-4D0E-8476-13CAC3DE7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063" y="3979729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005" y="4954876"/>
            <a:ext cx="280417" cy="338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標題 3">
                <a:extLst>
                  <a:ext uri="{FF2B5EF4-FFF2-40B4-BE49-F238E27FC236}">
                    <a16:creationId xmlns:a16="http://schemas.microsoft.com/office/drawing/2014/main" id="{90B3BF08-35B4-4908-ADEF-094EB67F2C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1680" y="2503254"/>
                <a:ext cx="4128910" cy="110714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400"/>
                  </a:lnSpc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  <m:r>
                          <a:rPr lang="en-US" altLang="zh-TW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sz="3200" i="1" dirty="0">
                            <a:solidFill>
                              <a:schemeClr val="tx1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b="0" i="0" u="none" strike="noStrike" baseline="0" dirty="0">
                    <a:solidFill>
                      <a:schemeClr val="tx1"/>
                    </a:solidFill>
                    <a:ea typeface="新細明體" panose="02020500000000000000" pitchFamily="18" charset="-120"/>
                  </a:rPr>
                  <a:t> 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360363" indent="-360363">
                  <a:lnSpc>
                    <a:spcPts val="4400"/>
                  </a:lnSpc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AC</m:t>
                        </m:r>
                      </m:e>
                    </m:acc>
                  </m:oMath>
                </a14:m>
                <a:r>
                  <a:rPr lang="zh-TW" altLang="en-US" dirty="0"/>
                  <a:t>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標題 3">
                <a:extLst>
                  <a:ext uri="{FF2B5EF4-FFF2-40B4-BE49-F238E27FC236}">
                    <a16:creationId xmlns:a16="http://schemas.microsoft.com/office/drawing/2014/main" id="{90B3BF08-35B4-4908-ADEF-094EB67F2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503254"/>
                <a:ext cx="4128910" cy="1107147"/>
              </a:xfrm>
              <a:prstGeom prst="rect">
                <a:avLst/>
              </a:prstGeom>
              <a:blipFill>
                <a:blip r:embed="rId5"/>
                <a:stretch>
                  <a:fillRect l="-3840" t="-4972" b="-23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94D1F1D6-EA40-4A9F-BCF6-C8649061B2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5772" y="2473682"/>
                <a:ext cx="2511135" cy="116629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400"/>
                  </a:lnSpc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＞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94D1F1D6-EA40-4A9F-BCF6-C8649061B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772" y="2473682"/>
                <a:ext cx="2511135" cy="1166290"/>
              </a:xfrm>
              <a:prstGeom prst="rect">
                <a:avLst/>
              </a:prstGeom>
              <a:blipFill>
                <a:blip r:embed="rId6"/>
                <a:stretch>
                  <a:fillRect l="-6068" t="-47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274BCFD8-6CC6-4AFB-8004-256133EC8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5597" y="4586758"/>
                <a:ext cx="3436523" cy="65787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4400"/>
                  </a:lnSpc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＝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＞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274BCFD8-6CC6-4AFB-8004-256133EC8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97" y="4586758"/>
                <a:ext cx="3436523" cy="657878"/>
              </a:xfrm>
              <a:prstGeom prst="rect">
                <a:avLst/>
              </a:prstGeom>
              <a:blipFill>
                <a:blip r:embed="rId7"/>
                <a:stretch>
                  <a:fillRect l="-4433" t="-8333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圖片 15" descr="一張含有 行, 三角形 的圖片&#10;&#10;自動產生的描述">
            <a:extLst>
              <a:ext uri="{FF2B5EF4-FFF2-40B4-BE49-F238E27FC236}">
                <a16:creationId xmlns:a16="http://schemas.microsoft.com/office/drawing/2014/main" id="{4374A778-6935-4BE6-BD78-4DA3C4C5F6C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4568283"/>
            <a:ext cx="2769659" cy="211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8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  <p:bldP spid="13" grpId="0"/>
      <p:bldP spid="13" grpId="1"/>
      <p:bldP spid="13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1267467"/>
          </a:xfrm>
        </p:spPr>
        <p:txBody>
          <a:bodyPr/>
          <a:lstStyle/>
          <a:p>
            <a:pPr marL="1260475" indent="-1260475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</a:t>
            </a:r>
            <a:r>
              <a:rPr lang="en-US" altLang="zh-TW" dirty="0">
                <a:sym typeface="Wingdings" panose="05000000000000000000" pitchFamily="2" charset="2"/>
              </a:rPr>
              <a:t>(      )</a:t>
            </a:r>
            <a:r>
              <a:rPr lang="zh-TW" altLang="en-US" dirty="0"/>
              <a:t>在</a:t>
            </a:r>
            <a:r>
              <a:rPr lang="zh-TW" altLang="en-US" dirty="0">
                <a:sym typeface="Wingdings 3" panose="05040102010807070707" pitchFamily="18" charset="2"/>
              </a:rPr>
              <a:t></a:t>
            </a:r>
            <a:r>
              <a:rPr lang="en-US" altLang="zh-TW" i="1" dirty="0"/>
              <a:t>ABC</a:t>
            </a:r>
            <a:r>
              <a:rPr lang="zh-TW" altLang="en-US" dirty="0"/>
              <a:t>中，已知∠</a:t>
            </a:r>
            <a:r>
              <a:rPr lang="en-US" altLang="zh-TW" i="1" dirty="0"/>
              <a:t>A</a:t>
            </a:r>
            <a:r>
              <a:rPr lang="zh-TW" altLang="en-US" dirty="0"/>
              <a:t>＜∠</a:t>
            </a:r>
            <a:r>
              <a:rPr lang="en-US" altLang="zh-TW" i="1" dirty="0"/>
              <a:t>C</a:t>
            </a:r>
            <a:r>
              <a:rPr lang="zh-TW" altLang="en-US" dirty="0"/>
              <a:t>＜∠</a:t>
            </a:r>
            <a:r>
              <a:rPr lang="en-US" altLang="zh-TW" i="1" dirty="0"/>
              <a:t>B</a:t>
            </a:r>
            <a:r>
              <a:rPr lang="zh-TW" altLang="en-US" dirty="0"/>
              <a:t>，則下列何者</a:t>
            </a:r>
            <a:r>
              <a:rPr lang="zh-TW" altLang="en-US" u="dbl" dirty="0"/>
              <a:t>錯誤</a:t>
            </a:r>
            <a:r>
              <a:rPr lang="zh-TW" altLang="en-US" dirty="0"/>
              <a:t>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三角形的邊角關係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00334" y="129471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2241106" y="3896592"/>
            <a:ext cx="5211214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FF0000"/>
                </a:solidFill>
              </a:rPr>
              <a:t>因為∠</a:t>
            </a:r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</a:rPr>
              <a:t>＜∠</a:t>
            </a:r>
            <a:r>
              <a:rPr lang="en-US" altLang="zh-TW" i="1" dirty="0">
                <a:solidFill>
                  <a:srgbClr val="FF0000"/>
                </a:solidFill>
              </a:rPr>
              <a:t>C</a:t>
            </a:r>
            <a:r>
              <a:rPr lang="zh-TW" altLang="en-US" dirty="0">
                <a:solidFill>
                  <a:srgbClr val="FF0000"/>
                </a:solidFill>
              </a:rPr>
              <a:t>＜∠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0DE65F1-486A-4D0E-8476-13CAC3DE7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063" y="3979729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349" y="4903180"/>
            <a:ext cx="280417" cy="338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274BCFD8-6CC6-4AFB-8004-256133EC8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5597" y="4505545"/>
                <a:ext cx="5101309" cy="65787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4400"/>
                  </a:lnSpc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274BCFD8-6CC6-4AFB-8004-256133EC8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97" y="4505545"/>
                <a:ext cx="5101309" cy="657878"/>
              </a:xfrm>
              <a:prstGeom prst="rect">
                <a:avLst/>
              </a:prstGeom>
              <a:blipFill>
                <a:blip r:embed="rId5"/>
                <a:stretch>
                  <a:fillRect l="-2987" t="-8333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 descr="一張含有 行 的圖片&#10;&#10;自動產生的描述">
            <a:extLst>
              <a:ext uri="{FF2B5EF4-FFF2-40B4-BE49-F238E27FC236}">
                <a16:creationId xmlns:a16="http://schemas.microsoft.com/office/drawing/2014/main" id="{FB2C11C5-BD6F-465E-837D-A1439C76DA5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5924" y="4188802"/>
            <a:ext cx="2913939" cy="2217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標題 3">
                <a:extLst>
                  <a:ext uri="{FF2B5EF4-FFF2-40B4-BE49-F238E27FC236}">
                    <a16:creationId xmlns:a16="http://schemas.microsoft.com/office/drawing/2014/main" id="{9E4CDA4C-437B-4F49-B958-962D581917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1680" y="2503254"/>
                <a:ext cx="4128910" cy="110714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400"/>
                  </a:lnSpc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  <m:r>
                          <a:rPr lang="en-US" altLang="zh-TW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m:rPr>
                        <m:nor/>
                      </m:rPr>
                      <a:rPr lang="zh-TW" altLang="en-US" dirty="0"/>
                      <m:t>＞</m:t>
                    </m:r>
                    <m:acc>
                      <m:accPr>
                        <m:chr m:val="̅"/>
                        <m:ctrlPr>
                          <a:rPr lang="en-US" altLang="zh-TW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sz="3200" i="1" dirty="0">
                            <a:solidFill>
                              <a:schemeClr val="tx1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b="0" i="0" u="none" strike="noStrike" baseline="0" dirty="0">
                    <a:solidFill>
                      <a:schemeClr val="tx1"/>
                    </a:solidFill>
                    <a:ea typeface="新細明體" panose="02020500000000000000" pitchFamily="18" charset="-120"/>
                  </a:rPr>
                  <a:t> 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360363" indent="-360363">
                  <a:lnSpc>
                    <a:spcPts val="4400"/>
                  </a:lnSpc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AC</m:t>
                        </m:r>
                      </m:e>
                    </m:acc>
                  </m:oMath>
                </a14:m>
                <a:r>
                  <a:rPr lang="zh-TW" altLang="en-US" dirty="0"/>
                  <a:t>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標題 3">
                <a:extLst>
                  <a:ext uri="{FF2B5EF4-FFF2-40B4-BE49-F238E27FC236}">
                    <a16:creationId xmlns:a16="http://schemas.microsoft.com/office/drawing/2014/main" id="{9E4CDA4C-437B-4F49-B958-962D58191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503254"/>
                <a:ext cx="4128910" cy="1107147"/>
              </a:xfrm>
              <a:prstGeom prst="rect">
                <a:avLst/>
              </a:prstGeom>
              <a:blipFill>
                <a:blip r:embed="rId7"/>
                <a:stretch>
                  <a:fillRect l="-3840" t="-4972" b="-23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2BA7F8BC-F62F-4BB1-9CAD-C577C38F22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5772" y="2473682"/>
                <a:ext cx="2511135" cy="116629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400"/>
                  </a:lnSpc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dirty="0"/>
                  <a:t>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2BA7F8BC-F62F-4BB1-9CAD-C577C38F2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772" y="2473682"/>
                <a:ext cx="2511135" cy="1166290"/>
              </a:xfrm>
              <a:prstGeom prst="rect">
                <a:avLst/>
              </a:prstGeom>
              <a:blipFill>
                <a:blip r:embed="rId8"/>
                <a:stretch>
                  <a:fillRect l="-6068" t="-47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5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  <p:bldP spid="13" grpId="0"/>
      <p:bldP spid="13" grpId="1"/>
      <p:bldP spid="13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96752"/>
                <a:ext cx="8676456" cy="1267467"/>
              </a:xfrm>
            </p:spPr>
            <p:txBody>
              <a:bodyPr/>
              <a:lstStyle/>
              <a:p>
                <a:pPr marL="1260475" indent="-1260475">
                  <a:lnSpc>
                    <a:spcPts val="4800"/>
                  </a:lnSpc>
                </a:pPr>
                <a:r>
                  <a:rPr lang="zh-TW" altLang="en-US" dirty="0">
                    <a:sym typeface="Wingdings" panose="05000000000000000000" pitchFamily="2" charset="2"/>
                  </a:rPr>
                  <a:t></a:t>
                </a:r>
                <a:r>
                  <a:rPr lang="en-US" altLang="zh-TW" dirty="0">
                    <a:sym typeface="Wingdings" panose="05000000000000000000" pitchFamily="2" charset="2"/>
                  </a:rPr>
                  <a:t>(      )</a:t>
                </a:r>
                <a:r>
                  <a:rPr lang="zh-TW" altLang="en-US" dirty="0"/>
                  <a:t>在</a:t>
                </a:r>
                <a:r>
                  <a:rPr lang="zh-TW" altLang="en-US" dirty="0">
                    <a:sym typeface="Wingdings 3" panose="05040102010807070707" pitchFamily="18" charset="2"/>
                  </a:rPr>
                  <a:t></a:t>
                </a:r>
                <a:r>
                  <a:rPr lang="en-US" altLang="zh-TW" i="1" dirty="0"/>
                  <a:t>ABC </a:t>
                </a:r>
                <a:r>
                  <a:rPr lang="zh-TW" altLang="en-US" dirty="0"/>
                  <a:t>中，已知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m:rPr>
                        <m:nor/>
                      </m:rPr>
                      <a:rPr lang="zh-TW" altLang="en-US" dirty="0"/>
                      <m:t>＞</m:t>
                    </m:r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C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/>
                      <m:t>＞</m:t>
                    </m:r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AC</m:t>
                        </m:r>
                      </m:e>
                    </m:acc>
                  </m:oMath>
                </a14:m>
                <a:r>
                  <a:rPr lang="zh-TW" altLang="en-US" dirty="0"/>
                  <a:t>，則下列何者正確？</a:t>
                </a: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96752"/>
                <a:ext cx="8676456" cy="1267467"/>
              </a:xfrm>
              <a:blipFill>
                <a:blip r:embed="rId2"/>
                <a:stretch>
                  <a:fillRect l="-1827" t="-1442" b="-144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三角形的邊角關係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00334" y="129471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D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11790CE7-5E96-4589-B858-49346AEC51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5598" y="3896592"/>
                <a:ext cx="5643262" cy="65787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4400"/>
                  </a:lnSpc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因為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 對∠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C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 對∠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A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11790CE7-5E96-4589-B858-49346AEC5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98" y="3896592"/>
                <a:ext cx="5643262" cy="657878"/>
              </a:xfrm>
              <a:prstGeom prst="rect">
                <a:avLst/>
              </a:prstGeom>
              <a:blipFill>
                <a:blip r:embed="rId4"/>
                <a:stretch>
                  <a:fillRect l="-2700" t="-8333" b="-23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圖片 19">
            <a:extLst>
              <a:ext uri="{FF2B5EF4-FFF2-40B4-BE49-F238E27FC236}">
                <a16:creationId xmlns:a16="http://schemas.microsoft.com/office/drawing/2014/main" id="{90DE65F1-486A-4D0E-8476-13CAC3DE73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063" y="3979729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189" y="5767373"/>
            <a:ext cx="280417" cy="338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274BCFD8-6CC6-4AFB-8004-256133EC8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5598" y="4632962"/>
                <a:ext cx="5101309" cy="65787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44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 對∠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B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274BCFD8-6CC6-4AFB-8004-256133EC8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98" y="4632962"/>
                <a:ext cx="5101309" cy="657878"/>
              </a:xfrm>
              <a:prstGeom prst="rect">
                <a:avLst/>
              </a:prstGeom>
              <a:blipFill>
                <a:blip r:embed="rId7"/>
                <a:stretch>
                  <a:fillRect t="-8333" b="-23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標題 3">
            <a:extLst>
              <a:ext uri="{FF2B5EF4-FFF2-40B4-BE49-F238E27FC236}">
                <a16:creationId xmlns:a16="http://schemas.microsoft.com/office/drawing/2014/main" id="{9E4CDA4C-437B-4F49-B958-962D581917CB}"/>
              </a:ext>
            </a:extLst>
          </p:cNvPr>
          <p:cNvSpPr txBox="1">
            <a:spLocks/>
          </p:cNvSpPr>
          <p:nvPr/>
        </p:nvSpPr>
        <p:spPr>
          <a:xfrm>
            <a:off x="1475656" y="2503254"/>
            <a:ext cx="4128910" cy="1107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en-US" altLang="zh-TW" dirty="0">
                <a:solidFill>
                  <a:schemeClr val="tx1"/>
                </a:solidFill>
              </a:rPr>
              <a:t>(A)</a:t>
            </a:r>
            <a:r>
              <a:rPr lang="en-US" altLang="zh-TW" dirty="0"/>
              <a:t>∠</a:t>
            </a:r>
            <a:r>
              <a:rPr lang="en-US" altLang="zh-TW" i="1" dirty="0"/>
              <a:t>A</a:t>
            </a:r>
            <a:r>
              <a:rPr lang="zh-TW" altLang="en-US" dirty="0"/>
              <a:t>＞∠</a:t>
            </a:r>
            <a:r>
              <a:rPr lang="en-US" altLang="zh-TW" i="1" dirty="0"/>
              <a:t>B</a:t>
            </a:r>
            <a:r>
              <a:rPr lang="zh-TW" altLang="en-US" dirty="0"/>
              <a:t>＞∠</a:t>
            </a:r>
            <a:r>
              <a:rPr lang="en-US" altLang="zh-TW" i="1" dirty="0"/>
              <a:t>C </a:t>
            </a:r>
            <a:endParaRPr lang="en-US" altLang="zh-TW" dirty="0">
              <a:solidFill>
                <a:schemeClr val="tx1"/>
              </a:solidFill>
            </a:endParaRPr>
          </a:p>
          <a:p>
            <a:pPr marL="360363" indent="-360363">
              <a:lnSpc>
                <a:spcPts val="4400"/>
              </a:lnSpc>
            </a:pPr>
            <a:r>
              <a:rPr lang="en-US" altLang="zh-TW" dirty="0">
                <a:solidFill>
                  <a:schemeClr val="tx1"/>
                </a:solidFill>
              </a:rPr>
              <a:t>(C)</a:t>
            </a:r>
            <a:r>
              <a:rPr lang="en-US" altLang="zh-TW" dirty="0"/>
              <a:t>∠</a:t>
            </a:r>
            <a:r>
              <a:rPr lang="en-US" altLang="zh-TW" i="1" dirty="0"/>
              <a:t>A</a:t>
            </a:r>
            <a:r>
              <a:rPr lang="zh-TW" altLang="en-US" dirty="0"/>
              <a:t>＞∠</a:t>
            </a:r>
            <a:r>
              <a:rPr lang="en-US" altLang="zh-TW" i="1" dirty="0"/>
              <a:t>C</a:t>
            </a:r>
            <a:r>
              <a:rPr lang="zh-TW" altLang="en-US" dirty="0"/>
              <a:t>＞∠</a:t>
            </a:r>
            <a:r>
              <a:rPr lang="en-US" altLang="zh-TW" i="1" dirty="0"/>
              <a:t>B</a:t>
            </a:r>
            <a:endParaRPr lang="en-US" altLang="zh-TW" i="1" dirty="0">
              <a:solidFill>
                <a:schemeClr val="tx1"/>
              </a:solidFill>
            </a:endParaRPr>
          </a:p>
        </p:txBody>
      </p:sp>
      <p:sp>
        <p:nvSpPr>
          <p:cNvPr id="15" name="標題 3">
            <a:extLst>
              <a:ext uri="{FF2B5EF4-FFF2-40B4-BE49-F238E27FC236}">
                <a16:creationId xmlns:a16="http://schemas.microsoft.com/office/drawing/2014/main" id="{2BA7F8BC-F62F-4BB1-9CAD-C577C38F22CD}"/>
              </a:ext>
            </a:extLst>
          </p:cNvPr>
          <p:cNvSpPr txBox="1">
            <a:spLocks/>
          </p:cNvSpPr>
          <p:nvPr/>
        </p:nvSpPr>
        <p:spPr>
          <a:xfrm>
            <a:off x="5325349" y="2473682"/>
            <a:ext cx="3708099" cy="11662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en-US" altLang="zh-TW" dirty="0">
                <a:solidFill>
                  <a:schemeClr val="tx1"/>
                </a:solidFill>
              </a:rPr>
              <a:t>(B) </a:t>
            </a:r>
            <a:r>
              <a:rPr lang="en-US" altLang="zh-TW" dirty="0"/>
              <a:t>∠</a:t>
            </a:r>
            <a:r>
              <a:rPr lang="en-US" altLang="zh-TW" i="1" dirty="0"/>
              <a:t>C</a:t>
            </a:r>
            <a:r>
              <a:rPr lang="zh-TW" altLang="en-US" dirty="0"/>
              <a:t>＞∠</a:t>
            </a:r>
            <a:r>
              <a:rPr lang="en-US" altLang="zh-TW" i="1" dirty="0"/>
              <a:t>B</a:t>
            </a:r>
            <a:r>
              <a:rPr lang="zh-TW" altLang="en-US" dirty="0"/>
              <a:t>＞∠</a:t>
            </a:r>
            <a:r>
              <a:rPr lang="en-US" altLang="zh-TW" i="1" dirty="0"/>
              <a:t>A </a:t>
            </a:r>
          </a:p>
          <a:p>
            <a:pPr marL="360363" indent="-360363">
              <a:lnSpc>
                <a:spcPts val="4400"/>
              </a:lnSpc>
            </a:pPr>
            <a:r>
              <a:rPr lang="en-US" altLang="zh-TW" dirty="0"/>
              <a:t>(D) ∠</a:t>
            </a:r>
            <a:r>
              <a:rPr lang="en-US" altLang="zh-TW" i="1" dirty="0"/>
              <a:t>C</a:t>
            </a:r>
            <a:r>
              <a:rPr lang="zh-TW" altLang="en-US" dirty="0"/>
              <a:t>＞∠</a:t>
            </a:r>
            <a:r>
              <a:rPr lang="en-US" altLang="zh-TW" i="1" dirty="0"/>
              <a:t>A</a:t>
            </a:r>
            <a:r>
              <a:rPr lang="zh-TW" altLang="en-US" dirty="0"/>
              <a:t>＞∠</a:t>
            </a:r>
            <a:r>
              <a:rPr lang="en-US" altLang="zh-TW" i="1" dirty="0"/>
              <a:t>B</a:t>
            </a:r>
            <a:endParaRPr lang="en-US" altLang="zh-TW" i="1" dirty="0">
              <a:solidFill>
                <a:schemeClr val="tx1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D452C754-E9FD-42FC-B17E-1D1E5DFEB9F5}"/>
              </a:ext>
            </a:extLst>
          </p:cNvPr>
          <p:cNvSpPr txBox="1">
            <a:spLocks/>
          </p:cNvSpPr>
          <p:nvPr/>
        </p:nvSpPr>
        <p:spPr>
          <a:xfrm>
            <a:off x="2215598" y="5369332"/>
            <a:ext cx="3860008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FF0000"/>
                </a:solidFill>
              </a:rPr>
              <a:t>故 </a:t>
            </a:r>
            <a:r>
              <a:rPr lang="en-US" altLang="zh-TW" dirty="0">
                <a:solidFill>
                  <a:srgbClr val="FF0000"/>
                </a:solidFill>
              </a:rPr>
              <a:t>∠</a:t>
            </a:r>
            <a:r>
              <a:rPr lang="en-US" altLang="zh-TW" i="1" dirty="0">
                <a:solidFill>
                  <a:srgbClr val="FF0000"/>
                </a:solidFill>
              </a:rPr>
              <a:t>C</a:t>
            </a:r>
            <a:r>
              <a:rPr lang="zh-TW" altLang="en-US" dirty="0">
                <a:solidFill>
                  <a:srgbClr val="FF0000"/>
                </a:solidFill>
              </a:rPr>
              <a:t>＞∠</a:t>
            </a:r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</a:rPr>
              <a:t>＞∠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8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  <p:bldP spid="13" grpId="0"/>
      <p:bldP spid="13" grpId="1"/>
      <p:bldP spid="13" grpId="2"/>
      <p:bldP spid="16" grpId="0"/>
      <p:bldP spid="16" grpId="1"/>
      <p:bldP spid="16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96752"/>
                <a:ext cx="8676456" cy="1267467"/>
              </a:xfrm>
            </p:spPr>
            <p:txBody>
              <a:bodyPr/>
              <a:lstStyle/>
              <a:p>
                <a:pPr marL="1260475" indent="-1260475">
                  <a:lnSpc>
                    <a:spcPts val="4800"/>
                  </a:lnSpc>
                </a:pPr>
                <a:r>
                  <a:rPr lang="zh-TW" altLang="en-US" dirty="0">
                    <a:sym typeface="Wingdings" panose="05000000000000000000" pitchFamily="2" charset="2"/>
                  </a:rPr>
                  <a:t></a:t>
                </a:r>
                <a:r>
                  <a:rPr lang="en-US" altLang="zh-TW" dirty="0">
                    <a:sym typeface="Wingdings" panose="05000000000000000000" pitchFamily="2" charset="2"/>
                  </a:rPr>
                  <a:t>(      )</a:t>
                </a:r>
                <a:r>
                  <a:rPr lang="zh-TW" altLang="en-US" dirty="0"/>
                  <a:t>在</a:t>
                </a:r>
                <a:r>
                  <a:rPr lang="zh-TW" altLang="en-US" dirty="0">
                    <a:sym typeface="Wingdings 3" panose="05040102010807070707" pitchFamily="18" charset="2"/>
                  </a:rPr>
                  <a:t></a:t>
                </a:r>
                <a:r>
                  <a:rPr lang="en-US" altLang="zh-TW" i="1" dirty="0"/>
                  <a:t>ABC </a:t>
                </a:r>
                <a:r>
                  <a:rPr lang="zh-TW" altLang="en-US" dirty="0"/>
                  <a:t>中，已知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AC</m:t>
                        </m:r>
                      </m:e>
                    </m:acc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dirty="0"/>
                      <m:t>＞</m:t>
                    </m:r>
                    <m:acc>
                      <m:accPr>
                        <m:chr m:val="̅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C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 smtClean="0"/>
                      <m:t>＞</m:t>
                    </m:r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dirty="0"/>
                  <a:t>，則下列何者正確？</a:t>
                </a: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96752"/>
                <a:ext cx="8676456" cy="1267467"/>
              </a:xfrm>
              <a:blipFill>
                <a:blip r:embed="rId2"/>
                <a:stretch>
                  <a:fillRect l="-1827" t="-1442" r="-1335" b="-144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三角形的邊角關係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00334" y="129471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11790CE7-5E96-4589-B858-49346AEC51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5598" y="3896592"/>
                <a:ext cx="5643262" cy="65787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4400"/>
                  </a:lnSpc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因為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 對∠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B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 對∠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A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11790CE7-5E96-4589-B858-49346AEC5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98" y="3896592"/>
                <a:ext cx="5643262" cy="657878"/>
              </a:xfrm>
              <a:prstGeom prst="rect">
                <a:avLst/>
              </a:prstGeom>
              <a:blipFill>
                <a:blip r:embed="rId4"/>
                <a:stretch>
                  <a:fillRect l="-2700" t="-8333" b="-23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圖片 19">
            <a:extLst>
              <a:ext uri="{FF2B5EF4-FFF2-40B4-BE49-F238E27FC236}">
                <a16:creationId xmlns:a16="http://schemas.microsoft.com/office/drawing/2014/main" id="{90DE65F1-486A-4D0E-8476-13CAC3DE73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063" y="3979729"/>
            <a:ext cx="433535" cy="432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303F369-93C6-4353-9877-CB9ECEF2F3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189" y="5767373"/>
            <a:ext cx="280417" cy="338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274BCFD8-6CC6-4AFB-8004-256133EC8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5598" y="4632962"/>
                <a:ext cx="5101309" cy="65787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44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 對∠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C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274BCFD8-6CC6-4AFB-8004-256133EC8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98" y="4632962"/>
                <a:ext cx="5101309" cy="657878"/>
              </a:xfrm>
              <a:prstGeom prst="rect">
                <a:avLst/>
              </a:prstGeom>
              <a:blipFill>
                <a:blip r:embed="rId7"/>
                <a:stretch>
                  <a:fillRect t="-8333" b="-23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標題 3">
            <a:extLst>
              <a:ext uri="{FF2B5EF4-FFF2-40B4-BE49-F238E27FC236}">
                <a16:creationId xmlns:a16="http://schemas.microsoft.com/office/drawing/2014/main" id="{9E4CDA4C-437B-4F49-B958-962D581917CB}"/>
              </a:ext>
            </a:extLst>
          </p:cNvPr>
          <p:cNvSpPr txBox="1">
            <a:spLocks/>
          </p:cNvSpPr>
          <p:nvPr/>
        </p:nvSpPr>
        <p:spPr>
          <a:xfrm>
            <a:off x="1475656" y="2503254"/>
            <a:ext cx="4128910" cy="1107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en-US" altLang="zh-TW" dirty="0">
                <a:solidFill>
                  <a:schemeClr val="tx1"/>
                </a:solidFill>
              </a:rPr>
              <a:t>(A)</a:t>
            </a:r>
            <a:r>
              <a:rPr lang="en-US" altLang="zh-TW" dirty="0"/>
              <a:t>∠</a:t>
            </a:r>
            <a:r>
              <a:rPr lang="en-US" altLang="zh-TW" i="1" dirty="0"/>
              <a:t>B</a:t>
            </a:r>
            <a:r>
              <a:rPr lang="zh-TW" altLang="en-US" dirty="0"/>
              <a:t>＞∠</a:t>
            </a:r>
            <a:r>
              <a:rPr lang="en-US" altLang="zh-TW" i="1" dirty="0"/>
              <a:t>C</a:t>
            </a:r>
            <a:r>
              <a:rPr lang="zh-TW" altLang="en-US" dirty="0"/>
              <a:t>＞∠</a:t>
            </a:r>
            <a:r>
              <a:rPr lang="en-US" altLang="zh-TW" i="1" dirty="0"/>
              <a:t>A </a:t>
            </a:r>
            <a:endParaRPr lang="en-US" altLang="zh-TW" dirty="0">
              <a:solidFill>
                <a:schemeClr val="tx1"/>
              </a:solidFill>
            </a:endParaRPr>
          </a:p>
          <a:p>
            <a:pPr marL="360363" indent="-360363">
              <a:lnSpc>
                <a:spcPts val="4400"/>
              </a:lnSpc>
            </a:pPr>
            <a:r>
              <a:rPr lang="en-US" altLang="zh-TW" dirty="0">
                <a:solidFill>
                  <a:schemeClr val="tx1"/>
                </a:solidFill>
              </a:rPr>
              <a:t>(C)</a:t>
            </a:r>
            <a:r>
              <a:rPr lang="en-US" altLang="zh-TW" dirty="0"/>
              <a:t>∠</a:t>
            </a:r>
            <a:r>
              <a:rPr lang="en-US" altLang="zh-TW" i="1" dirty="0"/>
              <a:t>A</a:t>
            </a:r>
            <a:r>
              <a:rPr lang="zh-TW" altLang="en-US" dirty="0"/>
              <a:t>＞∠</a:t>
            </a:r>
            <a:r>
              <a:rPr lang="en-US" altLang="zh-TW" i="1" dirty="0"/>
              <a:t>C</a:t>
            </a:r>
            <a:r>
              <a:rPr lang="zh-TW" altLang="en-US" dirty="0"/>
              <a:t>＞∠</a:t>
            </a:r>
            <a:r>
              <a:rPr lang="en-US" altLang="zh-TW" i="1" dirty="0"/>
              <a:t>B</a:t>
            </a:r>
            <a:endParaRPr lang="en-US" altLang="zh-TW" i="1" dirty="0">
              <a:solidFill>
                <a:schemeClr val="tx1"/>
              </a:solidFill>
            </a:endParaRPr>
          </a:p>
        </p:txBody>
      </p:sp>
      <p:sp>
        <p:nvSpPr>
          <p:cNvPr id="15" name="標題 3">
            <a:extLst>
              <a:ext uri="{FF2B5EF4-FFF2-40B4-BE49-F238E27FC236}">
                <a16:creationId xmlns:a16="http://schemas.microsoft.com/office/drawing/2014/main" id="{2BA7F8BC-F62F-4BB1-9CAD-C577C38F22CD}"/>
              </a:ext>
            </a:extLst>
          </p:cNvPr>
          <p:cNvSpPr txBox="1">
            <a:spLocks/>
          </p:cNvSpPr>
          <p:nvPr/>
        </p:nvSpPr>
        <p:spPr>
          <a:xfrm>
            <a:off x="5325349" y="2473682"/>
            <a:ext cx="3708099" cy="11662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400"/>
              </a:lnSpc>
            </a:pPr>
            <a:r>
              <a:rPr lang="en-US" altLang="zh-TW" dirty="0">
                <a:solidFill>
                  <a:schemeClr val="tx1"/>
                </a:solidFill>
              </a:rPr>
              <a:t>(B) </a:t>
            </a:r>
            <a:r>
              <a:rPr lang="en-US" altLang="zh-TW" dirty="0"/>
              <a:t>∠</a:t>
            </a:r>
            <a:r>
              <a:rPr lang="en-US" altLang="zh-TW" i="1" dirty="0"/>
              <a:t>B</a:t>
            </a:r>
            <a:r>
              <a:rPr lang="zh-TW" altLang="en-US" dirty="0"/>
              <a:t>＞∠</a:t>
            </a:r>
            <a:r>
              <a:rPr lang="en-US" altLang="zh-TW" i="1" dirty="0"/>
              <a:t>A</a:t>
            </a:r>
            <a:r>
              <a:rPr lang="zh-TW" altLang="en-US" dirty="0"/>
              <a:t>＞∠</a:t>
            </a:r>
            <a:r>
              <a:rPr lang="en-US" altLang="zh-TW" i="1" dirty="0"/>
              <a:t>C</a:t>
            </a:r>
          </a:p>
          <a:p>
            <a:pPr marL="360363" indent="-360363">
              <a:lnSpc>
                <a:spcPts val="4400"/>
              </a:lnSpc>
            </a:pPr>
            <a:r>
              <a:rPr lang="en-US" altLang="zh-TW" dirty="0"/>
              <a:t>(D) ∠</a:t>
            </a:r>
            <a:r>
              <a:rPr lang="en-US" altLang="zh-TW" i="1" dirty="0"/>
              <a:t>C</a:t>
            </a:r>
            <a:r>
              <a:rPr lang="zh-TW" altLang="en-US" dirty="0"/>
              <a:t>＞∠</a:t>
            </a:r>
            <a:r>
              <a:rPr lang="en-US" altLang="zh-TW" i="1" dirty="0"/>
              <a:t>A</a:t>
            </a:r>
            <a:r>
              <a:rPr lang="zh-TW" altLang="en-US" dirty="0"/>
              <a:t>＞∠</a:t>
            </a:r>
            <a:r>
              <a:rPr lang="en-US" altLang="zh-TW" i="1" dirty="0"/>
              <a:t>B</a:t>
            </a:r>
            <a:endParaRPr lang="en-US" altLang="zh-TW" i="1" dirty="0">
              <a:solidFill>
                <a:schemeClr val="tx1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D452C754-E9FD-42FC-B17E-1D1E5DFEB9F5}"/>
              </a:ext>
            </a:extLst>
          </p:cNvPr>
          <p:cNvSpPr txBox="1">
            <a:spLocks/>
          </p:cNvSpPr>
          <p:nvPr/>
        </p:nvSpPr>
        <p:spPr>
          <a:xfrm>
            <a:off x="2215598" y="5369332"/>
            <a:ext cx="3860008" cy="657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dirty="0">
                <a:solidFill>
                  <a:srgbClr val="FF0000"/>
                </a:solidFill>
              </a:rPr>
              <a:t>故 </a:t>
            </a:r>
            <a:r>
              <a:rPr lang="en-US" altLang="zh-TW" dirty="0">
                <a:solidFill>
                  <a:srgbClr val="FF0000"/>
                </a:solidFill>
              </a:rPr>
              <a:t>∠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＞∠</a:t>
            </a:r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</a:rPr>
              <a:t>＞∠</a:t>
            </a:r>
            <a:r>
              <a:rPr lang="en-US" altLang="zh-TW" i="1" dirty="0">
                <a:solidFill>
                  <a:srgbClr val="FF0000"/>
                </a:solidFill>
              </a:rPr>
              <a:t>C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  <p:bldP spid="13" grpId="0"/>
      <p:bldP spid="13" grpId="1"/>
      <p:bldP spid="13" grpId="2"/>
      <p:bldP spid="16" grpId="0"/>
      <p:bldP spid="16" grpId="1"/>
      <p:bldP spid="16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0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F022D5D4-1BA0-06C6-06D7-6E32B8F598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5428011"/>
                <a:ext cx="5242516" cy="138618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 marL="360363" indent="-360363">
                  <a:lnSpc>
                    <a:spcPts val="4800"/>
                  </a:lnSpc>
                </a:pPr>
                <a:r>
                  <a:rPr lang="en-US" altLang="zh-TW" dirty="0">
                    <a:sym typeface="Wingdings" panose="05000000000000000000" pitchFamily="2" charset="2"/>
                  </a:rPr>
                  <a:t>(3)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AB</m:t>
                        </m:r>
                      </m:e>
                    </m:acc>
                  </m:oMath>
                </a14:m>
                <a:r>
                  <a:rPr lang="zh-TW" altLang="en-US" dirty="0"/>
                  <a:t>的對應邊為 </a:t>
                </a:r>
                <a:r>
                  <a:rPr lang="en-US" altLang="zh-TW" dirty="0"/>
                  <a:t>_____</a:t>
                </a:r>
                <a:r>
                  <a:rPr lang="zh-TW" altLang="en-US" dirty="0"/>
                  <a:t>；</a:t>
                </a:r>
              </a:p>
              <a:p>
                <a:pPr marL="360363" indent="-360363">
                  <a:lnSpc>
                    <a:spcPts val="4800"/>
                  </a:lnSpc>
                </a:pPr>
                <a:r>
                  <a:rPr lang="zh-TW" altLang="en-US" i="1" dirty="0"/>
                  <a:t>     </a:t>
                </a:r>
                <a:r>
                  <a:rPr lang="en-US" altLang="zh-TW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BC</m:t>
                        </m:r>
                      </m:e>
                    </m:acc>
                  </m:oMath>
                </a14:m>
                <a:r>
                  <a:rPr lang="zh-TW" altLang="en-US" dirty="0"/>
                  <a:t>的對應邊為 </a:t>
                </a:r>
                <a:r>
                  <a:rPr lang="en-US" altLang="zh-TW" dirty="0"/>
                  <a:t>_____</a:t>
                </a:r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F022D5D4-1BA0-06C6-06D7-6E32B8F59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28011"/>
                <a:ext cx="5242516" cy="1386185"/>
              </a:xfrm>
              <a:prstGeom prst="rect">
                <a:avLst/>
              </a:prstGeom>
              <a:blipFill>
                <a:blip r:embed="rId2"/>
                <a:stretch>
                  <a:fillRect l="-2907" t="-1316" b="-43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標題 3">
            <a:extLst>
              <a:ext uri="{FF2B5EF4-FFF2-40B4-BE49-F238E27FC236}">
                <a16:creationId xmlns:a16="http://schemas.microsoft.com/office/drawing/2014/main" id="{DCBF1908-300B-4B39-8D74-61CA93F4949A}"/>
              </a:ext>
            </a:extLst>
          </p:cNvPr>
          <p:cNvSpPr txBox="1">
            <a:spLocks/>
          </p:cNvSpPr>
          <p:nvPr/>
        </p:nvSpPr>
        <p:spPr>
          <a:xfrm>
            <a:off x="683568" y="2616901"/>
            <a:ext cx="5242516" cy="1386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(1)</a:t>
            </a:r>
            <a:r>
              <a:rPr lang="en-US" altLang="zh-TW" dirty="0"/>
              <a:t> </a:t>
            </a:r>
            <a:r>
              <a:rPr lang="en-US" altLang="zh-TW" i="1" dirty="0"/>
              <a:t>A </a:t>
            </a:r>
            <a:r>
              <a:rPr lang="zh-TW" altLang="en-US" dirty="0"/>
              <a:t>的對應點為</a:t>
            </a:r>
            <a:r>
              <a:rPr lang="en-US" altLang="zh-TW" dirty="0"/>
              <a:t>_____</a:t>
            </a:r>
            <a:r>
              <a:rPr lang="zh-TW" altLang="en-US" dirty="0"/>
              <a:t>點；</a:t>
            </a:r>
          </a:p>
          <a:p>
            <a:pPr marL="360363" indent="-360363">
              <a:lnSpc>
                <a:spcPts val="4800"/>
              </a:lnSpc>
            </a:pPr>
            <a:r>
              <a:rPr lang="zh-TW" altLang="en-US" i="1" dirty="0"/>
              <a:t>     </a:t>
            </a:r>
            <a:r>
              <a:rPr lang="en-US" altLang="zh-TW" i="1" dirty="0"/>
              <a:t>C </a:t>
            </a:r>
            <a:r>
              <a:rPr lang="zh-TW" altLang="en-US" dirty="0"/>
              <a:t>的對應點為</a:t>
            </a:r>
            <a:r>
              <a:rPr lang="en-US" altLang="zh-TW" dirty="0"/>
              <a:t>_____</a:t>
            </a:r>
            <a:r>
              <a:rPr lang="zh-TW" altLang="en-US" dirty="0"/>
              <a:t>點。</a:t>
            </a:r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FB8F833E-92AC-8629-8C96-5ABA87FD8A57}"/>
              </a:ext>
            </a:extLst>
          </p:cNvPr>
          <p:cNvSpPr txBox="1">
            <a:spLocks/>
          </p:cNvSpPr>
          <p:nvPr/>
        </p:nvSpPr>
        <p:spPr>
          <a:xfrm>
            <a:off x="683568" y="3976089"/>
            <a:ext cx="5242516" cy="1386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(2)</a:t>
            </a:r>
            <a:r>
              <a:rPr lang="en-US" altLang="zh-TW" dirty="0"/>
              <a:t> </a:t>
            </a:r>
            <a:r>
              <a:rPr lang="zh-TW" altLang="en-US" sz="32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∠</a:t>
            </a:r>
            <a:r>
              <a:rPr lang="en-US" altLang="zh-TW" i="1" dirty="0"/>
              <a:t>B</a:t>
            </a:r>
            <a:r>
              <a:rPr lang="zh-TW" altLang="en-US" i="1" dirty="0"/>
              <a:t> </a:t>
            </a:r>
            <a:r>
              <a:rPr lang="zh-TW" altLang="en-US" dirty="0"/>
              <a:t>的對應角為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∠</a:t>
            </a:r>
            <a:r>
              <a:rPr lang="en-US" altLang="zh-TW" dirty="0"/>
              <a:t>____</a:t>
            </a:r>
            <a:r>
              <a:rPr lang="zh-TW" altLang="en-US" dirty="0"/>
              <a:t>；</a:t>
            </a:r>
          </a:p>
          <a:p>
            <a:pPr marL="360363" indent="-360363">
              <a:lnSpc>
                <a:spcPts val="4800"/>
              </a:lnSpc>
            </a:pPr>
            <a:r>
              <a:rPr lang="zh-TW" altLang="en-US" i="1" dirty="0"/>
              <a:t>    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∠</a:t>
            </a:r>
            <a:r>
              <a:rPr lang="en-US" altLang="zh-TW" i="1" dirty="0"/>
              <a:t>C </a:t>
            </a:r>
            <a:r>
              <a:rPr lang="zh-TW" altLang="en-US" dirty="0"/>
              <a:t>的對應角為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∠</a:t>
            </a:r>
            <a:r>
              <a:rPr lang="en-US" altLang="zh-TW" dirty="0"/>
              <a:t>____</a:t>
            </a:r>
            <a:r>
              <a:rPr lang="zh-TW" altLang="en-US" dirty="0"/>
              <a:t>。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258605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</a:rPr>
              <a:t>右圖的</a:t>
            </a:r>
            <a:r>
              <a:rPr lang="zh-TW" altLang="en-US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△</a:t>
            </a:r>
            <a:r>
              <a:rPr lang="en-US" altLang="zh-TW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ABC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和</a:t>
            </a:r>
            <a:r>
              <a:rPr lang="zh-TW" altLang="en-US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△</a:t>
            </a:r>
            <a:r>
              <a:rPr lang="en-US" altLang="zh-TW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DEF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為兩個全等的三角形，則 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全等符號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4033543" y="2636912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D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4670799" y="4060028"/>
            <a:ext cx="90931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F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3954167" y="3264276"/>
            <a:ext cx="73461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E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標題 3">
                <a:extLst>
                  <a:ext uri="{FF2B5EF4-FFF2-40B4-BE49-F238E27FC236}">
                    <a16:creationId xmlns:a16="http://schemas.microsoft.com/office/drawing/2014/main" id="{9A4A2ACF-D084-4171-A283-8AF6E8E579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5938" y="5449302"/>
                <a:ext cx="1373705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zh-TW" i="1" dirty="0">
                              <a:solidFill>
                                <a:srgbClr val="FF0000"/>
                              </a:solidFill>
                            </a:rPr>
                            <m:t>DF</m:t>
                          </m:r>
                        </m:e>
                      </m:acc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標題 3">
                <a:extLst>
                  <a:ext uri="{FF2B5EF4-FFF2-40B4-BE49-F238E27FC236}">
                    <a16:creationId xmlns:a16="http://schemas.microsoft.com/office/drawing/2014/main" id="{9A4A2ACF-D084-4171-A283-8AF6E8E57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38" y="5449302"/>
                <a:ext cx="1373705" cy="654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標題 3">
            <a:extLst>
              <a:ext uri="{FF2B5EF4-FFF2-40B4-BE49-F238E27FC236}">
                <a16:creationId xmlns:a16="http://schemas.microsoft.com/office/drawing/2014/main" id="{2CF4BBF7-95A6-4D4D-AE3B-D8F54A4E9CC6}"/>
              </a:ext>
            </a:extLst>
          </p:cNvPr>
          <p:cNvSpPr txBox="1">
            <a:spLocks/>
          </p:cNvSpPr>
          <p:nvPr/>
        </p:nvSpPr>
        <p:spPr>
          <a:xfrm>
            <a:off x="4701478" y="4648344"/>
            <a:ext cx="66261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E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C353B7DD-B592-8554-D665-BE932E1C5F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5938" y="6104173"/>
                <a:ext cx="1373705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zh-TW" i="1" dirty="0">
                              <a:solidFill>
                                <a:srgbClr val="FF0000"/>
                              </a:solidFill>
                            </a:rPr>
                            <m:t>FE</m:t>
                          </m:r>
                          <m:r>
                            <m:rPr>
                              <m:nor/>
                            </m:rPr>
                            <a:rPr lang="zh-TW" altLang="en-US" i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C353B7DD-B592-8554-D665-BE932E1C5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38" y="6104173"/>
                <a:ext cx="1373705" cy="654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14CFA4D4-7E08-3804-78FA-3FB224085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715" y="2142806"/>
            <a:ext cx="3283379" cy="109890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C3E2F88-26C3-D0FA-A0E3-6A8F6310E4B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7998" y="3642268"/>
            <a:ext cx="1994811" cy="26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18" grpId="1"/>
      <p:bldP spid="18" grpId="2"/>
      <p:bldP spid="28" grpId="0"/>
      <p:bldP spid="28" grpId="1"/>
      <p:bldP spid="28" grpId="2"/>
      <p:bldP spid="13" grpId="0"/>
      <p:bldP spid="13" grpId="1"/>
      <p:bldP spid="1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3">
            <a:extLst>
              <a:ext uri="{FF2B5EF4-FFF2-40B4-BE49-F238E27FC236}">
                <a16:creationId xmlns:a16="http://schemas.microsoft.com/office/drawing/2014/main" id="{142C16AD-AA89-4BF2-B0B9-03ED701A9EBE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endParaRPr lang="en-US" altLang="zh-TW" dirty="0"/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4" name="圖片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8C34A20-E54A-AAA3-ADA3-D96B358C83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6" name="圖片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766CC7-DD57-35AE-146F-602A16D42D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sp>
        <p:nvSpPr>
          <p:cNvPr id="5" name="內容版面配置區 6">
            <a:extLst>
              <a:ext uri="{FF2B5EF4-FFF2-40B4-BE49-F238E27FC236}">
                <a16:creationId xmlns:a16="http://schemas.microsoft.com/office/drawing/2014/main" id="{79970D1D-8110-7F1F-288D-414D4AD538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6444208" cy="808778"/>
          </a:xfrm>
        </p:spPr>
        <p:txBody>
          <a:bodyPr/>
          <a:lstStyle/>
          <a:p>
            <a:r>
              <a:rPr lang="en-US" altLang="zh-TW" dirty="0"/>
              <a:t>②</a:t>
            </a:r>
            <a:r>
              <a:rPr lang="zh-TW" altLang="en-US" dirty="0"/>
              <a:t> 全等三角形的判別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654C852-3D5F-1F90-A7A2-216C909CB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28093"/>
              </p:ext>
            </p:extLst>
          </p:nvPr>
        </p:nvGraphicFramePr>
        <p:xfrm>
          <a:off x="539552" y="1844824"/>
          <a:ext cx="8012880" cy="487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02666876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5485368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26723088"/>
                    </a:ext>
                  </a:extLst>
                </a:gridCol>
                <a:gridCol w="2180232">
                  <a:extLst>
                    <a:ext uri="{9D8B030D-6E8A-4147-A177-3AD203B41FA5}">
                      <a16:colId xmlns:a16="http://schemas.microsoft.com/office/drawing/2014/main" val="288959181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全等性質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SSS</a:t>
                      </a:r>
                      <a:endParaRPr lang="zh-TW" altLang="en-US" sz="2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SAS</a:t>
                      </a:r>
                      <a:endParaRPr lang="zh-TW" altLang="en-US" sz="2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RHS</a:t>
                      </a:r>
                      <a:endParaRPr lang="zh-TW" altLang="en-US" sz="2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19054"/>
                  </a:ext>
                </a:extLst>
              </a:tr>
              <a:tr h="11380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判別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三邊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分別對應相等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兩邊及其夾角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分別對應相等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</a:t>
                      </a:r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直角三角形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</a:t>
                      </a:r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斜邊與一股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分別對應相等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28542"/>
                  </a:ext>
                </a:extLst>
              </a:tr>
              <a:tr h="31683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對應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57729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FF272B10-BBEB-B49B-4F7E-69033B2666F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3865504"/>
            <a:ext cx="1675234" cy="245829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9EF84BC-A2AA-0DC8-EAB4-3C0582C991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3876511"/>
            <a:ext cx="1787506" cy="246125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8B40305-64CF-A460-FCEC-EFF94426ED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1882" y="3876511"/>
            <a:ext cx="1458033" cy="24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4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3">
            <a:extLst>
              <a:ext uri="{FF2B5EF4-FFF2-40B4-BE49-F238E27FC236}">
                <a16:creationId xmlns:a16="http://schemas.microsoft.com/office/drawing/2014/main" id="{142C16AD-AA89-4BF2-B0B9-03ED701A9EBE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endParaRPr lang="en-US" altLang="zh-TW" dirty="0"/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4" name="圖片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8C34A20-E54A-AAA3-ADA3-D96B358C83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6" name="圖片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766CC7-DD57-35AE-146F-602A16D42D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sp>
        <p:nvSpPr>
          <p:cNvPr id="5" name="內容版面配置區 6">
            <a:extLst>
              <a:ext uri="{FF2B5EF4-FFF2-40B4-BE49-F238E27FC236}">
                <a16:creationId xmlns:a16="http://schemas.microsoft.com/office/drawing/2014/main" id="{79970D1D-8110-7F1F-288D-414D4AD538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6444208" cy="808778"/>
          </a:xfrm>
        </p:spPr>
        <p:txBody>
          <a:bodyPr/>
          <a:lstStyle/>
          <a:p>
            <a:r>
              <a:rPr lang="en-US" altLang="zh-TW" dirty="0"/>
              <a:t>②</a:t>
            </a:r>
            <a:r>
              <a:rPr lang="zh-TW" altLang="en-US" dirty="0"/>
              <a:t> 全等三角形的判別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654C852-3D5F-1F90-A7A2-216C909CB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01037"/>
              </p:ext>
            </p:extLst>
          </p:nvPr>
        </p:nvGraphicFramePr>
        <p:xfrm>
          <a:off x="935596" y="1868779"/>
          <a:ext cx="7272808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026668764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454853686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42672308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全等性質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ASA</a:t>
                      </a:r>
                      <a:endParaRPr lang="zh-TW" altLang="en-US" sz="2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AAS</a:t>
                      </a:r>
                      <a:endParaRPr lang="zh-TW" altLang="en-US" sz="2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19054"/>
                  </a:ext>
                </a:extLst>
              </a:tr>
              <a:tr h="11380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判別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兩角及其夾邊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分別對應相等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兩角邊及其中一角的對邊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分別對應相等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28542"/>
                  </a:ext>
                </a:extLst>
              </a:tr>
              <a:tr h="31683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對應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57729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680DD1DE-6A97-2749-B6C2-596E4B634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303" y="3846264"/>
            <a:ext cx="1636705" cy="245829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FBFF251-D3C0-DDBC-9ADB-25A33515984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405" y="3846263"/>
            <a:ext cx="1725599" cy="24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全等三角形的判別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09CC105B-B201-46B7-9D03-251E56737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31027"/>
              </p:ext>
            </p:extLst>
          </p:nvPr>
        </p:nvGraphicFramePr>
        <p:xfrm>
          <a:off x="510140" y="2276872"/>
          <a:ext cx="8012880" cy="43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572">
                  <a:extLst>
                    <a:ext uri="{9D8B030D-6E8A-4147-A177-3AD203B41FA5}">
                      <a16:colId xmlns:a16="http://schemas.microsoft.com/office/drawing/2014/main" val="302666876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5485368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26723088"/>
                    </a:ext>
                  </a:extLst>
                </a:gridCol>
                <a:gridCol w="2150820">
                  <a:extLst>
                    <a:ext uri="{9D8B030D-6E8A-4147-A177-3AD203B41FA5}">
                      <a16:colId xmlns:a16="http://schemas.microsoft.com/office/drawing/2014/main" val="288959181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全等性質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19054"/>
                  </a:ext>
                </a:extLst>
              </a:tr>
              <a:tr h="11380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判別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有兩邊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及其夾角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分別對應相等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有兩角及其中一角的對邊分別對應相等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有三邊分別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對應相等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28542"/>
                  </a:ext>
                </a:extLst>
              </a:tr>
              <a:tr h="27006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對應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57729"/>
                  </a:ext>
                </a:extLst>
              </a:tr>
            </a:tbl>
          </a:graphicData>
        </a:graphic>
      </p:graphicFrame>
      <p:sp>
        <p:nvSpPr>
          <p:cNvPr id="30" name="標題 3">
            <a:extLst>
              <a:ext uri="{FF2B5EF4-FFF2-40B4-BE49-F238E27FC236}">
                <a16:creationId xmlns:a16="http://schemas.microsoft.com/office/drawing/2014/main" id="{3F3E16AC-F984-4144-AEED-8420EF2C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924891"/>
          </a:xfrm>
        </p:spPr>
        <p:txBody>
          <a:bodyPr/>
          <a:lstStyle/>
          <a:p>
            <a:pPr marL="360363" indent="-360363"/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在全等性質那一列，</a:t>
            </a:r>
            <a:r>
              <a:rPr lang="en-US" altLang="zh-TW" dirty="0"/>
              <a:t>(     )</a:t>
            </a:r>
            <a:r>
              <a:rPr lang="zh-TW" altLang="en-US" dirty="0"/>
              <a:t>中填入 </a:t>
            </a:r>
            <a:r>
              <a:rPr lang="en-US" altLang="zh-TW" i="1" dirty="0"/>
              <a:t>SSS</a:t>
            </a:r>
            <a:r>
              <a:rPr lang="zh-TW" altLang="en-US" dirty="0"/>
              <a:t>或 </a:t>
            </a:r>
            <a:r>
              <a:rPr lang="en-US" altLang="zh-TW" i="1" dirty="0"/>
              <a:t>SAS </a:t>
            </a:r>
            <a:r>
              <a:rPr lang="zh-TW" altLang="en-US" dirty="0"/>
              <a:t>或 </a:t>
            </a:r>
            <a:r>
              <a:rPr lang="en-US" altLang="zh-TW" i="1" dirty="0"/>
              <a:t>RHS</a:t>
            </a:r>
            <a:r>
              <a:rPr lang="zh-TW" altLang="en-US" i="1" dirty="0"/>
              <a:t> </a:t>
            </a:r>
            <a:r>
              <a:rPr lang="zh-TW" altLang="en-US" dirty="0"/>
              <a:t>或 </a:t>
            </a:r>
            <a:r>
              <a:rPr lang="en-US" altLang="zh-TW" i="1" dirty="0"/>
              <a:t>ASA</a:t>
            </a:r>
            <a:r>
              <a:rPr lang="zh-TW" altLang="en-US" i="1" dirty="0"/>
              <a:t> </a:t>
            </a:r>
            <a:r>
              <a:rPr lang="zh-TW" altLang="en-US" dirty="0"/>
              <a:t>或 </a:t>
            </a:r>
            <a:r>
              <a:rPr lang="en-US" altLang="zh-TW" i="1" dirty="0"/>
              <a:t>AAS</a:t>
            </a:r>
            <a:r>
              <a:rPr lang="zh-TW" altLang="en-US" dirty="0"/>
              <a:t>。</a:t>
            </a:r>
          </a:p>
        </p:txBody>
      </p:sp>
      <p:pic>
        <p:nvPicPr>
          <p:cNvPr id="8" name="圖片 7" descr="一張含有 行, 三角形 的圖片&#10;&#10;自動產生的描述">
            <a:extLst>
              <a:ext uri="{FF2B5EF4-FFF2-40B4-BE49-F238E27FC236}">
                <a16:creationId xmlns:a16="http://schemas.microsoft.com/office/drawing/2014/main" id="{147AE796-E26A-4882-AF10-A72889CF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792" y="4231266"/>
            <a:ext cx="1695136" cy="2214168"/>
          </a:xfrm>
          <a:prstGeom prst="rect">
            <a:avLst/>
          </a:prstGeom>
        </p:spPr>
      </p:pic>
      <p:pic>
        <p:nvPicPr>
          <p:cNvPr id="12" name="圖片 11" descr="一張含有 行, 三角形, 設計 的圖片&#10;&#10;自動產生的描述">
            <a:extLst>
              <a:ext uri="{FF2B5EF4-FFF2-40B4-BE49-F238E27FC236}">
                <a16:creationId xmlns:a16="http://schemas.microsoft.com/office/drawing/2014/main" id="{1170AA23-0469-4B49-9A52-27BF4DBC4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483" y="4231266"/>
            <a:ext cx="1709182" cy="2214168"/>
          </a:xfrm>
          <a:prstGeom prst="rect">
            <a:avLst/>
          </a:prstGeom>
        </p:spPr>
      </p:pic>
      <p:pic>
        <p:nvPicPr>
          <p:cNvPr id="14" name="圖片 13" descr="一張含有 行, 圖表 的圖片&#10;&#10;自動產生的描述">
            <a:extLst>
              <a:ext uri="{FF2B5EF4-FFF2-40B4-BE49-F238E27FC236}">
                <a16:creationId xmlns:a16="http://schemas.microsoft.com/office/drawing/2014/main" id="{15844714-D48B-4865-8DAF-DDDD8834A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667" y="4233366"/>
            <a:ext cx="1690328" cy="2214168"/>
          </a:xfrm>
          <a:prstGeom prst="rect">
            <a:avLst/>
          </a:prstGeom>
        </p:spPr>
      </p:pic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2598489" y="2219948"/>
            <a:ext cx="115212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SAS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4799945" y="2227382"/>
            <a:ext cx="1008419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AAS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7009174" y="2233113"/>
            <a:ext cx="90931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SSS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  <p:bldP spid="15" grpId="0"/>
      <p:bldP spid="15" grpId="1"/>
      <p:bldP spid="1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全等三角形的判別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09CC105B-B201-46B7-9D03-251E56737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997170"/>
              </p:ext>
            </p:extLst>
          </p:nvPr>
        </p:nvGraphicFramePr>
        <p:xfrm>
          <a:off x="1475588" y="2276872"/>
          <a:ext cx="5862060" cy="43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572">
                  <a:extLst>
                    <a:ext uri="{9D8B030D-6E8A-4147-A177-3AD203B41FA5}">
                      <a16:colId xmlns:a16="http://schemas.microsoft.com/office/drawing/2014/main" val="302666876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5485368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2672308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全等性質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TW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19054"/>
                  </a:ext>
                </a:extLst>
              </a:tr>
              <a:tr h="11380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判別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有兩角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及其夾邊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分別對應相等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兩直角三角形的斜邊與一股分別對應相等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28542"/>
                  </a:ext>
                </a:extLst>
              </a:tr>
              <a:tr h="27006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對應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57729"/>
                  </a:ext>
                </a:extLst>
              </a:tr>
            </a:tbl>
          </a:graphicData>
        </a:graphic>
      </p:graphicFrame>
      <p:sp>
        <p:nvSpPr>
          <p:cNvPr id="30" name="標題 3">
            <a:extLst>
              <a:ext uri="{FF2B5EF4-FFF2-40B4-BE49-F238E27FC236}">
                <a16:creationId xmlns:a16="http://schemas.microsoft.com/office/drawing/2014/main" id="{3F3E16AC-F984-4144-AEED-8420EF2C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924891"/>
          </a:xfrm>
        </p:spPr>
        <p:txBody>
          <a:bodyPr/>
          <a:lstStyle/>
          <a:p>
            <a:pPr marL="360363" indent="-360363"/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在全等性質那一列，</a:t>
            </a:r>
            <a:r>
              <a:rPr lang="en-US" altLang="zh-TW" dirty="0"/>
              <a:t>(     )</a:t>
            </a:r>
            <a:r>
              <a:rPr lang="zh-TW" altLang="en-US" dirty="0"/>
              <a:t>中填入 </a:t>
            </a:r>
            <a:r>
              <a:rPr lang="en-US" altLang="zh-TW" i="1" dirty="0"/>
              <a:t>SSS</a:t>
            </a:r>
            <a:r>
              <a:rPr lang="zh-TW" altLang="en-US" dirty="0"/>
              <a:t>或 </a:t>
            </a:r>
            <a:r>
              <a:rPr lang="en-US" altLang="zh-TW" i="1" dirty="0"/>
              <a:t>SAS </a:t>
            </a:r>
            <a:r>
              <a:rPr lang="zh-TW" altLang="en-US" dirty="0"/>
              <a:t>或 </a:t>
            </a:r>
            <a:r>
              <a:rPr lang="en-US" altLang="zh-TW" i="1" dirty="0"/>
              <a:t>RHS</a:t>
            </a:r>
            <a:r>
              <a:rPr lang="zh-TW" altLang="en-US" i="1" dirty="0"/>
              <a:t> </a:t>
            </a:r>
            <a:r>
              <a:rPr lang="zh-TW" altLang="en-US" dirty="0"/>
              <a:t>或 </a:t>
            </a:r>
            <a:r>
              <a:rPr lang="en-US" altLang="zh-TW" i="1" dirty="0"/>
              <a:t>ASA</a:t>
            </a:r>
            <a:r>
              <a:rPr lang="zh-TW" altLang="en-US" i="1" dirty="0"/>
              <a:t> </a:t>
            </a:r>
            <a:r>
              <a:rPr lang="zh-TW" altLang="en-US" dirty="0"/>
              <a:t>或 </a:t>
            </a:r>
            <a:r>
              <a:rPr lang="en-US" altLang="zh-TW" i="1" dirty="0"/>
              <a:t>AAS</a:t>
            </a:r>
            <a:r>
              <a:rPr lang="zh-TW" altLang="en-US" dirty="0"/>
              <a:t>。</a:t>
            </a: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3563937" y="2219948"/>
            <a:ext cx="115212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ASA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9" name="標題 3">
            <a:extLst>
              <a:ext uri="{FF2B5EF4-FFF2-40B4-BE49-F238E27FC236}">
                <a16:creationId xmlns:a16="http://schemas.microsoft.com/office/drawing/2014/main" id="{11790CE7-5E96-4589-B858-49346AEC51C7}"/>
              </a:ext>
            </a:extLst>
          </p:cNvPr>
          <p:cNvSpPr txBox="1">
            <a:spLocks/>
          </p:cNvSpPr>
          <p:nvPr/>
        </p:nvSpPr>
        <p:spPr>
          <a:xfrm>
            <a:off x="5765393" y="2227382"/>
            <a:ext cx="1008419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i="1" dirty="0">
                <a:solidFill>
                  <a:srgbClr val="FF0000"/>
                </a:solidFill>
              </a:rPr>
              <a:t>RHS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3" name="圖片 2" descr="一張含有 行, 三角形, 設計 的圖片&#10;&#10;自動產生的描述">
            <a:extLst>
              <a:ext uri="{FF2B5EF4-FFF2-40B4-BE49-F238E27FC236}">
                <a16:creationId xmlns:a16="http://schemas.microsoft.com/office/drawing/2014/main" id="{BFC22EB8-6F01-4B19-B7E6-5505CC3BF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911" y="4226658"/>
            <a:ext cx="1695136" cy="2227583"/>
          </a:xfrm>
          <a:prstGeom prst="rect">
            <a:avLst/>
          </a:prstGeom>
        </p:spPr>
      </p:pic>
      <p:pic>
        <p:nvPicPr>
          <p:cNvPr id="7" name="圖片 6" descr="一張含有 行, 圖表 的圖片&#10;&#10;自動產生的描述">
            <a:extLst>
              <a:ext uri="{FF2B5EF4-FFF2-40B4-BE49-F238E27FC236}">
                <a16:creationId xmlns:a16="http://schemas.microsoft.com/office/drawing/2014/main" id="{38C665D8-79F5-4A06-B038-CF8AC8575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177" y="4226658"/>
            <a:ext cx="1481718" cy="22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9" grpId="0"/>
      <p:bldP spid="19" grpId="1"/>
      <p:bldP spid="1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 descr="一張含有 行, 三角形 的圖片&#10;&#10;自動產生的描述">
            <a:extLst>
              <a:ext uri="{FF2B5EF4-FFF2-40B4-BE49-F238E27FC236}">
                <a16:creationId xmlns:a16="http://schemas.microsoft.com/office/drawing/2014/main" id="{46CBDA97-2C3D-44CA-AF83-9957B019F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6" y="5536337"/>
            <a:ext cx="2407357" cy="1185371"/>
          </a:xfrm>
          <a:prstGeom prst="rect">
            <a:avLst/>
          </a:prstGeom>
        </p:spPr>
      </p:pic>
      <p:pic>
        <p:nvPicPr>
          <p:cNvPr id="15" name="圖片 14" descr="一張含有 行, 三角形 的圖片&#10;&#10;自動產生的描述">
            <a:extLst>
              <a:ext uri="{FF2B5EF4-FFF2-40B4-BE49-F238E27FC236}">
                <a16:creationId xmlns:a16="http://schemas.microsoft.com/office/drawing/2014/main" id="{C93B19AF-2F05-45DC-A972-F3B442138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626" y="2554817"/>
            <a:ext cx="2136822" cy="1209300"/>
          </a:xfrm>
          <a:prstGeom prst="rect">
            <a:avLst/>
          </a:prstGeom>
        </p:spPr>
      </p:pic>
      <p:pic>
        <p:nvPicPr>
          <p:cNvPr id="10" name="圖片 9" descr="一張含有 三角形, 行 的圖片&#10;&#10;自動產生的描述">
            <a:extLst>
              <a:ext uri="{FF2B5EF4-FFF2-40B4-BE49-F238E27FC236}">
                <a16:creationId xmlns:a16="http://schemas.microsoft.com/office/drawing/2014/main" id="{3123C54E-9237-4E03-BA44-7B068D572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974" y="2606413"/>
            <a:ext cx="2636948" cy="1018711"/>
          </a:xfrm>
          <a:prstGeom prst="rect">
            <a:avLst/>
          </a:prstGeom>
        </p:spPr>
      </p:pic>
      <p:pic>
        <p:nvPicPr>
          <p:cNvPr id="4" name="圖片 3" descr="一張含有 行, 三角形, 設計 的圖片&#10;&#10;自動產生的描述">
            <a:extLst>
              <a:ext uri="{FF2B5EF4-FFF2-40B4-BE49-F238E27FC236}">
                <a16:creationId xmlns:a16="http://schemas.microsoft.com/office/drawing/2014/main" id="{9E7C8644-64D8-4285-91BC-6EAFFD81A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592" y="2554817"/>
            <a:ext cx="1563488" cy="1070307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128792" cy="576163"/>
          </a:xfrm>
        </p:spPr>
        <p:txBody>
          <a:bodyPr/>
          <a:lstStyle/>
          <a:p>
            <a:r>
              <a:rPr lang="zh-TW" altLang="en-US" dirty="0"/>
              <a:t>全等三角形的判別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標題 3">
            <a:extLst>
              <a:ext uri="{FF2B5EF4-FFF2-40B4-BE49-F238E27FC236}">
                <a16:creationId xmlns:a16="http://schemas.microsoft.com/office/drawing/2014/main" id="{3F3E16AC-F984-4144-AEED-8420EF2C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676456" cy="924891"/>
          </a:xfrm>
        </p:spPr>
        <p:txBody>
          <a:bodyPr/>
          <a:lstStyle/>
          <a:p>
            <a:pPr marL="360363" indent="-360363"/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根據下面圖 </a:t>
            </a:r>
            <a:r>
              <a:rPr lang="en-US" altLang="zh-TW" dirty="0"/>
              <a:t>(A)</a:t>
            </a:r>
            <a:r>
              <a:rPr lang="zh-TW" altLang="en-US" dirty="0"/>
              <a:t>～</a:t>
            </a:r>
            <a:r>
              <a:rPr lang="en-US" altLang="zh-TW" dirty="0"/>
              <a:t>(H)</a:t>
            </a:r>
            <a:r>
              <a:rPr lang="zh-TW" altLang="en-US" dirty="0"/>
              <a:t>中，找出全等的三角形，並判別其符合的全等性質條件。</a:t>
            </a: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27366CAF-8359-43DA-A302-EFAE7F78A79F}"/>
              </a:ext>
            </a:extLst>
          </p:cNvPr>
          <p:cNvSpPr txBox="1">
            <a:spLocks/>
          </p:cNvSpPr>
          <p:nvPr/>
        </p:nvSpPr>
        <p:spPr>
          <a:xfrm>
            <a:off x="757350" y="2294899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(A)</a:t>
            </a:r>
            <a:endParaRPr lang="zh-TW" altLang="en-US" dirty="0"/>
          </a:p>
        </p:txBody>
      </p:sp>
      <p:sp>
        <p:nvSpPr>
          <p:cNvPr id="14" name="標題 3">
            <a:extLst>
              <a:ext uri="{FF2B5EF4-FFF2-40B4-BE49-F238E27FC236}">
                <a16:creationId xmlns:a16="http://schemas.microsoft.com/office/drawing/2014/main" id="{0DE57BCC-C69F-4D5F-96BE-73F44BD35668}"/>
              </a:ext>
            </a:extLst>
          </p:cNvPr>
          <p:cNvSpPr txBox="1">
            <a:spLocks/>
          </p:cNvSpPr>
          <p:nvPr/>
        </p:nvSpPr>
        <p:spPr>
          <a:xfrm>
            <a:off x="3015873" y="2294899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(B)</a:t>
            </a:r>
            <a:endParaRPr lang="zh-TW" altLang="en-US" dirty="0"/>
          </a:p>
        </p:txBody>
      </p:sp>
      <p:sp>
        <p:nvSpPr>
          <p:cNvPr id="17" name="標題 3">
            <a:extLst>
              <a:ext uri="{FF2B5EF4-FFF2-40B4-BE49-F238E27FC236}">
                <a16:creationId xmlns:a16="http://schemas.microsoft.com/office/drawing/2014/main" id="{116F5066-895E-4CDC-9657-2B4419EA6108}"/>
              </a:ext>
            </a:extLst>
          </p:cNvPr>
          <p:cNvSpPr txBox="1">
            <a:spLocks/>
          </p:cNvSpPr>
          <p:nvPr/>
        </p:nvSpPr>
        <p:spPr>
          <a:xfrm>
            <a:off x="6377910" y="2294899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(C)</a:t>
            </a:r>
            <a:endParaRPr lang="zh-TW" altLang="en-US" dirty="0"/>
          </a:p>
        </p:txBody>
      </p:sp>
      <p:pic>
        <p:nvPicPr>
          <p:cNvPr id="18" name="圖片 17" descr="一張含有 三角形, 行, 字型 的圖片&#10;&#10;自動產生的描述">
            <a:extLst>
              <a:ext uri="{FF2B5EF4-FFF2-40B4-BE49-F238E27FC236}">
                <a16:creationId xmlns:a16="http://schemas.microsoft.com/office/drawing/2014/main" id="{60FEB5D7-3973-4E1A-AABC-323A9EFAE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836" y="3972341"/>
            <a:ext cx="1801037" cy="1285037"/>
          </a:xfrm>
          <a:prstGeom prst="rect">
            <a:avLst/>
          </a:prstGeom>
        </p:spPr>
      </p:pic>
      <p:sp>
        <p:nvSpPr>
          <p:cNvPr id="22" name="標題 3">
            <a:extLst>
              <a:ext uri="{FF2B5EF4-FFF2-40B4-BE49-F238E27FC236}">
                <a16:creationId xmlns:a16="http://schemas.microsoft.com/office/drawing/2014/main" id="{66E66F55-FF9C-4B62-8D77-3A265A627141}"/>
              </a:ext>
            </a:extLst>
          </p:cNvPr>
          <p:cNvSpPr txBox="1">
            <a:spLocks/>
          </p:cNvSpPr>
          <p:nvPr/>
        </p:nvSpPr>
        <p:spPr>
          <a:xfrm>
            <a:off x="757350" y="3730862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(D)</a:t>
            </a:r>
            <a:endParaRPr lang="zh-TW" altLang="en-US" dirty="0"/>
          </a:p>
        </p:txBody>
      </p:sp>
      <p:sp>
        <p:nvSpPr>
          <p:cNvPr id="23" name="標題 3">
            <a:extLst>
              <a:ext uri="{FF2B5EF4-FFF2-40B4-BE49-F238E27FC236}">
                <a16:creationId xmlns:a16="http://schemas.microsoft.com/office/drawing/2014/main" id="{6E27767E-2F92-4F81-9630-B1C3AD3A8A81}"/>
              </a:ext>
            </a:extLst>
          </p:cNvPr>
          <p:cNvSpPr txBox="1">
            <a:spLocks/>
          </p:cNvSpPr>
          <p:nvPr/>
        </p:nvSpPr>
        <p:spPr>
          <a:xfrm>
            <a:off x="3015873" y="3730862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(E)</a:t>
            </a:r>
            <a:endParaRPr lang="zh-TW" altLang="en-US" dirty="0"/>
          </a:p>
        </p:txBody>
      </p:sp>
      <p:pic>
        <p:nvPicPr>
          <p:cNvPr id="21" name="圖片 20" descr="一張含有 字型 的圖片&#10;&#10;自動產生的描述">
            <a:extLst>
              <a:ext uri="{FF2B5EF4-FFF2-40B4-BE49-F238E27FC236}">
                <a16:creationId xmlns:a16="http://schemas.microsoft.com/office/drawing/2014/main" id="{EC777CBA-4076-4F91-BB3E-A350E69F9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228" y="3934566"/>
            <a:ext cx="1949816" cy="1360586"/>
          </a:xfrm>
          <a:prstGeom prst="rect">
            <a:avLst/>
          </a:prstGeom>
        </p:spPr>
      </p:pic>
      <p:pic>
        <p:nvPicPr>
          <p:cNvPr id="25" name="圖片 24" descr="一張含有 三角形, 行 的圖片&#10;&#10;自動產生的描述">
            <a:extLst>
              <a:ext uri="{FF2B5EF4-FFF2-40B4-BE49-F238E27FC236}">
                <a16:creationId xmlns:a16="http://schemas.microsoft.com/office/drawing/2014/main" id="{26F9DD3A-BBE0-465C-B859-896D460D2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626" y="3967542"/>
            <a:ext cx="1704005" cy="1480430"/>
          </a:xfrm>
          <a:prstGeom prst="rect">
            <a:avLst/>
          </a:prstGeom>
        </p:spPr>
      </p:pic>
      <p:sp>
        <p:nvSpPr>
          <p:cNvPr id="32" name="標題 3">
            <a:extLst>
              <a:ext uri="{FF2B5EF4-FFF2-40B4-BE49-F238E27FC236}">
                <a16:creationId xmlns:a16="http://schemas.microsoft.com/office/drawing/2014/main" id="{8218A700-A5CD-42BB-A525-89F4E823041C}"/>
              </a:ext>
            </a:extLst>
          </p:cNvPr>
          <p:cNvSpPr txBox="1">
            <a:spLocks/>
          </p:cNvSpPr>
          <p:nvPr/>
        </p:nvSpPr>
        <p:spPr>
          <a:xfrm>
            <a:off x="6377910" y="3730862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(F)</a:t>
            </a:r>
            <a:endParaRPr lang="zh-TW" altLang="en-US" dirty="0"/>
          </a:p>
        </p:txBody>
      </p:sp>
      <p:sp>
        <p:nvSpPr>
          <p:cNvPr id="34" name="標題 3">
            <a:extLst>
              <a:ext uri="{FF2B5EF4-FFF2-40B4-BE49-F238E27FC236}">
                <a16:creationId xmlns:a16="http://schemas.microsoft.com/office/drawing/2014/main" id="{6F64978C-73A6-4696-9031-B6401E0413FA}"/>
              </a:ext>
            </a:extLst>
          </p:cNvPr>
          <p:cNvSpPr txBox="1">
            <a:spLocks/>
          </p:cNvSpPr>
          <p:nvPr/>
        </p:nvSpPr>
        <p:spPr>
          <a:xfrm>
            <a:off x="757350" y="5257378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(G)</a:t>
            </a:r>
            <a:endParaRPr lang="zh-TW" altLang="en-US" dirty="0"/>
          </a:p>
        </p:txBody>
      </p:sp>
      <p:sp>
        <p:nvSpPr>
          <p:cNvPr id="35" name="標題 3">
            <a:extLst>
              <a:ext uri="{FF2B5EF4-FFF2-40B4-BE49-F238E27FC236}">
                <a16:creationId xmlns:a16="http://schemas.microsoft.com/office/drawing/2014/main" id="{60E94524-3F46-4EF7-9ED5-2F8A00B64524}"/>
              </a:ext>
            </a:extLst>
          </p:cNvPr>
          <p:cNvSpPr txBox="1">
            <a:spLocks/>
          </p:cNvSpPr>
          <p:nvPr/>
        </p:nvSpPr>
        <p:spPr>
          <a:xfrm>
            <a:off x="4421757" y="5257378"/>
            <a:ext cx="86232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360363" indent="-360363">
              <a:lnSpc>
                <a:spcPts val="4800"/>
              </a:lnSpc>
            </a:pPr>
            <a:r>
              <a:rPr lang="en-US" altLang="zh-TW" dirty="0">
                <a:sym typeface="Wingdings" panose="05000000000000000000" pitchFamily="2" charset="2"/>
              </a:rPr>
              <a:t>(H)</a:t>
            </a:r>
            <a:endParaRPr lang="zh-TW" altLang="en-US" dirty="0"/>
          </a:p>
        </p:txBody>
      </p:sp>
      <p:pic>
        <p:nvPicPr>
          <p:cNvPr id="37" name="圖片 36" descr="一張含有 三角形, 行 的圖片&#10;&#10;自動產生的描述">
            <a:extLst>
              <a:ext uri="{FF2B5EF4-FFF2-40B4-BE49-F238E27FC236}">
                <a16:creationId xmlns:a16="http://schemas.microsoft.com/office/drawing/2014/main" id="{9975274D-0E3C-480B-A487-0D419DA1C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6192" y="5491440"/>
            <a:ext cx="2084040" cy="11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87043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9179</TotalTime>
  <Words>2950</Words>
  <Application>Microsoft Office PowerPoint</Application>
  <PresentationFormat>如螢幕大小 (4:3)</PresentationFormat>
  <Paragraphs>388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49" baseType="lpstr">
      <vt:lpstr>FU-BZ</vt:lpstr>
      <vt:lpstr>華康細黑體</vt:lpstr>
      <vt:lpstr>華康細黑體..</vt:lpstr>
      <vt:lpstr>華康細黑體a渀.</vt:lpstr>
      <vt:lpstr>華康細黑體I</vt:lpstr>
      <vt:lpstr>微軟正黑體</vt:lpstr>
      <vt:lpstr>新細明體</vt:lpstr>
      <vt:lpstr>Arial</vt:lpstr>
      <vt:lpstr>Calibri</vt:lpstr>
      <vt:lpstr>Cambria Math</vt:lpstr>
      <vt:lpstr>Times New Roman</vt:lpstr>
      <vt:lpstr>自訂設計</vt:lpstr>
      <vt:lpstr>Office 佈景主題</vt:lpstr>
      <vt:lpstr>PowerPoint 簡報</vt:lpstr>
      <vt:lpstr>如圖，若ABC 經過平移、旋轉或翻轉後，會與DEF 完全疊合，記作ABC≅DEF，其對應邊相等、對應角相等。 (1) A、B、C 的對應點分別為 D、E、F。  (2)∠A＝∠D，∠B＝∠E，∠C＝∠F。 (3) ("AB" ) ̅＝ ("DE" ) ̅，("BC" ) ̅＝ ("EF" ) ̅，("AC" ) ̅＝ ("DF" ) ̅。 </vt:lpstr>
      <vt:lpstr>右圖的△ABC和△DEF為兩個全等的三角形，則 </vt:lpstr>
      <vt:lpstr>右圖的△ABC和△DEF為兩個全等的三角形，則 </vt:lpstr>
      <vt:lpstr>PowerPoint 簡報</vt:lpstr>
      <vt:lpstr>PowerPoint 簡報</vt:lpstr>
      <vt:lpstr>在全等性質那一列，(     )中填入 SSS或 SAS 或 RHS 或 ASA 或 AAS。</vt:lpstr>
      <vt:lpstr>在全等性質那一列，(     )中填入 SSS或 SAS 或 RHS 或 ASA 或 AAS。</vt:lpstr>
      <vt:lpstr>根據下面圖 (A)～(H)中，找出全等的三角形，並判別其符合的全等性質條件。</vt:lpstr>
      <vt:lpstr>根據下面圖 (A)～(H)中，找出全等的三角形，並判別其符合的全等性質條件。</vt:lpstr>
      <vt:lpstr>根據下面圖 (A)～(H)中，找出全等的三角形，並判別其符合的全等性質條件。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(      )下列各組數據中，哪一組可以做為三角形的三邊長？</vt:lpstr>
      <vt:lpstr>(      )下列各組數據中，哪一組不可以做為三角形的三邊長？</vt:lpstr>
      <vt:lpstr>(      )已知三線段長為 2、5、x，若此三線段可以構成三角形，則下列何者是 x 的範圍？</vt:lpstr>
      <vt:lpstr>(      )已知三線段長為由小到大依序為 7、10、x，若此三線段可以構成三角形，則下列何者是 x 的範圍？</vt:lpstr>
      <vt:lpstr>(      )已知等腰三角形的三邊長為 6、12、x，則下列何者是 x 的值？</vt:lpstr>
      <vt:lpstr>PowerPoint 簡報</vt:lpstr>
      <vt:lpstr>(      )在ABC中，已知∠A＝60°，∠B＝70°，則下列何者正確？</vt:lpstr>
      <vt:lpstr>(      )在ABC中，已知∠A＝65°，∠B＝50°，則下列何者錯誤？</vt:lpstr>
      <vt:lpstr>(      )在ABC中，已知∠A＜∠C＜∠B，則下列何者錯誤？</vt:lpstr>
      <vt:lpstr>(      )在ABC 中，已知("A" B) ̅"＞" (B"C" ) ̅ "＞" ("AC" ) ̅，則下列何者正確？</vt:lpstr>
      <vt:lpstr>(      )在ABC 中，已知 ("AC" ) ̅  "＞" (B"C" ) ̅ "＞" ("A" B) ̅，則下列何者正確？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tpmedia12a</dc:creator>
  <cp:lastModifiedBy>詠文 蕭</cp:lastModifiedBy>
  <cp:revision>384</cp:revision>
  <dcterms:created xsi:type="dcterms:W3CDTF">2018-05-17T02:32:22Z</dcterms:created>
  <dcterms:modified xsi:type="dcterms:W3CDTF">2023-11-27T11:29:29Z</dcterms:modified>
</cp:coreProperties>
</file>