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38"/>
  </p:notesMasterIdLst>
  <p:sldIdLst>
    <p:sldId id="444" r:id="rId3"/>
    <p:sldId id="279" r:id="rId4"/>
    <p:sldId id="547" r:id="rId5"/>
    <p:sldId id="466" r:id="rId6"/>
    <p:sldId id="584" r:id="rId7"/>
    <p:sldId id="549" r:id="rId8"/>
    <p:sldId id="587" r:id="rId9"/>
    <p:sldId id="588" r:id="rId10"/>
    <p:sldId id="467" r:id="rId11"/>
    <p:sldId id="555" r:id="rId12"/>
    <p:sldId id="589" r:id="rId13"/>
    <p:sldId id="590" r:id="rId14"/>
    <p:sldId id="468" r:id="rId15"/>
    <p:sldId id="550" r:id="rId16"/>
    <p:sldId id="551" r:id="rId17"/>
    <p:sldId id="591" r:id="rId18"/>
    <p:sldId id="585" r:id="rId19"/>
    <p:sldId id="469" r:id="rId20"/>
    <p:sldId id="556" r:id="rId21"/>
    <p:sldId id="593" r:id="rId22"/>
    <p:sldId id="594" r:id="rId23"/>
    <p:sldId id="595" r:id="rId24"/>
    <p:sldId id="596" r:id="rId25"/>
    <p:sldId id="474" r:id="rId26"/>
    <p:sldId id="545" r:id="rId27"/>
    <p:sldId id="479" r:id="rId28"/>
    <p:sldId id="490" r:id="rId29"/>
    <p:sldId id="586" r:id="rId30"/>
    <p:sldId id="597" r:id="rId31"/>
    <p:sldId id="603" r:id="rId32"/>
    <p:sldId id="598" r:id="rId33"/>
    <p:sldId id="599" r:id="rId34"/>
    <p:sldId id="600" r:id="rId35"/>
    <p:sldId id="602" r:id="rId36"/>
    <p:sldId id="441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6BB80"/>
    <a:srgbClr val="0072BC"/>
    <a:srgbClr val="FEC95B"/>
    <a:srgbClr val="008000"/>
    <a:srgbClr val="F2798F"/>
    <a:srgbClr val="5AA7DC"/>
    <a:srgbClr val="BDD7EF"/>
    <a:srgbClr val="FACCD2"/>
    <a:srgbClr val="C3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6" autoAdjust="0"/>
    <p:restoredTop sz="94660"/>
  </p:normalViewPr>
  <p:slideViewPr>
    <p:cSldViewPr>
      <p:cViewPr>
        <p:scale>
          <a:sx n="50" d="100"/>
          <a:sy n="50" d="100"/>
        </p:scale>
        <p:origin x="1568" y="388"/>
      </p:cViewPr>
      <p:guideLst>
        <p:guide orient="horz" pos="2024"/>
        <p:guide pos="27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D6EC-F34C-4CD5-A432-D4ABE946658D}" type="datetimeFigureOut">
              <a:rPr lang="zh-TW" altLang="en-US" smtClean="0"/>
              <a:t>2024/10/21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A1D7-F051-4046-945D-7A3C4F0C23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95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B4C70E-C992-85F1-33B0-4748E8CFE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5532709-4471-1797-68D1-84DD1F16BDD0}"/>
              </a:ext>
            </a:extLst>
          </p:cNvPr>
          <p:cNvSpPr/>
          <p:nvPr userDrawn="1"/>
        </p:nvSpPr>
        <p:spPr>
          <a:xfrm>
            <a:off x="427053" y="1700808"/>
            <a:ext cx="8710367" cy="720080"/>
          </a:xfrm>
          <a:prstGeom prst="rect">
            <a:avLst/>
          </a:prstGeom>
          <a:solidFill>
            <a:srgbClr val="F1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31BE241A-73E6-4028-84BA-80270DE629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612B7A-03CA-4BF7-949A-CB3D14F47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5"/>
            <a:ext cx="1835696" cy="1394276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00507175-98AF-7BF5-A0CA-DE667E1CC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10746F-513A-6AAA-BEF9-5836CA944553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89923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9E0AC92-9F3E-65BD-8544-7FAA3C71FC9D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EF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A55D36-2C14-45C9-A220-A345041710AC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6000" cy="1386731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D095B087-6EAF-41F4-8A61-4D21148AEB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E31A2CE-D305-7B23-BBE2-48D1736BB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8DDDB38-5AC4-DABC-EB28-06E32796D483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80563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C8DAEE31-99C2-471B-95B5-AD9344CF2E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C762807-0070-4E3F-B3DA-4A44AFCB0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5696" cy="139598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86FF29A3-8DD6-94D6-54F8-9D1CFD84B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614DC6-7D7C-4A93-A7A3-9EAB2E065D7A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67953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4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8" y="836712"/>
            <a:ext cx="1369678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BC6175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156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8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D45323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67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EFF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4AD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64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27053" y="1477102"/>
            <a:ext cx="8710367" cy="720080"/>
          </a:xfrm>
          <a:prstGeom prst="rect">
            <a:avLst/>
          </a:prstGeom>
          <a:solidFill>
            <a:srgbClr val="F1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669C4B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4B47517-1C0D-423F-B7C7-686DA56A7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8" y="836712"/>
            <a:ext cx="1369678" cy="9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重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433632" y="1477102"/>
            <a:ext cx="8710367" cy="720080"/>
          </a:xfrm>
          <a:prstGeom prst="rect">
            <a:avLst/>
          </a:prstGeom>
          <a:solidFill>
            <a:srgbClr val="F3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3D7A38-1B7A-4D80-952F-206E9267A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836712"/>
            <a:ext cx="1369680" cy="951567"/>
          </a:xfrm>
          <a:prstGeom prst="rect">
            <a:avLst/>
          </a:prstGeom>
        </p:spPr>
      </p:pic>
      <p:sp>
        <p:nvSpPr>
          <p:cNvPr id="16" name="文字版面配置區 14">
            <a:extLst>
              <a:ext uri="{FF2B5EF4-FFF2-40B4-BE49-F238E27FC236}">
                <a16:creationId xmlns:a16="http://schemas.microsoft.com/office/drawing/2014/main" id="{00267117-F383-4677-8F59-BD6FD12DE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5656" y="900939"/>
            <a:ext cx="7056784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77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77102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763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習作練習題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620688"/>
            <a:ext cx="7632847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60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習作練習題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9CDF4BEC-72E5-8CD1-255A-E2259C8DE3D1}"/>
              </a:ext>
            </a:extLst>
          </p:cNvPr>
          <p:cNvSpPr/>
          <p:nvPr userDrawn="1"/>
        </p:nvSpPr>
        <p:spPr>
          <a:xfrm>
            <a:off x="245500" y="632518"/>
            <a:ext cx="1446180" cy="5667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5A8D175-B746-4EC8-A348-0757AC2BD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2" y="1377619"/>
            <a:ext cx="7632847" cy="3477837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版面配置區 14">
            <a:extLst>
              <a:ext uri="{FF2B5EF4-FFF2-40B4-BE49-F238E27FC236}">
                <a16:creationId xmlns:a16="http://schemas.microsoft.com/office/drawing/2014/main" id="{246DB7D0-3BC0-426D-B73A-01553C1D4E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680" y="613664"/>
            <a:ext cx="6120680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標題</a:t>
            </a:r>
            <a:r>
              <a:rPr lang="en-US" altLang="zh-TW" b="1" dirty="0"/>
              <a:t>(36</a:t>
            </a:r>
            <a:r>
              <a:rPr lang="zh-TW" altLang="en-US" b="1" dirty="0"/>
              <a:t>號字粗體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6" name="文字版面配置區 14">
            <a:extLst>
              <a:ext uri="{FF2B5EF4-FFF2-40B4-BE49-F238E27FC236}">
                <a16:creationId xmlns:a16="http://schemas.microsoft.com/office/drawing/2014/main" id="{03070984-7BA6-4CCD-9FFB-1DE9ADB396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1315" y="623091"/>
            <a:ext cx="1455607" cy="5761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1" dirty="0"/>
              <a:t>數字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82F33A-B733-A655-35DF-8F9705F6A2CB}"/>
              </a:ext>
            </a:extLst>
          </p:cNvPr>
          <p:cNvSpPr txBox="1"/>
          <p:nvPr userDrawn="1"/>
        </p:nvSpPr>
        <p:spPr>
          <a:xfrm>
            <a:off x="245500" y="623091"/>
            <a:ext cx="108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25776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800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4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3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A02C3F-072F-40AC-99A8-17BD850151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5" cy="6858000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5E0B953-4F7C-4620-BFD4-F9DA9AFC57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" y="0"/>
            <a:ext cx="9142983" cy="6857999"/>
          </a:xfrm>
          <a:prstGeom prst="rect">
            <a:avLst/>
          </a:prstGeom>
        </p:spPr>
      </p:pic>
      <p:pic>
        <p:nvPicPr>
          <p:cNvPr id="4" name="圖片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3E4F3B9-5941-46AC-B2E6-AECD36C22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5A2E71B-A145-463E-A01F-1F1E13756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6535FF-479D-4A18-94ED-74F89460A2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4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畫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1547664" y="1844824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本章已結束。</a:t>
            </a:r>
            <a:br>
              <a:rPr lang="zh-TW" altLang="en-US" sz="54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請點選數學小博士→</a:t>
            </a:r>
            <a:b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離開投影片。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532440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 descr="數學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33CCEA7-4596-4376-A2B6-CC8896879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726196"/>
            <a:ext cx="1440160" cy="22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30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4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F33022A-8CB9-40D0-7B5F-4F4E31EDFFB4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FD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4962EAE-B82A-4AB8-88BB-05EE14F1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A55D36-2C14-45C9-A220-A345041710A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20" y="0"/>
            <a:ext cx="1825761" cy="1386731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D095B087-6EAF-41F4-8A61-4D21148AEB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435E33C-9603-C6F1-F507-D70C5FF5214F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66730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2重點+小節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D241D84-CDF1-8FD3-8939-CF5113CB543D}"/>
              </a:ext>
            </a:extLst>
          </p:cNvPr>
          <p:cNvSpPr/>
          <p:nvPr userDrawn="1"/>
        </p:nvSpPr>
        <p:spPr>
          <a:xfrm>
            <a:off x="433632" y="1700808"/>
            <a:ext cx="8710367" cy="72008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31BE241A-73E6-4028-84BA-80270DE629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01420" y="548680"/>
            <a:ext cx="6444208" cy="808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小節名稱</a:t>
            </a:r>
            <a:r>
              <a:rPr lang="en-US" altLang="zh-TW" dirty="0"/>
              <a:t>(48</a:t>
            </a:r>
            <a:r>
              <a:rPr lang="zh-TW" altLang="en-US" dirty="0"/>
              <a:t>號字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612B7A-03CA-4BF7-949A-CB3D14F47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35696" cy="139598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2EA6C961-3157-36B4-29D2-56264A85B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700808"/>
            <a:ext cx="8064896" cy="64039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內文</a:t>
            </a:r>
            <a:br>
              <a:rPr lang="en-US" altLang="zh-TW" dirty="0"/>
            </a:br>
            <a:r>
              <a:rPr lang="zh-TW" altLang="en-US" dirty="0"/>
              <a:t>中文：微軟正黑體</a:t>
            </a:r>
            <a:br>
              <a:rPr lang="zh-TW" altLang="en-US" dirty="0"/>
            </a:br>
            <a:r>
              <a:rPr lang="zh-TW" altLang="en-US" dirty="0"/>
              <a:t>英文：</a:t>
            </a:r>
            <a:r>
              <a:rPr lang="en-US" altLang="zh-TW" dirty="0"/>
              <a:t>Times New Roman + </a:t>
            </a:r>
            <a:r>
              <a:rPr lang="zh-TW" altLang="en-US" dirty="0"/>
              <a:t>斜體</a:t>
            </a:r>
            <a:br>
              <a:rPr lang="zh-TW" altLang="en-US" dirty="0"/>
            </a:br>
            <a:r>
              <a:rPr lang="zh-TW" altLang="en-US" dirty="0"/>
              <a:t>數字：</a:t>
            </a:r>
            <a:r>
              <a:rPr lang="en-US" altLang="zh-TW" dirty="0"/>
              <a:t>Times New Roman</a:t>
            </a:r>
            <a:br>
              <a:rPr lang="en-US" altLang="zh-TW" dirty="0"/>
            </a:br>
            <a:r>
              <a:rPr lang="zh-TW" altLang="en-US" dirty="0"/>
              <a:t>字級介於</a:t>
            </a:r>
            <a:r>
              <a:rPr lang="en-US" altLang="zh-TW" dirty="0"/>
              <a:t>32~28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234D42B-F8B2-246F-1944-D2EEFE07B71C}"/>
              </a:ext>
            </a:extLst>
          </p:cNvPr>
          <p:cNvSpPr txBox="1"/>
          <p:nvPr userDrawn="1"/>
        </p:nvSpPr>
        <p:spPr>
          <a:xfrm>
            <a:off x="226647" y="48944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3330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-75008"/>
            <a:ext cx="2911475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97" r:id="rId3"/>
    <p:sldLayoutId id="2147483698" r:id="rId4"/>
    <p:sldLayoutId id="2147483700" r:id="rId5"/>
    <p:sldLayoutId id="2147483701" r:id="rId6"/>
    <p:sldLayoutId id="214748367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DFF040F-4A0D-45BD-82C2-60D7FA2F09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910" y="-75008"/>
            <a:ext cx="4669546" cy="579121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294" y="44624"/>
            <a:ext cx="359690" cy="362713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95EE5D-0D11-45B8-A207-720E100ECE2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458E15F-B3D0-4158-A26C-4211650A316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853260"/>
            <a:ext cx="435865" cy="435865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BCCC3F-2A13-42A6-96BF-B41B568AA13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6330636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3" r:id="rId2"/>
    <p:sldLayoutId id="2147483703" r:id="rId3"/>
    <p:sldLayoutId id="2147483694" r:id="rId4"/>
    <p:sldLayoutId id="2147483695" r:id="rId5"/>
    <p:sldLayoutId id="2147483704" r:id="rId6"/>
    <p:sldLayoutId id="2147483691" r:id="rId7"/>
    <p:sldLayoutId id="2147483687" r:id="rId8"/>
    <p:sldLayoutId id="2147483705" r:id="rId9"/>
    <p:sldLayoutId id="2147483692" r:id="rId10"/>
    <p:sldLayoutId id="2147483689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4.xml"/><Relationship Id="rId7" Type="http://schemas.openxmlformats.org/officeDocument/2006/relationships/slide" Target="slide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image" Target="../media/image34.png"/><Relationship Id="rId4" Type="http://schemas.openxmlformats.org/officeDocument/2006/relationships/image" Target="../media/image5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8.png"/><Relationship Id="rId7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391.png"/><Relationship Id="rId4" Type="http://schemas.openxmlformats.org/officeDocument/2006/relationships/image" Target="../media/image29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0.png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4.png"/><Relationship Id="rId7" Type="http://schemas.openxmlformats.org/officeDocument/2006/relationships/image" Target="../media/image73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76.png"/><Relationship Id="rId4" Type="http://schemas.openxmlformats.org/officeDocument/2006/relationships/image" Target="../media/image28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8.png"/><Relationship Id="rId7" Type="http://schemas.openxmlformats.org/officeDocument/2006/relationships/image" Target="../media/image7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9.png"/><Relationship Id="rId9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8.png"/><Relationship Id="rId7" Type="http://schemas.openxmlformats.org/officeDocument/2006/relationships/image" Target="../media/image8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9.png"/><Relationship Id="rId9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7.png"/><Relationship Id="rId7" Type="http://schemas.openxmlformats.org/officeDocument/2006/relationships/image" Target="../media/image8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7.png"/><Relationship Id="rId7" Type="http://schemas.openxmlformats.org/officeDocument/2006/relationships/image" Target="../media/image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9.png"/><Relationship Id="rId5" Type="http://schemas.microsoft.com/office/2007/relationships/hdphoto" Target="../media/hdphoto1.wdp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2.png"/><Relationship Id="rId5" Type="http://schemas.openxmlformats.org/officeDocument/2006/relationships/image" Target="../media/image37.png"/><Relationship Id="rId4" Type="http://schemas.openxmlformats.org/officeDocument/2006/relationships/image" Target="../media/image8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Relationship Id="rId9" Type="http://schemas.openxmlformats.org/officeDocument/2006/relationships/image" Target="../media/image9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96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6E25F17D-8E82-63DA-C2A8-079F6357DC82}"/>
              </a:ext>
            </a:extLst>
          </p:cNvPr>
          <p:cNvSpPr/>
          <p:nvPr/>
        </p:nvSpPr>
        <p:spPr>
          <a:xfrm>
            <a:off x="3437874" y="2636912"/>
            <a:ext cx="2268252" cy="1584176"/>
          </a:xfrm>
          <a:prstGeom prst="diamond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538023-DBB7-479F-FDF0-6681D07D92D5}"/>
              </a:ext>
            </a:extLst>
          </p:cNvPr>
          <p:cNvSpPr/>
          <p:nvPr/>
        </p:nvSpPr>
        <p:spPr>
          <a:xfrm>
            <a:off x="6289195" y="3216517"/>
            <a:ext cx="2356876" cy="464289"/>
          </a:xfrm>
          <a:prstGeom prst="rect">
            <a:avLst/>
          </a:prstGeom>
          <a:solidFill>
            <a:srgbClr val="FFE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平行四邊形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9B052D-DE94-8C01-12E3-D200EB715751}"/>
              </a:ext>
            </a:extLst>
          </p:cNvPr>
          <p:cNvSpPr/>
          <p:nvPr/>
        </p:nvSpPr>
        <p:spPr>
          <a:xfrm>
            <a:off x="3380180" y="5066564"/>
            <a:ext cx="2376000" cy="464289"/>
          </a:xfrm>
          <a:prstGeom prst="rect">
            <a:avLst/>
          </a:prstGeom>
          <a:solidFill>
            <a:srgbClr val="C3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特殊的四邊形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8A7B6F-D482-598F-A1EE-1B1A5D8EE750}"/>
              </a:ext>
            </a:extLst>
          </p:cNvPr>
          <p:cNvSpPr/>
          <p:nvPr/>
        </p:nvSpPr>
        <p:spPr>
          <a:xfrm>
            <a:off x="3429704" y="1814048"/>
            <a:ext cx="2376264" cy="464289"/>
          </a:xfrm>
          <a:prstGeom prst="rect">
            <a:avLst/>
          </a:prstGeom>
          <a:solidFill>
            <a:srgbClr val="F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平行線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8075DD5-7BC3-3853-6A55-0CA0DCA12FF8}"/>
              </a:ext>
            </a:extLst>
          </p:cNvPr>
          <p:cNvSpPr/>
          <p:nvPr/>
        </p:nvSpPr>
        <p:spPr>
          <a:xfrm>
            <a:off x="751198" y="1235162"/>
            <a:ext cx="2049733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8C6A1A1-B488-58AD-BCCC-C32CD0D67974}"/>
              </a:ext>
            </a:extLst>
          </p:cNvPr>
          <p:cNvSpPr/>
          <p:nvPr/>
        </p:nvSpPr>
        <p:spPr>
          <a:xfrm>
            <a:off x="2931757" y="603987"/>
            <a:ext cx="3286094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34F7A17A-C019-D743-1832-CCF9A75D5790}"/>
              </a:ext>
            </a:extLst>
          </p:cNvPr>
          <p:cNvSpPr/>
          <p:nvPr/>
        </p:nvSpPr>
        <p:spPr>
          <a:xfrm>
            <a:off x="6015148" y="1229902"/>
            <a:ext cx="2880125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F279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A1C1482B-77A7-13D6-7D65-DF2F90BBF4F8}"/>
              </a:ext>
            </a:extLst>
          </p:cNvPr>
          <p:cNvSpPr/>
          <p:nvPr/>
        </p:nvSpPr>
        <p:spPr>
          <a:xfrm>
            <a:off x="6389022" y="2082534"/>
            <a:ext cx="2279437" cy="733818"/>
          </a:xfrm>
          <a:prstGeom prst="roundRect">
            <a:avLst>
              <a:gd name="adj" fmla="val 30448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4F5BE72-6F54-C32C-E648-20C4804F3DAD}"/>
              </a:ext>
            </a:extLst>
          </p:cNvPr>
          <p:cNvSpPr/>
          <p:nvPr/>
        </p:nvSpPr>
        <p:spPr>
          <a:xfrm>
            <a:off x="6414897" y="4206734"/>
            <a:ext cx="2304545" cy="750177"/>
          </a:xfrm>
          <a:prstGeom prst="roundRect">
            <a:avLst>
              <a:gd name="adj" fmla="val 28972"/>
            </a:avLst>
          </a:prstGeom>
          <a:noFill/>
          <a:ln>
            <a:solidFill>
              <a:srgbClr val="FEC9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2E6C2FA-A13D-367D-351E-6B49A489A1D9}"/>
              </a:ext>
            </a:extLst>
          </p:cNvPr>
          <p:cNvSpPr/>
          <p:nvPr/>
        </p:nvSpPr>
        <p:spPr>
          <a:xfrm>
            <a:off x="6126114" y="5909614"/>
            <a:ext cx="1778484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56BB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1C32307-B196-D4DD-53C8-1FFD27FC9712}"/>
              </a:ext>
            </a:extLst>
          </p:cNvPr>
          <p:cNvSpPr/>
          <p:nvPr/>
        </p:nvSpPr>
        <p:spPr>
          <a:xfrm>
            <a:off x="391131" y="5915310"/>
            <a:ext cx="2689152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56BB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6925270-5E89-0121-73CC-6013C801B448}"/>
              </a:ext>
            </a:extLst>
          </p:cNvPr>
          <p:cNvSpPr/>
          <p:nvPr/>
        </p:nvSpPr>
        <p:spPr>
          <a:xfrm>
            <a:off x="3187241" y="5919518"/>
            <a:ext cx="2730533" cy="464289"/>
          </a:xfrm>
          <a:prstGeom prst="roundRect">
            <a:avLst>
              <a:gd name="adj" fmla="val 47440"/>
            </a:avLst>
          </a:prstGeom>
          <a:noFill/>
          <a:ln>
            <a:solidFill>
              <a:srgbClr val="56BB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hlinkClick r:id="rId2" action="ppaction://hlinksldjump"/>
            <a:extLst>
              <a:ext uri="{FF2B5EF4-FFF2-40B4-BE49-F238E27FC236}">
                <a16:creationId xmlns:a16="http://schemas.microsoft.com/office/drawing/2014/main" id="{AA8EEF68-E08A-21F9-4606-D6CB20C3466A}"/>
              </a:ext>
            </a:extLst>
          </p:cNvPr>
          <p:cNvSpPr txBox="1"/>
          <p:nvPr/>
        </p:nvSpPr>
        <p:spPr>
          <a:xfrm>
            <a:off x="781697" y="1287407"/>
            <a:ext cx="205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①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平行線的性質</a:t>
            </a:r>
          </a:p>
        </p:txBody>
      </p:sp>
      <p:sp>
        <p:nvSpPr>
          <p:cNvPr id="23" name="文字方塊 22">
            <a:hlinkClick r:id="rId3" action="ppaction://hlinksldjump"/>
            <a:extLst>
              <a:ext uri="{FF2B5EF4-FFF2-40B4-BE49-F238E27FC236}">
                <a16:creationId xmlns:a16="http://schemas.microsoft.com/office/drawing/2014/main" id="{C0D77563-A958-93A3-984C-BEB327FBD4EC}"/>
              </a:ext>
            </a:extLst>
          </p:cNvPr>
          <p:cNvSpPr txBox="1"/>
          <p:nvPr/>
        </p:nvSpPr>
        <p:spPr>
          <a:xfrm>
            <a:off x="2915816" y="667887"/>
            <a:ext cx="333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②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平行線截角性質與判別性質</a:t>
            </a:r>
          </a:p>
        </p:txBody>
      </p:sp>
      <p:sp>
        <p:nvSpPr>
          <p:cNvPr id="24" name="文字方塊 23">
            <a:hlinkClick r:id="rId4" action="ppaction://hlinksldjump"/>
            <a:extLst>
              <a:ext uri="{FF2B5EF4-FFF2-40B4-BE49-F238E27FC236}">
                <a16:creationId xmlns:a16="http://schemas.microsoft.com/office/drawing/2014/main" id="{CC9919C0-01AA-3CB4-F136-A22804B93471}"/>
              </a:ext>
            </a:extLst>
          </p:cNvPr>
          <p:cNvSpPr txBox="1"/>
          <p:nvPr/>
        </p:nvSpPr>
        <p:spPr>
          <a:xfrm>
            <a:off x="6015148" y="1284627"/>
            <a:ext cx="288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③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平行線截角性質的應用</a:t>
            </a:r>
          </a:p>
        </p:txBody>
      </p:sp>
      <p:sp>
        <p:nvSpPr>
          <p:cNvPr id="25" name="文字方塊 24">
            <a:hlinkClick r:id="rId5" action="ppaction://hlinksldjump"/>
            <a:extLst>
              <a:ext uri="{FF2B5EF4-FFF2-40B4-BE49-F238E27FC236}">
                <a16:creationId xmlns:a16="http://schemas.microsoft.com/office/drawing/2014/main" id="{57682B8A-3458-5136-84B7-2E068A519BCE}"/>
              </a:ext>
            </a:extLst>
          </p:cNvPr>
          <p:cNvSpPr txBox="1"/>
          <p:nvPr/>
        </p:nvSpPr>
        <p:spPr>
          <a:xfrm>
            <a:off x="6347390" y="2135190"/>
            <a:ext cx="230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zh-TW" altLang="en-US" dirty="0"/>
              <a:t>④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平行四邊形的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全等性質與判別</a:t>
            </a:r>
          </a:p>
        </p:txBody>
      </p:sp>
      <p:sp>
        <p:nvSpPr>
          <p:cNvPr id="26" name="文字方塊 25">
            <a:hlinkClick r:id="rId6" action="ppaction://hlinksldjump"/>
            <a:extLst>
              <a:ext uri="{FF2B5EF4-FFF2-40B4-BE49-F238E27FC236}">
                <a16:creationId xmlns:a16="http://schemas.microsoft.com/office/drawing/2014/main" id="{82C5E8D5-F211-4313-DA4D-88F23F15F732}"/>
              </a:ext>
            </a:extLst>
          </p:cNvPr>
          <p:cNvSpPr txBox="1"/>
          <p:nvPr/>
        </p:nvSpPr>
        <p:spPr>
          <a:xfrm>
            <a:off x="6383526" y="4256200"/>
            <a:ext cx="246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zh-TW" altLang="en-US" dirty="0"/>
              <a:t>⑤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平行四邊形對邊、對角相等的應用</a:t>
            </a:r>
          </a:p>
        </p:txBody>
      </p:sp>
      <p:sp>
        <p:nvSpPr>
          <p:cNvPr id="27" name="文字方塊 26">
            <a:hlinkClick r:id="rId7" action="ppaction://hlinksldjump"/>
            <a:extLst>
              <a:ext uri="{FF2B5EF4-FFF2-40B4-BE49-F238E27FC236}">
                <a16:creationId xmlns:a16="http://schemas.microsoft.com/office/drawing/2014/main" id="{00C76469-884D-502F-058C-A9CBC176F370}"/>
              </a:ext>
            </a:extLst>
          </p:cNvPr>
          <p:cNvSpPr txBox="1"/>
          <p:nvPr/>
        </p:nvSpPr>
        <p:spPr>
          <a:xfrm>
            <a:off x="6141865" y="5973834"/>
            <a:ext cx="182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⑥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菱形與箏形</a:t>
            </a:r>
          </a:p>
        </p:txBody>
      </p:sp>
      <p:sp>
        <p:nvSpPr>
          <p:cNvPr id="28" name="文字方塊 27">
            <a:hlinkClick r:id="rId8" action="ppaction://hlinksldjump"/>
            <a:extLst>
              <a:ext uri="{FF2B5EF4-FFF2-40B4-BE49-F238E27FC236}">
                <a16:creationId xmlns:a16="http://schemas.microsoft.com/office/drawing/2014/main" id="{DC84A531-ADCA-A973-1178-E3E9B5BA0317}"/>
              </a:ext>
            </a:extLst>
          </p:cNvPr>
          <p:cNvSpPr txBox="1"/>
          <p:nvPr/>
        </p:nvSpPr>
        <p:spPr>
          <a:xfrm>
            <a:off x="3236401" y="5966996"/>
            <a:ext cx="277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⑦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矩形、正方形、梯形</a:t>
            </a:r>
          </a:p>
        </p:txBody>
      </p:sp>
      <p:sp>
        <p:nvSpPr>
          <p:cNvPr id="29" name="文字方塊 28">
            <a:hlinkClick r:id="rId9" action="ppaction://hlinksldjump"/>
            <a:extLst>
              <a:ext uri="{FF2B5EF4-FFF2-40B4-BE49-F238E27FC236}">
                <a16:creationId xmlns:a16="http://schemas.microsoft.com/office/drawing/2014/main" id="{940E367A-FB1B-F7AB-CEFA-A4B369C7F328}"/>
              </a:ext>
            </a:extLst>
          </p:cNvPr>
          <p:cNvSpPr txBox="1"/>
          <p:nvPr/>
        </p:nvSpPr>
        <p:spPr>
          <a:xfrm>
            <a:off x="419420" y="5966996"/>
            <a:ext cx="276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⑧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特殊四邊形的對角線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241EB85-1BCD-9EB1-31E4-C2C6043FF57D}"/>
              </a:ext>
            </a:extLst>
          </p:cNvPr>
          <p:cNvSpPr txBox="1"/>
          <p:nvPr/>
        </p:nvSpPr>
        <p:spPr>
          <a:xfrm>
            <a:off x="3823267" y="3094720"/>
            <a:ext cx="1489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平行與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四邊形</a:t>
            </a: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2153DB18-8C1F-C2F9-6F00-2FEDFEE27E8F}"/>
              </a:ext>
            </a:extLst>
          </p:cNvPr>
          <p:cNvCxnSpPr>
            <a:cxnSpLocks/>
          </p:cNvCxnSpPr>
          <p:nvPr/>
        </p:nvCxnSpPr>
        <p:spPr>
          <a:xfrm flipV="1">
            <a:off x="4572000" y="2276872"/>
            <a:ext cx="0" cy="360000"/>
          </a:xfrm>
          <a:prstGeom prst="straightConnector1">
            <a:avLst/>
          </a:prstGeom>
          <a:ln w="28575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B11FA0FB-58FC-AD41-38C8-A2E8AD96EAC0}"/>
              </a:ext>
            </a:extLst>
          </p:cNvPr>
          <p:cNvCxnSpPr>
            <a:cxnSpLocks/>
          </p:cNvCxnSpPr>
          <p:nvPr/>
        </p:nvCxnSpPr>
        <p:spPr>
          <a:xfrm>
            <a:off x="5679415" y="3419168"/>
            <a:ext cx="576000" cy="0"/>
          </a:xfrm>
          <a:prstGeom prst="straightConnector1">
            <a:avLst/>
          </a:prstGeom>
          <a:ln w="28575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E0E16CF9-9291-64B7-E906-D9E043A3B1FF}"/>
              </a:ext>
            </a:extLst>
          </p:cNvPr>
          <p:cNvCxnSpPr>
            <a:cxnSpLocks/>
          </p:cNvCxnSpPr>
          <p:nvPr/>
        </p:nvCxnSpPr>
        <p:spPr>
          <a:xfrm>
            <a:off x="4572000" y="4205870"/>
            <a:ext cx="0" cy="828000"/>
          </a:xfrm>
          <a:prstGeom prst="straightConnector1">
            <a:avLst/>
          </a:prstGeom>
          <a:ln w="28575">
            <a:solidFill>
              <a:srgbClr val="0072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D2A9A88-0C77-758D-49B5-8592A2963598}"/>
              </a:ext>
            </a:extLst>
          </p:cNvPr>
          <p:cNvCxnSpPr>
            <a:cxnSpLocks/>
          </p:cNvCxnSpPr>
          <p:nvPr/>
        </p:nvCxnSpPr>
        <p:spPr>
          <a:xfrm flipH="1">
            <a:off x="2856735" y="5511513"/>
            <a:ext cx="966532" cy="403797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05A1D5F2-2FA0-CEBD-88C6-6BA5ADF8D158}"/>
              </a:ext>
            </a:extLst>
          </p:cNvPr>
          <p:cNvCxnSpPr>
            <a:cxnSpLocks/>
            <a:endCxn id="23" idx="2"/>
          </p:cNvCxnSpPr>
          <p:nvPr/>
        </p:nvCxnSpPr>
        <p:spPr>
          <a:xfrm flipH="1" flipV="1">
            <a:off x="4581000" y="1037219"/>
            <a:ext cx="6589" cy="776829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A02C3CAA-7216-A59D-5C2F-E848131CDEFC}"/>
              </a:ext>
            </a:extLst>
          </p:cNvPr>
          <p:cNvCxnSpPr>
            <a:cxnSpLocks/>
          </p:cNvCxnSpPr>
          <p:nvPr/>
        </p:nvCxnSpPr>
        <p:spPr>
          <a:xfrm>
            <a:off x="7500197" y="3680806"/>
            <a:ext cx="0" cy="485419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429D865A-4185-2453-5E9B-1356B3AC61EF}"/>
              </a:ext>
            </a:extLst>
          </p:cNvPr>
          <p:cNvCxnSpPr>
            <a:cxnSpLocks/>
          </p:cNvCxnSpPr>
          <p:nvPr/>
        </p:nvCxnSpPr>
        <p:spPr>
          <a:xfrm flipV="1">
            <a:off x="5429396" y="1486078"/>
            <a:ext cx="555084" cy="305358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41C5643-BDAC-4CB1-88B2-8C902DD76A50}"/>
              </a:ext>
            </a:extLst>
          </p:cNvPr>
          <p:cNvCxnSpPr>
            <a:cxnSpLocks/>
            <a:endCxn id="22" idx="3"/>
          </p:cNvCxnSpPr>
          <p:nvPr/>
        </p:nvCxnSpPr>
        <p:spPr>
          <a:xfrm flipH="1" flipV="1">
            <a:off x="2835089" y="1472073"/>
            <a:ext cx="988178" cy="341975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D0B1C588-A9A6-E4E6-3B3C-20C58BA44FC9}"/>
              </a:ext>
            </a:extLst>
          </p:cNvPr>
          <p:cNvCxnSpPr>
            <a:cxnSpLocks/>
          </p:cNvCxnSpPr>
          <p:nvPr/>
        </p:nvCxnSpPr>
        <p:spPr>
          <a:xfrm>
            <a:off x="5429396" y="5530853"/>
            <a:ext cx="880433" cy="32509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6A36937B-92A4-E506-48A9-9B8D5C298407}"/>
              </a:ext>
            </a:extLst>
          </p:cNvPr>
          <p:cNvCxnSpPr>
            <a:cxnSpLocks/>
          </p:cNvCxnSpPr>
          <p:nvPr/>
        </p:nvCxnSpPr>
        <p:spPr>
          <a:xfrm flipH="1">
            <a:off x="4572000" y="5530853"/>
            <a:ext cx="0" cy="368180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FB868ED3-BA03-6A30-A394-AB4CF87956DC}"/>
              </a:ext>
            </a:extLst>
          </p:cNvPr>
          <p:cNvCxnSpPr>
            <a:cxnSpLocks/>
            <a:endCxn id="25" idx="2"/>
          </p:cNvCxnSpPr>
          <p:nvPr/>
        </p:nvCxnSpPr>
        <p:spPr>
          <a:xfrm flipH="1" flipV="1">
            <a:off x="7500197" y="2781521"/>
            <a:ext cx="0" cy="434997"/>
          </a:xfrm>
          <a:prstGeom prst="straightConnector1">
            <a:avLst/>
          </a:prstGeom>
          <a:ln w="19050">
            <a:solidFill>
              <a:srgbClr val="0072B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22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2349456"/>
              </a:xfrm>
            </p:spPr>
            <p:txBody>
              <a:bodyPr/>
              <a:lstStyle/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ym typeface="Wingdings" panose="05000000000000000000" pitchFamily="2" charset="2"/>
                  </a:rPr>
                  <a:t></a:t>
                </a:r>
                <a:r>
                  <a:rPr lang="zh-TW" altLang="en-US" dirty="0"/>
                  <a:t>如右圖，已知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rgbClr val="000000"/>
                    </a:solidFill>
                  </a:rPr>
                  <a:t> //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TW" altLang="en-US" dirty="0"/>
                  <a:t>，∠</a:t>
                </a:r>
                <a:r>
                  <a:rPr lang="en-US" altLang="zh-TW" dirty="0"/>
                  <a:t>BAC</a:t>
                </a:r>
                <a:r>
                  <a:rPr lang="zh-TW" altLang="en-US" dirty="0"/>
                  <a:t>與∠</a:t>
                </a:r>
                <a:r>
                  <a:rPr lang="en-US" altLang="zh-TW" dirty="0"/>
                  <a:t>ACD</a:t>
                </a:r>
                <a:r>
                  <a:rPr lang="zh-TW" altLang="en-US" dirty="0"/>
                  <a:t>的角平分線交於 </a:t>
                </a:r>
                <a:r>
                  <a:rPr lang="en-US" altLang="zh-TW" dirty="0"/>
                  <a:t>E </a:t>
                </a:r>
                <a:r>
                  <a:rPr lang="zh-TW" altLang="en-US" dirty="0"/>
                  <a:t>點。</a:t>
                </a:r>
                <a:br>
                  <a:rPr lang="en-US" altLang="zh-TW" dirty="0"/>
                </a:br>
                <a:r>
                  <a:rPr lang="zh-TW" altLang="en-US" dirty="0"/>
                  <a:t>若∠</a:t>
                </a:r>
                <a:r>
                  <a:rPr lang="en-US" altLang="zh-TW" i="1" dirty="0"/>
                  <a:t>BAC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120°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zh-TW" altLang="en-US" dirty="0"/>
                  <a:t>則∠</a:t>
                </a:r>
                <a:r>
                  <a:rPr lang="en-US" altLang="zh-TW" i="1" dirty="0"/>
                  <a:t>AEC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______</a:t>
                </a:r>
                <a:r>
                  <a:rPr lang="zh-TW" altLang="en-US" dirty="0"/>
                  <a:t>度。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2349456"/>
              </a:xfrm>
              <a:blipFill>
                <a:blip r:embed="rId2"/>
                <a:stretch>
                  <a:fillRect l="-1827" t="-779" b="-140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平行線截角性質的應用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260830" y="4190790"/>
            <a:ext cx="7631650" cy="631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∠</a:t>
            </a:r>
            <a:r>
              <a:rPr lang="en-US" altLang="zh-TW" i="1" dirty="0">
                <a:solidFill>
                  <a:srgbClr val="FF0000"/>
                </a:solidFill>
              </a:rPr>
              <a:t>ACD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120°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60° (</a:t>
            </a:r>
            <a:r>
              <a:rPr lang="zh-TW" altLang="en-US" dirty="0">
                <a:solidFill>
                  <a:srgbClr val="FF0000"/>
                </a:solidFill>
              </a:rPr>
              <a:t>同側內角互補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6800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829" y="4630785"/>
                <a:ext cx="7055875" cy="95838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TW" dirty="0">
                    <a:solidFill>
                      <a:srgbClr val="FF0000"/>
                    </a:solidFill>
                  </a:rPr>
                  <a:t>∠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AEC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180°</a:t>
                </a:r>
                <a:r>
                  <a:rPr lang="zh-TW" altLang="en-US" dirty="0">
                    <a:solidFill>
                      <a:srgbClr val="FF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∠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BAC</a:t>
                </a:r>
                <a:r>
                  <a:rPr lang="zh-TW" altLang="en-US" dirty="0">
                    <a:solidFill>
                      <a:srgbClr val="FF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∠</a:t>
                </a:r>
                <a:r>
                  <a:rPr lang="en-US" altLang="zh-TW" i="1" dirty="0">
                    <a:solidFill>
                      <a:srgbClr val="FF0000"/>
                    </a:solidFill>
                  </a:rPr>
                  <a:t>ACD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29" y="4630785"/>
                <a:ext cx="7055875" cy="958389"/>
              </a:xfrm>
              <a:prstGeom prst="rect">
                <a:avLst/>
              </a:prstGeom>
              <a:blipFill>
                <a:blip r:embed="rId4"/>
                <a:stretch>
                  <a:fillRect l="-2247" b="-6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2461036" y="5600067"/>
            <a:ext cx="470325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60°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30°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90°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3227614" y="3250475"/>
            <a:ext cx="115212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90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824BB91-96B0-D05C-5D77-91A1160B37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257" y="3914867"/>
            <a:ext cx="433535" cy="432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B672C75-B43E-4277-F543-03CB7F97D2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158" y="5927502"/>
            <a:ext cx="280417" cy="33832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6506501-CF88-80F0-3D7B-61033F895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536" y="1974435"/>
            <a:ext cx="2696551" cy="19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2349456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zh-TW" altLang="en-US" dirty="0"/>
              <a:t>如右圖，已知 </a:t>
            </a:r>
            <a:r>
              <a:rPr lang="en-US" altLang="zh-TW" i="1" dirty="0"/>
              <a:t>L // M</a:t>
            </a:r>
            <a:r>
              <a:rPr lang="zh-TW" altLang="en-US" dirty="0"/>
              <a:t>，則∠</a:t>
            </a:r>
            <a:r>
              <a:rPr lang="en-US" altLang="zh-TW" i="1" dirty="0"/>
              <a:t>ABC</a:t>
            </a:r>
            <a:r>
              <a:rPr lang="zh-TW" altLang="en-US" dirty="0"/>
              <a:t>＝</a:t>
            </a:r>
            <a:r>
              <a:rPr lang="en-US" altLang="zh-TW" dirty="0"/>
              <a:t>______</a:t>
            </a:r>
            <a:r>
              <a:rPr lang="zh-TW" altLang="en-US" dirty="0"/>
              <a:t>度。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平行線截角性質的應用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260830" y="2060490"/>
            <a:ext cx="7631650" cy="10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過 </a:t>
            </a:r>
            <a:r>
              <a:rPr lang="en-US" altLang="zh-TW" i="1" dirty="0">
                <a:solidFill>
                  <a:srgbClr val="FF0000"/>
                </a:solidFill>
              </a:rPr>
              <a:t>B </a:t>
            </a:r>
            <a:r>
              <a:rPr lang="zh-TW" altLang="en-US" dirty="0">
                <a:solidFill>
                  <a:srgbClr val="FF0000"/>
                </a:solidFill>
              </a:rPr>
              <a:t>點做 </a:t>
            </a:r>
            <a:r>
              <a:rPr lang="en-US" altLang="zh-TW" i="1" dirty="0">
                <a:solidFill>
                  <a:srgbClr val="FF0000"/>
                </a:solidFill>
              </a:rPr>
              <a:t>L </a:t>
            </a:r>
            <a:r>
              <a:rPr lang="zh-TW" altLang="en-US" dirty="0">
                <a:solidFill>
                  <a:srgbClr val="FF0000"/>
                </a:solidFill>
              </a:rPr>
              <a:t>平行的直線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也會平行</a:t>
            </a:r>
            <a:r>
              <a:rPr lang="en-US" altLang="zh-TW" i="1" dirty="0">
                <a:solidFill>
                  <a:srgbClr val="FF0000"/>
                </a:solidFill>
              </a:rPr>
              <a:t>M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利用內錯角相等， </a:t>
            </a: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6800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260829" y="3179919"/>
            <a:ext cx="705587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∠</a:t>
            </a:r>
            <a:r>
              <a:rPr lang="en-US" altLang="zh-TW" i="1" dirty="0">
                <a:solidFill>
                  <a:srgbClr val="FF0000"/>
                </a:solidFill>
              </a:rPr>
              <a:t>ABC</a:t>
            </a:r>
            <a:r>
              <a:rPr lang="zh-TW" altLang="en-US" dirty="0">
                <a:solidFill>
                  <a:srgbClr val="FF0000"/>
                </a:solidFill>
              </a:rPr>
              <a:t>＝∠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＋∠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2433326" y="3899204"/>
            <a:ext cx="470325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40°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45°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85°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7074838" y="1391619"/>
            <a:ext cx="115212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85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824BB91-96B0-D05C-5D77-91A1160B3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294" y="2136751"/>
            <a:ext cx="433535" cy="432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B672C75-B43E-4277-F543-03CB7F97D2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196788"/>
            <a:ext cx="280417" cy="33832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A6224C4-6EE9-D764-BA3B-69ADF513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465" y="4618490"/>
            <a:ext cx="3478501" cy="2084906"/>
          </a:xfrm>
          <a:prstGeom prst="rect">
            <a:avLst/>
          </a:pr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BCFAE71E-A680-E068-75D7-9A19E794ED1E}"/>
              </a:ext>
            </a:extLst>
          </p:cNvPr>
          <p:cNvGrpSpPr/>
          <p:nvPr/>
        </p:nvGrpSpPr>
        <p:grpSpPr>
          <a:xfrm>
            <a:off x="4748465" y="5160850"/>
            <a:ext cx="3478501" cy="1016831"/>
            <a:chOff x="4748465" y="5160850"/>
            <a:chExt cx="3478501" cy="1016831"/>
          </a:xfrm>
        </p:grpSpPr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93B44ABE-7AD4-6A22-6AE5-FC8BAEDC4B0E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4748465" y="5660943"/>
              <a:ext cx="347850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8966D0A-EECF-5F1E-553B-2A7BF7E83D24}"/>
                </a:ext>
              </a:extLst>
            </p:cNvPr>
            <p:cNvSpPr txBox="1"/>
            <p:nvPr/>
          </p:nvSpPr>
          <p:spPr>
            <a:xfrm>
              <a:off x="5881628" y="516085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32478CB0-7699-7B91-D9F5-210C8E82CA9D}"/>
                </a:ext>
              </a:extLst>
            </p:cNvPr>
            <p:cNvSpPr txBox="1"/>
            <p:nvPr/>
          </p:nvSpPr>
          <p:spPr>
            <a:xfrm>
              <a:off x="5881628" y="559290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0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2349456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</a:t>
            </a:r>
            <a:r>
              <a:rPr lang="zh-TW" altLang="en-US" dirty="0"/>
              <a:t>如右圖，已知 </a:t>
            </a:r>
            <a:r>
              <a:rPr lang="en-US" altLang="zh-TW" i="1" dirty="0"/>
              <a:t>L // M</a:t>
            </a:r>
            <a:r>
              <a:rPr lang="zh-TW" altLang="en-US" dirty="0"/>
              <a:t>，則∠</a:t>
            </a:r>
            <a:r>
              <a:rPr lang="en-US" altLang="zh-TW" dirty="0"/>
              <a:t>1</a:t>
            </a:r>
            <a:r>
              <a:rPr lang="zh-TW" altLang="en-US" dirty="0"/>
              <a:t>＝</a:t>
            </a:r>
            <a:r>
              <a:rPr lang="en-US" altLang="zh-TW" dirty="0"/>
              <a:t>______</a:t>
            </a:r>
            <a:r>
              <a:rPr lang="zh-TW" altLang="en-US" dirty="0"/>
              <a:t>度。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平行線截角性質的應用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260830" y="2060490"/>
            <a:ext cx="7631650" cy="1055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過 </a:t>
            </a:r>
            <a:r>
              <a:rPr lang="en-US" altLang="zh-TW" i="1" dirty="0">
                <a:solidFill>
                  <a:srgbClr val="FF0000"/>
                </a:solidFill>
              </a:rPr>
              <a:t>B </a:t>
            </a:r>
            <a:r>
              <a:rPr lang="zh-TW" altLang="en-US" dirty="0">
                <a:solidFill>
                  <a:srgbClr val="FF0000"/>
                </a:solidFill>
              </a:rPr>
              <a:t>點做平行 </a:t>
            </a:r>
            <a:r>
              <a:rPr lang="en-US" altLang="zh-TW" i="1" dirty="0">
                <a:solidFill>
                  <a:srgbClr val="FF0000"/>
                </a:solidFill>
              </a:rPr>
              <a:t>L </a:t>
            </a:r>
            <a:r>
              <a:rPr lang="zh-TW" altLang="en-US" dirty="0">
                <a:solidFill>
                  <a:srgbClr val="FF0000"/>
                </a:solidFill>
              </a:rPr>
              <a:t>的直線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也會平行</a:t>
            </a:r>
            <a:r>
              <a:rPr lang="en-US" altLang="zh-TW" i="1" dirty="0">
                <a:solidFill>
                  <a:srgbClr val="FF0000"/>
                </a:solidFill>
              </a:rPr>
              <a:t>M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利用內錯角相等， </a:t>
            </a: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6800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260829" y="3179919"/>
            <a:ext cx="705587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∠</a:t>
            </a:r>
            <a:r>
              <a:rPr lang="en-US" altLang="zh-TW" i="1" dirty="0">
                <a:solidFill>
                  <a:srgbClr val="FF0000"/>
                </a:solidFill>
              </a:rPr>
              <a:t>ABC</a:t>
            </a:r>
            <a:r>
              <a:rPr lang="zh-TW" altLang="en-US" dirty="0">
                <a:solidFill>
                  <a:srgbClr val="FF0000"/>
                </a:solidFill>
              </a:rPr>
              <a:t>＝∠</a:t>
            </a:r>
            <a:r>
              <a:rPr lang="en-US" altLang="zh-TW" dirty="0">
                <a:solidFill>
                  <a:srgbClr val="FF0000"/>
                </a:solidFill>
              </a:rPr>
              <a:t>50°</a:t>
            </a:r>
            <a:r>
              <a:rPr lang="zh-TW" altLang="en-US" dirty="0">
                <a:solidFill>
                  <a:srgbClr val="FF0000"/>
                </a:solidFill>
              </a:rPr>
              <a:t>＋∠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80°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260829" y="4672967"/>
            <a:ext cx="470325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故</a:t>
            </a:r>
            <a:r>
              <a:rPr lang="en-US" altLang="zh-TW" dirty="0">
                <a:solidFill>
                  <a:srgbClr val="FF0000"/>
                </a:solidFill>
              </a:rPr>
              <a:t>∠1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30°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6444208" y="1391619"/>
            <a:ext cx="115212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150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824BB91-96B0-D05C-5D77-91A1160B3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294" y="2136751"/>
            <a:ext cx="433535" cy="432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B672C75-B43E-4277-F543-03CB7F97D2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494" y="5589240"/>
            <a:ext cx="280417" cy="338329"/>
          </a:xfrm>
          <a:prstGeom prst="rect">
            <a:avLst/>
          </a:prstGeom>
        </p:spPr>
      </p:pic>
      <p:sp>
        <p:nvSpPr>
          <p:cNvPr id="2" name="標題 3">
            <a:extLst>
              <a:ext uri="{FF2B5EF4-FFF2-40B4-BE49-F238E27FC236}">
                <a16:creationId xmlns:a16="http://schemas.microsoft.com/office/drawing/2014/main" id="{1A5BE942-0678-AE12-0DE9-3E5BB74722C2}"/>
              </a:ext>
            </a:extLst>
          </p:cNvPr>
          <p:cNvSpPr txBox="1">
            <a:spLocks/>
          </p:cNvSpPr>
          <p:nvPr/>
        </p:nvSpPr>
        <p:spPr>
          <a:xfrm>
            <a:off x="1260829" y="3914867"/>
            <a:ext cx="705587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則</a:t>
            </a:r>
            <a:r>
              <a:rPr lang="en-US" altLang="zh-TW" dirty="0">
                <a:solidFill>
                  <a:srgbClr val="FF0000"/>
                </a:solidFill>
              </a:rPr>
              <a:t>∠2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30°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F6EEC5B-BE28-4744-3282-1FD413D38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077072"/>
            <a:ext cx="3421725" cy="2039156"/>
          </a:xfrm>
          <a:prstGeom prst="rect">
            <a:avLst/>
          </a:prstGeom>
        </p:spPr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E072DD26-7404-E07E-C74F-F982768FE859}"/>
              </a:ext>
            </a:extLst>
          </p:cNvPr>
          <p:cNvSpPr txBox="1">
            <a:spLocks/>
          </p:cNvSpPr>
          <p:nvPr/>
        </p:nvSpPr>
        <p:spPr>
          <a:xfrm>
            <a:off x="2267743" y="5327837"/>
            <a:ext cx="369633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150°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6A87B2F2-16A7-C89D-4571-4284E095E3A6}"/>
              </a:ext>
            </a:extLst>
          </p:cNvPr>
          <p:cNvGrpSpPr/>
          <p:nvPr/>
        </p:nvGrpSpPr>
        <p:grpSpPr>
          <a:xfrm>
            <a:off x="5076056" y="5183740"/>
            <a:ext cx="3096344" cy="697887"/>
            <a:chOff x="5076056" y="5183740"/>
            <a:chExt cx="3096344" cy="697887"/>
          </a:xfrm>
        </p:grpSpPr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05A0D46F-A724-7802-3557-52D522215E6F}"/>
                </a:ext>
              </a:extLst>
            </p:cNvPr>
            <p:cNvCxnSpPr>
              <a:cxnSpLocks/>
            </p:cNvCxnSpPr>
            <p:nvPr/>
          </p:nvCxnSpPr>
          <p:spPr>
            <a:xfrm>
              <a:off x="5076056" y="5183740"/>
              <a:ext cx="309634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A9B3A448-8220-A89C-C01C-4D55B479F6DF}"/>
                </a:ext>
              </a:extLst>
            </p:cNvPr>
            <p:cNvSpPr txBox="1"/>
            <p:nvPr/>
          </p:nvSpPr>
          <p:spPr>
            <a:xfrm>
              <a:off x="6581144" y="52968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3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  <p:bldP spid="2" grpId="0"/>
      <p:bldP spid="2" grpId="1"/>
      <p:bldP spid="2" grpId="2"/>
      <p:bldP spid="13" grpId="0"/>
      <p:bldP spid="13" grpId="1"/>
      <p:bldP spid="1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3">
            <a:extLst>
              <a:ext uri="{FF2B5EF4-FFF2-40B4-BE49-F238E27FC236}">
                <a16:creationId xmlns:a16="http://schemas.microsoft.com/office/drawing/2014/main" id="{3FC5C295-A82F-47DF-B571-8BD71775D5AF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600"/>
              </a:lnSpc>
            </a:pPr>
            <a:r>
              <a:rPr lang="en-US" altLang="zh-TW" dirty="0"/>
              <a:t>(1)</a:t>
            </a:r>
            <a:r>
              <a:rPr lang="zh-TW" altLang="en-US" b="1" dirty="0">
                <a:solidFill>
                  <a:srgbClr val="C00000"/>
                </a:solidFill>
              </a:rPr>
              <a:t>平行四邊形的全等性質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ts val="4600"/>
              </a:lnSpc>
            </a:pPr>
            <a:r>
              <a:rPr lang="zh-TW" altLang="en-US" dirty="0"/>
              <a:t>    ①平行四邊形的一條對角線</a:t>
            </a:r>
          </a:p>
          <a:p>
            <a:pPr>
              <a:lnSpc>
                <a:spcPts val="4600"/>
              </a:lnSpc>
            </a:pPr>
            <a:r>
              <a:rPr lang="zh-TW" altLang="en-US" dirty="0"/>
              <a:t>        可將平行四邊形分成</a:t>
            </a:r>
          </a:p>
          <a:p>
            <a:pPr>
              <a:lnSpc>
                <a:spcPts val="4600"/>
              </a:lnSpc>
            </a:pPr>
            <a:r>
              <a:rPr lang="zh-TW" altLang="en-US" dirty="0"/>
              <a:t>        兩個全等三角形。</a:t>
            </a:r>
            <a:endParaRPr lang="en-US" altLang="zh-TW" dirty="0"/>
          </a:p>
          <a:p>
            <a:pPr>
              <a:lnSpc>
                <a:spcPts val="4600"/>
              </a:lnSpc>
            </a:pPr>
            <a:r>
              <a:rPr lang="zh-TW" altLang="en-US" dirty="0"/>
              <a:t>    ②平行四邊形的對邊相等，</a:t>
            </a:r>
          </a:p>
          <a:p>
            <a:pPr>
              <a:lnSpc>
                <a:spcPts val="4600"/>
              </a:lnSpc>
            </a:pPr>
            <a:r>
              <a:rPr lang="zh-TW" altLang="en-US" dirty="0"/>
              <a:t>        對角相等，對角線互相平分。</a:t>
            </a:r>
            <a:endParaRPr lang="en-US" altLang="zh-TW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19" y="548680"/>
            <a:ext cx="7232243" cy="808778"/>
          </a:xfrm>
        </p:spPr>
        <p:txBody>
          <a:bodyPr/>
          <a:lstStyle/>
          <a:p>
            <a:r>
              <a:rPr lang="en-US" altLang="zh-TW" dirty="0"/>
              <a:t>④</a:t>
            </a:r>
            <a:r>
              <a:rPr lang="zh-TW" altLang="en-US" dirty="0"/>
              <a:t> </a:t>
            </a:r>
            <a:r>
              <a:rPr lang="zh-TW" altLang="en-US" sz="3800" dirty="0"/>
              <a:t>平行四邊形的全等性質與判別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09E69-628C-33FB-7FD4-1F3C3127F9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BB56DE-1CEA-23A1-735E-BDB1D405B6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4FFD02D-4C5E-892D-6C6B-70C5FBF164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0"/>
              </a:clrFrom>
              <a:clrTo>
                <a:srgbClr val="FFFD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3240" y="2476615"/>
            <a:ext cx="3354892" cy="16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9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62D68B66-0610-482C-AB60-44DA1664A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9592" y="3532063"/>
                <a:ext cx="7632847" cy="137557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800"/>
                  </a:lnSpc>
                </a:pPr>
                <a:r>
                  <a:rPr lang="en-US" altLang="zh-TW" dirty="0"/>
                  <a:t>(1)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E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______</a:t>
                </a:r>
                <a:r>
                  <a:rPr lang="zh-TW" altLang="en-US" dirty="0"/>
                  <a:t>，</a:t>
                </a:r>
                <a:endParaRPr lang="en-US" altLang="zh-TW" dirty="0"/>
              </a:p>
              <a:p>
                <a:pPr marL="539750">
                  <a:lnSpc>
                    <a:spcPts val="48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ym typeface="Wingdings" panose="05000000000000000000" pitchFamily="2" charset="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E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______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62D68B66-0610-482C-AB60-44DA1664A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32063"/>
                <a:ext cx="7632847" cy="1375570"/>
              </a:xfrm>
              <a:prstGeom prst="rect">
                <a:avLst/>
              </a:prstGeom>
              <a:blipFill>
                <a:blip r:embed="rId2"/>
                <a:stretch>
                  <a:fillRect l="-2077" t="-1327" b="-5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78204A16-E29D-40C4-8204-0A801EC6AE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9592" y="5044320"/>
                <a:ext cx="7632847" cy="81595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TW" dirty="0"/>
                  <a:t>(2)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ym typeface="Wingdings" panose="05000000000000000000" pitchFamily="2" charset="2"/>
                  </a:rPr>
                  <a:t>ADC</a:t>
                </a:r>
                <a:r>
                  <a:rPr lang="zh-TW" altLang="en-US" dirty="0">
                    <a:sym typeface="Wingdings" panose="05000000000000000000" pitchFamily="2" charset="2"/>
                  </a:rPr>
                  <a:t>的面積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______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78204A16-E29D-40C4-8204-0A801EC6A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044320"/>
                <a:ext cx="7632847" cy="815950"/>
              </a:xfrm>
              <a:prstGeom prst="rect">
                <a:avLst/>
              </a:prstGeom>
              <a:blipFill>
                <a:blip r:embed="rId3"/>
                <a:stretch>
                  <a:fillRect l="-2077" t="-10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1376351"/>
              </a:xfrm>
            </p:spPr>
            <p:txBody>
              <a:bodyPr/>
              <a:lstStyle/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如圖，四邊形 </a:t>
                </a:r>
                <a:r>
                  <a:rPr lang="en-US" altLang="zh-TW" i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ABCD</a:t>
                </a:r>
                <a:r>
                  <a:rPr lang="en-US" altLang="zh-TW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的兩條對角線交於 </a:t>
                </a:r>
                <a:r>
                  <a:rPr lang="en-US" altLang="zh-TW" i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</a:t>
                </a:r>
                <a:r>
                  <a:rPr lang="zh-TW" altLang="en-US" i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點，已知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TW" sz="3200" i="1" dirty="0">
                            <a:solidFill>
                              <a:schemeClr val="tx1"/>
                            </a:solidFill>
                          </a:rPr>
                          <m:t>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4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DE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6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ABC</a:t>
                </a:r>
                <a:r>
                  <a:rPr lang="zh-TW" altLang="en-US" i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的面積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21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，則：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1376351"/>
              </a:xfrm>
              <a:blipFill>
                <a:blip r:embed="rId4"/>
                <a:stretch>
                  <a:fillRect l="-1827" t="-1327" r="-2741" b="-49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79" y="613664"/>
            <a:ext cx="6371005" cy="576163"/>
          </a:xfrm>
        </p:spPr>
        <p:txBody>
          <a:bodyPr/>
          <a:lstStyle/>
          <a:p>
            <a:r>
              <a:rPr lang="zh-TW" altLang="en-US" dirty="0"/>
              <a:t>平行四邊形的全等性質與判別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699792" y="3494631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2540843" y="4168456"/>
            <a:ext cx="100811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4652394" y="4985304"/>
            <a:ext cx="86743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21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72D5F27-4A17-C1FE-7E2F-9C2262C2BA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502" y="2652862"/>
            <a:ext cx="3683177" cy="22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3">
            <a:extLst>
              <a:ext uri="{FF2B5EF4-FFF2-40B4-BE49-F238E27FC236}">
                <a16:creationId xmlns:a16="http://schemas.microsoft.com/office/drawing/2014/main" id="{62D68B66-0610-482C-AB60-44DA1664A601}"/>
              </a:ext>
            </a:extLst>
          </p:cNvPr>
          <p:cNvSpPr txBox="1">
            <a:spLocks/>
          </p:cNvSpPr>
          <p:nvPr/>
        </p:nvSpPr>
        <p:spPr>
          <a:xfrm>
            <a:off x="613084" y="1779615"/>
            <a:ext cx="7987547" cy="937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344613" indent="-1344613" defTabSz="539750">
              <a:spcBef>
                <a:spcPts val="600"/>
              </a:spcBef>
            </a:pPr>
            <a:r>
              <a:rPr lang="en-US" altLang="zh-TW" dirty="0"/>
              <a:t>(1)(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兩組對邊分別相等的四邊形，是平行四邊形。</a:t>
            </a:r>
            <a:endParaRPr lang="en-US" altLang="zh-TW" dirty="0"/>
          </a:p>
        </p:txBody>
      </p:sp>
      <p:sp>
        <p:nvSpPr>
          <p:cNvPr id="2" name="標題 3">
            <a:extLst>
              <a:ext uri="{FF2B5EF4-FFF2-40B4-BE49-F238E27FC236}">
                <a16:creationId xmlns:a16="http://schemas.microsoft.com/office/drawing/2014/main" id="{0C043D3F-B914-97B3-7E0B-816132F8F30D}"/>
              </a:ext>
            </a:extLst>
          </p:cNvPr>
          <p:cNvSpPr txBox="1">
            <a:spLocks/>
          </p:cNvSpPr>
          <p:nvPr/>
        </p:nvSpPr>
        <p:spPr>
          <a:xfrm>
            <a:off x="613084" y="3140969"/>
            <a:ext cx="7987547" cy="11863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344613" indent="-1344613">
              <a:spcBef>
                <a:spcPts val="600"/>
              </a:spcBef>
            </a:pPr>
            <a:r>
              <a:rPr lang="en-US" altLang="zh-TW" dirty="0"/>
              <a:t>(2)(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有一組對邊相等，另一組對邊平行的四邊形，是平行四邊形。</a:t>
            </a:r>
            <a:endParaRPr lang="en-US" altLang="zh-TW" dirty="0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134FAE17-1ED9-B221-A67C-851CC0BB0065}"/>
              </a:ext>
            </a:extLst>
          </p:cNvPr>
          <p:cNvSpPr txBox="1">
            <a:spLocks/>
          </p:cNvSpPr>
          <p:nvPr/>
        </p:nvSpPr>
        <p:spPr>
          <a:xfrm>
            <a:off x="613084" y="4747298"/>
            <a:ext cx="7987547" cy="11863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344613" indent="-1344613" defTabSz="539750">
              <a:spcBef>
                <a:spcPts val="600"/>
              </a:spcBef>
            </a:pPr>
            <a:r>
              <a:rPr lang="en-US" altLang="zh-TW" dirty="0"/>
              <a:t>(3)(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兩組對角分別相等的四邊形，是平行四邊形。</a:t>
            </a:r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352928" cy="654871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是非題。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等差數列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74240" y="1808007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○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119432" y="3136830"/>
            <a:ext cx="100811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×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189769" y="4775008"/>
            <a:ext cx="86743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○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981A4E71-545E-B465-563C-C8B8C183504A}"/>
              </a:ext>
            </a:extLst>
          </p:cNvPr>
          <p:cNvSpPr txBox="1">
            <a:spLocks/>
          </p:cNvSpPr>
          <p:nvPr/>
        </p:nvSpPr>
        <p:spPr>
          <a:xfrm>
            <a:off x="2405053" y="4190885"/>
            <a:ext cx="26970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是等腰梯形。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ACED1CB-D573-662F-7F6B-FEBD8C9C4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225" y="4231572"/>
            <a:ext cx="4335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6" grpId="0"/>
      <p:bldP spid="16" grpId="1"/>
      <p:bldP spid="16" grpId="2"/>
      <p:bldP spid="7" grpId="0"/>
      <p:bldP spid="7" grpId="1"/>
      <p:bldP spid="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0C043D3F-B914-97B3-7E0B-816132F8F30D}"/>
              </a:ext>
            </a:extLst>
          </p:cNvPr>
          <p:cNvSpPr txBox="1">
            <a:spLocks/>
          </p:cNvSpPr>
          <p:nvPr/>
        </p:nvSpPr>
        <p:spPr>
          <a:xfrm>
            <a:off x="613084" y="3140969"/>
            <a:ext cx="7987547" cy="11863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344613" indent="-1344613">
              <a:spcBef>
                <a:spcPts val="600"/>
              </a:spcBef>
            </a:pPr>
            <a:r>
              <a:rPr lang="en-US" altLang="zh-TW" dirty="0"/>
              <a:t>(5)(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有一組對邊平行且相等的四邊形，是平行四邊形。</a:t>
            </a:r>
            <a:endParaRPr lang="en-US" altLang="zh-TW" dirty="0"/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62D68B66-0610-482C-AB60-44DA1664A601}"/>
              </a:ext>
            </a:extLst>
          </p:cNvPr>
          <p:cNvSpPr txBox="1">
            <a:spLocks/>
          </p:cNvSpPr>
          <p:nvPr/>
        </p:nvSpPr>
        <p:spPr>
          <a:xfrm>
            <a:off x="613084" y="1779615"/>
            <a:ext cx="7987547" cy="937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344613" indent="-1344613" defTabSz="539750">
              <a:spcBef>
                <a:spcPts val="600"/>
              </a:spcBef>
            </a:pPr>
            <a:r>
              <a:rPr lang="en-US" altLang="zh-TW" dirty="0"/>
              <a:t>(4)(</a:t>
            </a:r>
            <a:r>
              <a:rPr lang="zh-TW" altLang="en-US" dirty="0"/>
              <a:t>      </a:t>
            </a:r>
            <a:r>
              <a:rPr lang="en-US" altLang="zh-TW" dirty="0"/>
              <a:t>)</a:t>
            </a:r>
            <a:r>
              <a:rPr lang="zh-TW" altLang="en-US" dirty="0"/>
              <a:t>兩條對角線互相平分的四邊形，是平行四邊形。</a:t>
            </a:r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352928" cy="654871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是非題。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等差數列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177688" y="1819754"/>
            <a:ext cx="898497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○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122880" y="3169878"/>
            <a:ext cx="100811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○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3">
            <a:extLst>
              <a:ext uri="{FF2B5EF4-FFF2-40B4-BE49-F238E27FC236}">
                <a16:creationId xmlns:a16="http://schemas.microsoft.com/office/drawing/2014/main" id="{3FC5C295-A82F-47DF-B571-8BD71775D5AF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600"/>
              </a:lnSpc>
            </a:pPr>
            <a:r>
              <a:rPr lang="en-US" altLang="zh-TW" dirty="0"/>
              <a:t>(2)</a:t>
            </a:r>
            <a:r>
              <a:rPr lang="zh-TW" altLang="en-US" b="1" dirty="0">
                <a:solidFill>
                  <a:srgbClr val="C00000"/>
                </a:solidFill>
              </a:rPr>
              <a:t>平行四邊形的判別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19" y="548680"/>
            <a:ext cx="7232243" cy="808778"/>
          </a:xfrm>
        </p:spPr>
        <p:txBody>
          <a:bodyPr/>
          <a:lstStyle/>
          <a:p>
            <a:r>
              <a:rPr lang="en-US" altLang="zh-TW" dirty="0"/>
              <a:t>④</a:t>
            </a:r>
            <a:r>
              <a:rPr lang="zh-TW" altLang="en-US" dirty="0"/>
              <a:t> </a:t>
            </a:r>
            <a:r>
              <a:rPr lang="zh-TW" altLang="en-US" sz="3800" dirty="0"/>
              <a:t>平行四邊形的全等性質與判別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09E69-628C-33FB-7FD4-1F3C3127F9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BB56DE-1CEA-23A1-735E-BDB1D405B6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1FA94CB7-32C0-7569-948D-326755A188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168213"/>
                  </p:ext>
                </p:extLst>
              </p:nvPr>
            </p:nvGraphicFramePr>
            <p:xfrm>
              <a:off x="539552" y="2420888"/>
              <a:ext cx="7931016" cy="432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>
                      <a:extLst>
                        <a:ext uri="{9D8B030D-6E8A-4147-A177-3AD203B41FA5}">
                          <a16:colId xmlns:a16="http://schemas.microsoft.com/office/drawing/2014/main" val="3026668764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454853686"/>
                        </a:ext>
                      </a:extLst>
                    </a:gridCol>
                    <a:gridCol w="2458408">
                      <a:extLst>
                        <a:ext uri="{9D8B030D-6E8A-4147-A177-3AD203B41FA5}">
                          <a16:colId xmlns:a16="http://schemas.microsoft.com/office/drawing/2014/main" val="426723088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判別方法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說明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圖示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214184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兩組對邊</a:t>
                          </a:r>
                          <a:endParaRPr lang="en-US" altLang="zh-TW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分別相等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若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CD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</m:acc>
                            </m:oMath>
                          </a14:m>
                          <a:endParaRPr lang="en-US" altLang="zh-TW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則 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是平行四邊形。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9054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有一組對邊平行且相等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若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TW" sz="2400" dirty="0">
                              <a:solidFill>
                                <a:srgbClr val="000000"/>
                              </a:solidFill>
                            </a:rPr>
                            <a:t> //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</m:acc>
                            </m:oMath>
                          </a14:m>
                          <a:endParaRPr lang="en-US" altLang="zh-TW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則 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是平行四邊形。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628542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兩組對角</a:t>
                          </a:r>
                          <a:endParaRPr lang="en-US" altLang="zh-TW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分別相等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若∠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＝∠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，∠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＝∠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則 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是平行四邊形。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9857729"/>
                      </a:ext>
                    </a:extLst>
                  </a:tr>
                  <a:tr h="1054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兩條對角線互相平分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若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OC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  <m: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oMath>
                          </a14:m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＝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2400" b="0" i="1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微軟正黑體" panose="020B0604030504040204" pitchFamily="34" charset="-120"/>
                                      <a:cs typeface="Times New Roman" panose="02020603050405020304" pitchFamily="18" charset="0"/>
                                    </a:rPr>
                                    <m:t>OD</m:t>
                                  </m:r>
                                </m:e>
                              </m:acc>
                            </m:oMath>
                          </a14:m>
                          <a:endParaRPr lang="en-US" altLang="zh-TW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則 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是平行四邊形。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02989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1FA94CB7-32C0-7569-948D-326755A188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168213"/>
                  </p:ext>
                </p:extLst>
              </p:nvPr>
            </p:nvGraphicFramePr>
            <p:xfrm>
              <a:off x="539552" y="2420888"/>
              <a:ext cx="7931016" cy="432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>
                      <a:extLst>
                        <a:ext uri="{9D8B030D-6E8A-4147-A177-3AD203B41FA5}">
                          <a16:colId xmlns:a16="http://schemas.microsoft.com/office/drawing/2014/main" val="3026668764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454853686"/>
                        </a:ext>
                      </a:extLst>
                    </a:gridCol>
                    <a:gridCol w="2458408">
                      <a:extLst>
                        <a:ext uri="{9D8B030D-6E8A-4147-A177-3AD203B41FA5}">
                          <a16:colId xmlns:a16="http://schemas.microsoft.com/office/drawing/2014/main" val="42672308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判別方法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說明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圖示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214184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兩組對邊</a:t>
                          </a:r>
                          <a:endParaRPr lang="en-US" altLang="zh-TW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分別相等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336" t="-53247" r="-67442" b="-314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019054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有一組對邊平行且相等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336" t="-154248" r="-67442" b="-2169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628542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兩組對角</a:t>
                          </a:r>
                          <a:endParaRPr lang="en-US" altLang="zh-TW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分別相等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若∠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＝∠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，∠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＝∠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則 </a:t>
                          </a:r>
                          <a:r>
                            <a:rPr lang="en-US" altLang="zh-TW" sz="2400" b="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是平行四邊形。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9857729"/>
                      </a:ext>
                    </a:extLst>
                  </a:tr>
                  <a:tr h="1054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400" b="0" dirty="0">
                              <a:solidFill>
                                <a:schemeClr val="tx1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兩條對角線互相平分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336" t="-313873" r="-67442" b="-28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solidFill>
                              <a:schemeClr val="tx1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02989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0E28F8A9-B7BD-E908-4AE4-B71841A8A3F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609" y="2893440"/>
            <a:ext cx="1567671" cy="87714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0058D58-006B-E59A-D659-9829C67B4F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3713" y="3846131"/>
            <a:ext cx="1589038" cy="87714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BA8D681-620D-7FDD-8CF3-C5C7B23B76A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609" y="4762199"/>
            <a:ext cx="1567671" cy="89948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608F5E6-8BCD-06DA-DD53-504B1531F89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609" y="5690657"/>
            <a:ext cx="1589039" cy="10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8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solidFill>
                <a:srgbClr val="FDEFEF"/>
              </a:solidFill>
            </p:spPr>
            <p:txBody>
              <a:bodyPr/>
              <a:lstStyle/>
              <a:p>
                <a:pPr>
                  <a:lnSpc>
                    <a:spcPts val="4000"/>
                  </a:lnSpc>
                </a:pPr>
                <a:r>
                  <a:rPr lang="zh-TW" altLang="en-US" sz="3000" dirty="0"/>
                  <a:t>右圖平行四邊形 </a:t>
                </a:r>
                <a:r>
                  <a:rPr lang="en-US" altLang="zh-TW" sz="3000" i="1" dirty="0"/>
                  <a:t>ABCD </a:t>
                </a:r>
                <a:r>
                  <a:rPr lang="zh-TW" altLang="en-US" sz="3000" dirty="0"/>
                  <a:t>中，若</a:t>
                </a:r>
                <a:br>
                  <a:rPr lang="en-US" altLang="zh-TW" sz="3000" dirty="0"/>
                </a:br>
                <a:r>
                  <a:rPr lang="zh-TW" altLang="en-US" sz="3000" dirty="0"/>
                  <a:t>∠</a:t>
                </a:r>
                <a:r>
                  <a:rPr lang="en-US" altLang="zh-TW" sz="3000" i="1" dirty="0"/>
                  <a:t>D</a:t>
                </a:r>
                <a:r>
                  <a:rPr lang="zh-TW" altLang="en-US" sz="3000" dirty="0"/>
                  <a:t>＝</a:t>
                </a:r>
                <a:r>
                  <a:rPr lang="en-US" altLang="zh-TW" sz="3000" dirty="0"/>
                  <a:t>72°</a:t>
                </a:r>
                <a:r>
                  <a:rPr lang="zh-TW" altLang="en-US" sz="3000" dirty="0"/>
                  <a:t>，∠</a:t>
                </a:r>
                <a:r>
                  <a:rPr lang="en-US" altLang="zh-TW" sz="3000" dirty="0"/>
                  <a:t>1</a:t>
                </a:r>
                <a:r>
                  <a:rPr lang="zh-TW" altLang="en-US" sz="3000" dirty="0"/>
                  <a:t>＝∠</a:t>
                </a:r>
                <a:r>
                  <a:rPr lang="en-US" altLang="zh-TW" sz="3000" dirty="0"/>
                  <a:t>2</a:t>
                </a:r>
                <a:r>
                  <a:rPr lang="zh-TW" altLang="en-US" sz="3000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AD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:r>
                  <a:rPr lang="en-US" altLang="zh-TW" sz="3000" dirty="0"/>
                  <a:t>20</a:t>
                </a:r>
                <a:r>
                  <a:rPr lang="zh-TW" altLang="en-US" sz="3000" dirty="0"/>
                  <a:t>，</a:t>
                </a:r>
                <a:br>
                  <a:rPr lang="zh-TW" altLang="en-US" sz="3000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CE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:r>
                  <a:rPr lang="en-US" altLang="zh-TW" sz="3000" dirty="0"/>
                  <a:t>5</a:t>
                </a:r>
                <a:r>
                  <a:rPr lang="zh-TW" altLang="en-US" sz="3000" dirty="0"/>
                  <a:t>，求：</a:t>
                </a:r>
                <a:br>
                  <a:rPr lang="en-US" altLang="zh-TW" sz="3000" dirty="0"/>
                </a:br>
                <a:r>
                  <a:rPr lang="en-US" altLang="zh-TW" sz="3000" dirty="0"/>
                  <a:t>(1)</a:t>
                </a:r>
                <a:r>
                  <a:rPr lang="zh-TW" altLang="en-US" sz="3000" dirty="0"/>
                  <a:t>∠</a:t>
                </a:r>
                <a:r>
                  <a:rPr lang="en-US" altLang="zh-TW" sz="3000" i="1" dirty="0"/>
                  <a:t>E</a:t>
                </a:r>
                <a:r>
                  <a:rPr lang="zh-TW" altLang="en-US" sz="3000" i="1" dirty="0"/>
                  <a:t> </a:t>
                </a:r>
                <a:r>
                  <a:rPr lang="zh-TW" altLang="en-US" sz="3000" dirty="0"/>
                  <a:t>的度數。</a:t>
                </a:r>
                <a:br>
                  <a:rPr lang="en-US" altLang="zh-TW" sz="3000" dirty="0"/>
                </a:br>
                <a:r>
                  <a:rPr lang="en-US" altLang="zh-TW" sz="3000" dirty="0"/>
                  <a:t>(2)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AB</m:t>
                        </m:r>
                      </m:e>
                    </m:acc>
                    <m:r>
                      <a:rPr lang="zh-TW" altLang="en-US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3000" dirty="0"/>
                  <a:t> 的長度。</a:t>
                </a:r>
                <a:br>
                  <a:rPr lang="en-US" altLang="zh-TW" sz="3000" dirty="0"/>
                </a:br>
                <a:r>
                  <a:rPr lang="en-US" altLang="zh-TW" sz="3000" dirty="0">
                    <a:solidFill>
                      <a:srgbClr val="0070C0"/>
                    </a:solidFill>
                  </a:rPr>
                  <a:t>[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解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]</a:t>
                </a:r>
                <a:br>
                  <a:rPr lang="en-US" altLang="zh-TW" sz="3000" dirty="0">
                    <a:solidFill>
                      <a:srgbClr val="0070C0"/>
                    </a:solidFill>
                  </a:rPr>
                </a:br>
                <a:r>
                  <a:rPr lang="en-US" altLang="zh-TW" sz="3000" dirty="0">
                    <a:solidFill>
                      <a:srgbClr val="0070C0"/>
                    </a:solidFill>
                  </a:rPr>
                  <a:t>(1)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因為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0C0"/>
                            </a:solidFill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altLang="zh-TW" sz="3000" dirty="0">
                    <a:solidFill>
                      <a:srgbClr val="0070C0"/>
                    </a:solidFill>
                  </a:rPr>
                  <a:t> //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0C0"/>
                            </a:solidFill>
                          </a:rPr>
                          <m:t>DE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，所以∠</a:t>
                </a:r>
                <a:r>
                  <a:rPr lang="en-US" altLang="zh-TW" sz="3000" i="1" dirty="0">
                    <a:solidFill>
                      <a:srgbClr val="0070C0"/>
                    </a:solidFill>
                  </a:rPr>
                  <a:t>E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＝∠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1 (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內錯角相等 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)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，</a:t>
                </a:r>
                <a:br>
                  <a:rPr lang="zh-TW" altLang="en-US" sz="3000" dirty="0">
                    <a:solidFill>
                      <a:srgbClr val="0070C0"/>
                    </a:solidFill>
                  </a:rPr>
                </a:br>
                <a:r>
                  <a:rPr lang="zh-TW" altLang="en-US" sz="3000" dirty="0">
                    <a:solidFill>
                      <a:srgbClr val="0070C0"/>
                    </a:solidFill>
                  </a:rPr>
                  <a:t>　 則∠</a:t>
                </a:r>
                <a:r>
                  <a:rPr lang="en-US" altLang="zh-TW" sz="3000" i="1" dirty="0">
                    <a:solidFill>
                      <a:srgbClr val="0070C0"/>
                    </a:solidFill>
                  </a:rPr>
                  <a:t>E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＝∠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1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＝∠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2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( 180°</a:t>
                </a:r>
                <a:r>
                  <a:rPr lang="zh-TW" altLang="en-US" sz="3000" dirty="0">
                    <a:solidFill>
                      <a:srgbClr val="0070C0"/>
                    </a:solidFill>
                    <a:latin typeface="+mn-ea"/>
                    <a:ea typeface="+mn-ea"/>
                  </a:rPr>
                  <a:t>－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72°)÷2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54°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。</a:t>
                </a:r>
                <a:br>
                  <a:rPr lang="en-US" altLang="zh-TW" sz="3000" dirty="0">
                    <a:solidFill>
                      <a:srgbClr val="0070C0"/>
                    </a:solidFill>
                  </a:rPr>
                </a:br>
                <a:r>
                  <a:rPr lang="en-US" altLang="zh-TW" sz="3000" dirty="0">
                    <a:solidFill>
                      <a:srgbClr val="0070C0"/>
                    </a:solidFill>
                  </a:rPr>
                  <a:t>(2)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因為∠</a:t>
                </a:r>
                <a:r>
                  <a:rPr lang="en-US" altLang="zh-TW" sz="3000" i="1" dirty="0">
                    <a:solidFill>
                      <a:srgbClr val="0070C0"/>
                    </a:solidFill>
                  </a:rPr>
                  <a:t>E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＝∠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2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54°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，所以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0C0"/>
                            </a:solidFill>
                          </a:rPr>
                          <m:t>DE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0C0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20</a:t>
                </a:r>
                <a:br>
                  <a:rPr lang="en-US" altLang="zh-TW" sz="3000" dirty="0">
                    <a:solidFill>
                      <a:srgbClr val="0070C0"/>
                    </a:solidFill>
                  </a:rPr>
                </a:br>
                <a:r>
                  <a:rPr lang="zh-TW" altLang="en-US" sz="3000" dirty="0">
                    <a:solidFill>
                      <a:srgbClr val="0070C0"/>
                    </a:solidFill>
                  </a:rPr>
                  <a:t>     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0C0"/>
                            </a:solidFill>
                          </a:rPr>
                          <m:t>AB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0070C0"/>
                            </a:solidFill>
                          </a:rPr>
                          <m:t>CD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20</a:t>
                </a:r>
                <a:r>
                  <a:rPr lang="zh-TW" altLang="en-US" sz="3000" dirty="0">
                    <a:solidFill>
                      <a:srgbClr val="0070C0"/>
                    </a:solidFill>
                    <a:latin typeface="+mn-ea"/>
                    <a:ea typeface="+mn-ea"/>
                  </a:rPr>
                  <a:t>－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5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15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。</a:t>
                </a:r>
                <a:endParaRPr lang="zh-TW" altLang="en-US" sz="3000" dirty="0"/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blipFill>
                <a:blip r:embed="rId2"/>
                <a:stretch>
                  <a:fillRect l="-1610" t="-1302" b="-35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437840"/>
            <a:ext cx="7132028" cy="1296144"/>
          </a:xfrm>
        </p:spPr>
        <p:txBody>
          <a:bodyPr/>
          <a:lstStyle/>
          <a:p>
            <a:r>
              <a:rPr lang="en-US" altLang="zh-TW" dirty="0"/>
              <a:t>⑤</a:t>
            </a:r>
            <a:r>
              <a:rPr lang="zh-TW" altLang="en-US" dirty="0"/>
              <a:t> </a:t>
            </a:r>
            <a:r>
              <a:rPr lang="zh-TW" altLang="en-US" sz="3800" dirty="0"/>
              <a:t>平行四邊形對邊、對角相等</a:t>
            </a:r>
            <a:br>
              <a:rPr lang="en-US" altLang="zh-TW" sz="3800" dirty="0"/>
            </a:br>
            <a:r>
              <a:rPr lang="en-US" altLang="zh-TW" sz="3800" dirty="0"/>
              <a:t>      </a:t>
            </a:r>
            <a:r>
              <a:rPr lang="zh-TW" altLang="en-US" sz="3800" dirty="0"/>
              <a:t>的應用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FF62648-6C9F-B46B-8892-3783D303A7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50A177-EEC9-4B81-F367-E2991578BB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73229C1-75A9-E763-565D-2BEB6E86DC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0"/>
              </a:clrFrom>
              <a:clrTo>
                <a:srgbClr val="FFFD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3" y="1694254"/>
            <a:ext cx="3522253" cy="30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</p:spPr>
            <p:txBody>
              <a:bodyPr/>
              <a:lstStyle/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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如右圖，平行四邊形 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ABCD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中，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3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x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＋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1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5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x</a:t>
                </a:r>
                <a:r>
                  <a:rPr lang="zh-TW" altLang="en-US" dirty="0">
                    <a:solidFill>
                      <a:schemeClr val="tx1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7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∠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D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70°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:r>
                  <a:rPr lang="zh-TW" altLang="en-US" dirty="0">
                    <a:solidFill>
                      <a:schemeClr val="tx1"/>
                    </a:solidFill>
                  </a:rPr>
                  <a:t>則：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  <a:blipFill>
                <a:blip r:embed="rId2"/>
                <a:stretch>
                  <a:fillRect l="-1827" t="-1017" r="-1405" b="-145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200800" cy="576163"/>
          </a:xfrm>
        </p:spPr>
        <p:txBody>
          <a:bodyPr/>
          <a:lstStyle/>
          <a:p>
            <a:r>
              <a:rPr lang="zh-TW" altLang="en-US" dirty="0"/>
              <a:t>平行四邊形對邊、對角相等的應用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503366" y="4648964"/>
            <a:ext cx="3311170" cy="726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∠</a:t>
            </a:r>
            <a:r>
              <a:rPr lang="en-US" altLang="zh-TW" i="1" dirty="0">
                <a:solidFill>
                  <a:srgbClr val="FF0000"/>
                </a:solidFill>
              </a:rPr>
              <a:t>A 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70°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6800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2247111" y="5226575"/>
            <a:ext cx="206939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110°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503366" y="5859580"/>
            <a:ext cx="3797591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∠</a:t>
            </a:r>
            <a:r>
              <a:rPr lang="en-US" altLang="zh-TW" i="1" dirty="0">
                <a:solidFill>
                  <a:srgbClr val="FF0000"/>
                </a:solidFill>
              </a:rPr>
              <a:t>D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∠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70°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2" name="標題 3">
            <a:extLst>
              <a:ext uri="{FF2B5EF4-FFF2-40B4-BE49-F238E27FC236}">
                <a16:creationId xmlns:a16="http://schemas.microsoft.com/office/drawing/2014/main" id="{02E0036F-1279-AF5D-08E2-D6EDF67C8388}"/>
              </a:ext>
            </a:extLst>
          </p:cNvPr>
          <p:cNvSpPr txBox="1">
            <a:spLocks/>
          </p:cNvSpPr>
          <p:nvPr/>
        </p:nvSpPr>
        <p:spPr>
          <a:xfrm>
            <a:off x="683568" y="3140968"/>
            <a:ext cx="3312368" cy="1317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514350" indent="-514350">
              <a:lnSpc>
                <a:spcPts val="4800"/>
              </a:lnSpc>
              <a:buAutoNum type="arabicParenBoth"/>
            </a:pPr>
            <a:r>
              <a:rPr lang="en-US" altLang="zh-TW" dirty="0"/>
              <a:t>∠</a:t>
            </a:r>
            <a:r>
              <a:rPr lang="en-US" altLang="zh-TW" i="1" dirty="0"/>
              <a:t>A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，</a:t>
            </a:r>
            <a:endParaRPr lang="en-US" altLang="zh-TW" dirty="0"/>
          </a:p>
          <a:p>
            <a:pPr marL="442913">
              <a:lnSpc>
                <a:spcPts val="4800"/>
              </a:lnSpc>
            </a:pPr>
            <a:r>
              <a:rPr lang="en-US" altLang="zh-TW" dirty="0"/>
              <a:t>∠</a:t>
            </a:r>
            <a:r>
              <a:rPr lang="en-US" altLang="zh-TW" i="1" dirty="0"/>
              <a:t>D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。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399930" y="3152304"/>
            <a:ext cx="10801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110°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527DFF-6C41-75D4-8716-420815BE0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535" y="4724155"/>
            <a:ext cx="433535" cy="43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1326DA-66A0-3522-29C1-0D54CAF6F9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428" y="6187015"/>
            <a:ext cx="280417" cy="338329"/>
          </a:xfrm>
          <a:prstGeom prst="rect">
            <a:avLst/>
          </a:prstGeom>
        </p:spPr>
      </p:pic>
      <p:sp>
        <p:nvSpPr>
          <p:cNvPr id="8" name="標題 3">
            <a:extLst>
              <a:ext uri="{FF2B5EF4-FFF2-40B4-BE49-F238E27FC236}">
                <a16:creationId xmlns:a16="http://schemas.microsoft.com/office/drawing/2014/main" id="{5CE2AD3D-D11B-1C4D-3CBA-E046CFABB42B}"/>
              </a:ext>
            </a:extLst>
          </p:cNvPr>
          <p:cNvSpPr txBox="1">
            <a:spLocks/>
          </p:cNvSpPr>
          <p:nvPr/>
        </p:nvSpPr>
        <p:spPr>
          <a:xfrm>
            <a:off x="2552335" y="3822194"/>
            <a:ext cx="10801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70°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E86E3EE-B3D4-758C-3CB7-45E2397684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0545" y="2588349"/>
            <a:ext cx="3545568" cy="23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①</a:t>
            </a:r>
            <a:r>
              <a:rPr lang="zh-TW" altLang="en-US" dirty="0"/>
              <a:t> 平行線的性質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34F036A8-B564-A1FB-981E-7B00F97183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3"/>
              </a:xfrm>
              <a:solidFill>
                <a:srgbClr val="FDEFEF"/>
              </a:solidFill>
            </p:spPr>
            <p:txBody>
              <a:bodyPr/>
              <a:lstStyle/>
              <a:p>
                <a:pPr>
                  <a:lnSpc>
                    <a:spcPts val="4200"/>
                  </a:lnSpc>
                </a:pPr>
                <a:r>
                  <a:rPr lang="zh-TW" altLang="en-US" sz="3000" b="1" dirty="0">
                    <a:solidFill>
                      <a:srgbClr val="C00000"/>
                    </a:solidFill>
                  </a:rPr>
                  <a:t>平行線的性質</a:t>
                </a:r>
                <a:r>
                  <a:rPr lang="zh-TW" altLang="en-US" sz="3000" dirty="0"/>
                  <a:t>：兩平行線之間的</a:t>
                </a:r>
                <a:br>
                  <a:rPr lang="en-US" altLang="zh-TW" sz="3000" dirty="0"/>
                </a:br>
                <a:r>
                  <a:rPr lang="zh-TW" altLang="en-US" sz="3000" dirty="0"/>
                  <a:t>距離處處相等且永不相交。</a:t>
                </a:r>
                <a:br>
                  <a:rPr lang="en-US" altLang="zh-TW" sz="3000" dirty="0">
                    <a:solidFill>
                      <a:srgbClr val="000000"/>
                    </a:solidFill>
                  </a:rPr>
                </a:br>
                <a:r>
                  <a:rPr lang="zh-TW" altLang="en-US" sz="3000" dirty="0">
                    <a:solidFill>
                      <a:srgbClr val="000000"/>
                    </a:solidFill>
                  </a:rPr>
                  <a:t>     如圖，</a:t>
                </a:r>
                <a:r>
                  <a:rPr lang="en-US" altLang="zh-TW" sz="3000" i="1" dirty="0">
                    <a:solidFill>
                      <a:srgbClr val="000000"/>
                    </a:solidFill>
                  </a:rPr>
                  <a:t>L</a:t>
                </a:r>
                <a:r>
                  <a:rPr lang="en-US" altLang="zh-TW" sz="30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zh-TW" sz="30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TW" sz="3000" dirty="0">
                    <a:solidFill>
                      <a:srgbClr val="000000"/>
                    </a:solidFill>
                  </a:rPr>
                  <a:t>// </a:t>
                </a:r>
                <a:r>
                  <a:rPr lang="en-US" altLang="zh-TW" sz="3000" i="1" dirty="0">
                    <a:solidFill>
                      <a:srgbClr val="000000"/>
                    </a:solidFill>
                  </a:rPr>
                  <a:t>L</a:t>
                </a:r>
                <a:r>
                  <a:rPr lang="en-US" altLang="zh-TW" sz="30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zh-TW" altLang="en-US" sz="3000" dirty="0">
                    <a:solidFill>
                      <a:srgbClr val="000000"/>
                    </a:solidFill>
                  </a:rPr>
                  <a:t>，且線上兩點</a:t>
                </a:r>
                <a:br>
                  <a:rPr lang="en-US" altLang="zh-TW" sz="3000" dirty="0">
                    <a:solidFill>
                      <a:srgbClr val="000000"/>
                    </a:solidFill>
                  </a:rPr>
                </a:br>
                <a:r>
                  <a:rPr lang="zh-TW" altLang="en-US" sz="3000" dirty="0">
                    <a:solidFill>
                      <a:srgbClr val="000000"/>
                    </a:solidFill>
                  </a:rPr>
                  <a:t>     都等距，</a:t>
                </a:r>
                <a14:m>
                  <m:oMath xmlns:m="http://schemas.openxmlformats.org/officeDocument/2006/math">
                    <m:r>
                      <a:rPr lang="en-US" altLang="zh-TW" sz="3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TW" sz="3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zh-TW" altLang="en-US" sz="3000" dirty="0">
                    <a:solidFill>
                      <a:srgbClr val="000000"/>
                    </a:solidFill>
                  </a:rPr>
                  <a:t>的面積為 </a:t>
                </a:r>
                <a:r>
                  <a:rPr lang="en-US" altLang="zh-TW" sz="3000" dirty="0">
                    <a:solidFill>
                      <a:srgbClr val="000000"/>
                    </a:solidFill>
                  </a:rPr>
                  <a:t>8</a:t>
                </a:r>
                <a:r>
                  <a:rPr lang="zh-TW" altLang="en-US" sz="3000" dirty="0">
                    <a:solidFill>
                      <a:srgbClr val="000000"/>
                    </a:solidFill>
                  </a:rPr>
                  <a:t>，</a:t>
                </a:r>
                <a:br>
                  <a:rPr lang="en-US" altLang="zh-TW" sz="3000" dirty="0">
                    <a:solidFill>
                      <a:srgbClr val="000000"/>
                    </a:solidFill>
                  </a:rPr>
                </a:br>
                <a:r>
                  <a:rPr lang="zh-TW" altLang="en-US" sz="3000" dirty="0">
                    <a:solidFill>
                      <a:srgbClr val="000000"/>
                    </a:solidFill>
                  </a:rPr>
                  <a:t>     求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TW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𝐴𝐶𝐹</m:t>
                    </m:r>
                  </m:oMath>
                </a14:m>
                <a:r>
                  <a:rPr lang="zh-TW" altLang="en-US" sz="3000" dirty="0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TW" sz="3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𝐶𝐷𝐺</m:t>
                    </m:r>
                  </m:oMath>
                </a14:m>
                <a:r>
                  <a:rPr lang="zh-TW" altLang="en-US" sz="3000" dirty="0">
                    <a:solidFill>
                      <a:schemeClr val="tx1"/>
                    </a:solidFill>
                  </a:rPr>
                  <a:t>的面積。</a:t>
                </a:r>
                <a:br>
                  <a:rPr lang="en-US" altLang="zh-TW" sz="3000" dirty="0">
                    <a:solidFill>
                      <a:schemeClr val="tx1"/>
                    </a:solidFill>
                  </a:rPr>
                </a:br>
                <a:r>
                  <a:rPr lang="en-US" altLang="zh-TW" sz="3000" dirty="0">
                    <a:solidFill>
                      <a:srgbClr val="0070C0"/>
                    </a:solidFill>
                  </a:rPr>
                  <a:t>[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解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𝐴𝐶𝐹</m:t>
                    </m:r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 的底是 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 的 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2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 倍，高相同，</a:t>
                </a:r>
                <a:br>
                  <a:rPr lang="en-US" altLang="zh-TW" sz="3000" dirty="0">
                    <a:solidFill>
                      <a:srgbClr val="0070C0"/>
                    </a:solidFill>
                  </a:rPr>
                </a:br>
                <a:r>
                  <a:rPr lang="zh-TW" altLang="en-US" sz="3000" dirty="0">
                    <a:solidFill>
                      <a:srgbClr val="0070C0"/>
                    </a:solidFill>
                  </a:rPr>
                  <a:t>       故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𝐴𝐶𝐹</m:t>
                    </m:r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 的面積＝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8×2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16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，	</a:t>
                </a:r>
                <a:br>
                  <a:rPr lang="zh-TW" altLang="en-US" sz="3000" dirty="0">
                    <a:solidFill>
                      <a:srgbClr val="0070C0"/>
                    </a:solidFill>
                  </a:rPr>
                </a:br>
                <a:r>
                  <a:rPr lang="zh-TW" altLang="en-US" sz="3000" dirty="0">
                    <a:solidFill>
                      <a:srgbClr val="0070C0"/>
                    </a:solidFill>
                  </a:rPr>
                  <a:t>       又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𝐶𝐷𝐺</m:t>
                    </m:r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的底是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的 </a:t>
                </a:r>
                <a:r>
                  <a:rPr lang="en-US" altLang="zh-TW" sz="3000" dirty="0">
                    <a:solidFill>
                      <a:srgbClr val="0070C0"/>
                    </a:solidFill>
                  </a:rPr>
                  <a:t>3</a:t>
                </a:r>
                <a:r>
                  <a:rPr lang="zh-TW" altLang="en-US" sz="3000" dirty="0">
                    <a:solidFill>
                      <a:srgbClr val="0070C0"/>
                    </a:solidFill>
                  </a:rPr>
                  <a:t> 倍，且高相同，</a:t>
                </a:r>
                <a:br>
                  <a:rPr lang="en-US" altLang="zh-TW" sz="3000" dirty="0">
                    <a:solidFill>
                      <a:srgbClr val="0070C0"/>
                    </a:solidFill>
                  </a:rPr>
                </a:br>
                <a:r>
                  <a:rPr lang="zh-TW" altLang="en-US" sz="3000" dirty="0">
                    <a:solidFill>
                      <a:srgbClr val="0070C0"/>
                    </a:solidFill>
                  </a:rPr>
                  <a:t>       故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△</m:t>
                    </m:r>
                    <m:r>
                      <a:rPr lang="en-US" altLang="zh-TW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𝐶𝐷𝐺</m:t>
                    </m:r>
                  </m:oMath>
                </a14:m>
                <a:r>
                  <a:rPr lang="zh-TW" altLang="en-US" sz="3000" dirty="0">
                    <a:solidFill>
                      <a:srgbClr val="0070C0"/>
                    </a:solidFill>
                  </a:rPr>
                  <a:t>的面積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8×3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24</a:t>
                </a:r>
                <a:r>
                  <a:rPr lang="zh-TW" altLang="en-US" dirty="0">
                    <a:solidFill>
                      <a:srgbClr val="0070C0"/>
                    </a:solidFill>
                  </a:rPr>
                  <a:t>。	</a:t>
                </a:r>
                <a:endParaRPr lang="zh-TW" altLang="en-US" sz="3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標題 3">
                <a:extLst>
                  <a:ext uri="{FF2B5EF4-FFF2-40B4-BE49-F238E27FC236}">
                    <a16:creationId xmlns:a16="http://schemas.microsoft.com/office/drawing/2014/main" id="{34F036A8-B564-A1FB-981E-7B00F9718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3"/>
              </a:xfrm>
              <a:blipFill>
                <a:blip r:embed="rId2"/>
                <a:stretch>
                  <a:fillRect l="-1610" t="-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C47251-5699-EF8F-C0D5-46C18C89AC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7" name="圖片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17ECB94-ACFB-C88C-8162-AE2A9D1D7C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8" name="圖片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284431-051E-45B8-214D-A281B59B54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90AC993-1611-4F52-BB00-0AA06920B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20" y="2797609"/>
            <a:ext cx="642436" cy="61753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F079C20-0D67-9CE6-8122-6298C357AB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1637785"/>
            <a:ext cx="2545439" cy="33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</p:spPr>
            <p:txBody>
              <a:bodyPr/>
              <a:lstStyle/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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如右圖，平行四邊形 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ABCD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中，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3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x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＋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1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5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x</a:t>
                </a:r>
                <a:r>
                  <a:rPr lang="zh-TW" altLang="en-US" dirty="0">
                    <a:solidFill>
                      <a:schemeClr val="tx1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7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∠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D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70°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:r>
                  <a:rPr lang="zh-TW" altLang="en-US" dirty="0">
                    <a:solidFill>
                      <a:schemeClr val="tx1"/>
                    </a:solidFill>
                  </a:rPr>
                  <a:t>則：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  <a:blipFill>
                <a:blip r:embed="rId2"/>
                <a:stretch>
                  <a:fillRect l="-1827" t="-1017" r="-1405" b="-145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200800" cy="576163"/>
          </a:xfrm>
        </p:spPr>
        <p:txBody>
          <a:bodyPr/>
          <a:lstStyle/>
          <a:p>
            <a:r>
              <a:rPr lang="zh-TW" altLang="en-US" dirty="0"/>
              <a:t>平行四邊形對邊、對角相等的應用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576572" y="4648964"/>
            <a:ext cx="3311170" cy="726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7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＋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6800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588071" y="5226575"/>
            <a:ext cx="272844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8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3366" y="5859580"/>
                <a:ext cx="4508794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FF0000"/>
                    </a:solidFill>
                  </a:rPr>
                  <a:t>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3×4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＋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13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66" y="5859580"/>
                <a:ext cx="4508794" cy="654871"/>
              </a:xfrm>
              <a:prstGeom prst="rect">
                <a:avLst/>
              </a:prstGeom>
              <a:blipFill>
                <a:blip r:embed="rId4"/>
                <a:stretch>
                  <a:fillRect l="-3518" t="-12037" b="-18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02E0036F-1279-AF5D-08E2-D6EDF67C8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3140968"/>
                <a:ext cx="3312368" cy="131784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800"/>
                  </a:lnSpc>
                </a:pPr>
                <a:r>
                  <a:rPr lang="en-US" altLang="zh-TW" dirty="0"/>
                  <a:t>(2) </a:t>
                </a:r>
                <a:r>
                  <a:rPr lang="en-US" altLang="zh-TW" i="1" dirty="0"/>
                  <a:t>x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，</a:t>
                </a:r>
                <a:endParaRPr lang="en-US" altLang="zh-TW" dirty="0"/>
              </a:p>
              <a:p>
                <a:pPr marL="442913">
                  <a:lnSpc>
                    <a:spcPts val="48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AD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02E0036F-1279-AF5D-08E2-D6EDF67C8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40968"/>
                <a:ext cx="3312368" cy="1317847"/>
              </a:xfrm>
              <a:prstGeom prst="rect">
                <a:avLst/>
              </a:prstGeom>
              <a:blipFill>
                <a:blip r:embed="rId5"/>
                <a:stretch>
                  <a:fillRect l="-4596" t="-1389" b="-10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218985" y="3152304"/>
            <a:ext cx="10801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527DFF-6C41-75D4-8716-420815BE0B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535" y="4724155"/>
            <a:ext cx="433535" cy="43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1326DA-66A0-3522-29C1-0D54CAF6F9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6110659"/>
            <a:ext cx="280417" cy="338329"/>
          </a:xfrm>
          <a:prstGeom prst="rect">
            <a:avLst/>
          </a:prstGeom>
        </p:spPr>
      </p:pic>
      <p:sp>
        <p:nvSpPr>
          <p:cNvPr id="8" name="標題 3">
            <a:extLst>
              <a:ext uri="{FF2B5EF4-FFF2-40B4-BE49-F238E27FC236}">
                <a16:creationId xmlns:a16="http://schemas.microsoft.com/office/drawing/2014/main" id="{5CE2AD3D-D11B-1C4D-3CBA-E046CFABB42B}"/>
              </a:ext>
            </a:extLst>
          </p:cNvPr>
          <p:cNvSpPr txBox="1">
            <a:spLocks/>
          </p:cNvSpPr>
          <p:nvPr/>
        </p:nvSpPr>
        <p:spPr>
          <a:xfrm>
            <a:off x="2420026" y="3822194"/>
            <a:ext cx="10801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E86E3EE-B3D4-758C-3CB7-45E2397684C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0545" y="2588349"/>
            <a:ext cx="3545568" cy="23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  <p:bldP spid="8" grpId="0"/>
      <p:bldP spid="8" grpId="1"/>
      <p:bldP spid="8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AAD21F4C-7931-8085-4A94-050DADBE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104" y="2786988"/>
            <a:ext cx="3546597" cy="2311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</p:spPr>
            <p:txBody>
              <a:bodyPr/>
              <a:lstStyle/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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如右圖，平行四邊形 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ABCD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中，</a:t>
                </a:r>
                <a:r>
                  <a:rPr lang="zh-TW" altLang="en-US" dirty="0"/>
                  <a:t>已知</a:t>
                </a:r>
                <a:br>
                  <a:rPr lang="en-US" altLang="zh-TW" dirty="0"/>
                </a:br>
                <a:r>
                  <a:rPr lang="en-US" altLang="zh-TW" dirty="0"/>
                  <a:t>∠</a:t>
                </a:r>
                <a:r>
                  <a:rPr lang="en-US" altLang="zh-TW" i="1" dirty="0"/>
                  <a:t>D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/>
                  <a:t> 70°</a:t>
                </a:r>
                <a:r>
                  <a:rPr lang="zh-TW" altLang="en-US" dirty="0"/>
                  <a:t>，</a:t>
                </a:r>
                <a:r>
                  <a:rPr lang="en-US" altLang="zh-TW" dirty="0"/>
                  <a:t>∠1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∠2</a:t>
                </a:r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B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10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BC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13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:r>
                  <a:rPr lang="zh-TW" altLang="en-US" dirty="0">
                    <a:solidFill>
                      <a:schemeClr val="tx1"/>
                    </a:solidFill>
                  </a:rPr>
                  <a:t>則</a:t>
                </a:r>
                <a:r>
                  <a:rPr lang="en-US" altLang="zh-TW" dirty="0"/>
                  <a:t>∠3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DE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。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  <a:blipFill>
                <a:blip r:embed="rId3"/>
                <a:stretch>
                  <a:fillRect l="-1827" t="-1017" b="-149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200800" cy="576163"/>
          </a:xfrm>
        </p:spPr>
        <p:txBody>
          <a:bodyPr/>
          <a:lstStyle/>
          <a:p>
            <a:r>
              <a:rPr lang="zh-TW" altLang="en-US" dirty="0"/>
              <a:t>平行四邊形對邊、對角相等的應用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076065" y="3235587"/>
            <a:ext cx="4479155" cy="726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000" dirty="0">
                <a:solidFill>
                  <a:srgbClr val="FF0000"/>
                </a:solidFill>
              </a:rPr>
              <a:t>∠1</a:t>
            </a:r>
            <a:r>
              <a:rPr lang="zh-TW" altLang="en-US" sz="3000" dirty="0">
                <a:solidFill>
                  <a:srgbClr val="FF0000"/>
                </a:solidFill>
              </a:rPr>
              <a:t>＋∠</a:t>
            </a:r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r>
              <a:rPr lang="zh-TW" altLang="en-US" sz="3000" dirty="0">
                <a:solidFill>
                  <a:srgbClr val="FF0000"/>
                </a:solidFill>
              </a:rPr>
              <a:t>＝∠</a:t>
            </a:r>
            <a:r>
              <a:rPr lang="en-US" altLang="zh-TW" sz="3000" i="1" dirty="0">
                <a:solidFill>
                  <a:srgbClr val="FF0000"/>
                </a:solidFill>
              </a:rPr>
              <a:t>D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dirty="0">
                <a:solidFill>
                  <a:srgbClr val="FF0000"/>
                </a:solidFill>
              </a:rPr>
              <a:t>70°</a:t>
            </a:r>
            <a:r>
              <a:rPr lang="zh-TW" altLang="en-US" sz="3000" dirty="0">
                <a:solidFill>
                  <a:srgbClr val="FF0000"/>
                </a:solidFill>
              </a:rPr>
              <a:t>，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076065" y="3893493"/>
            <a:ext cx="3055161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因為∠</a:t>
            </a:r>
            <a:r>
              <a:rPr lang="en-US" altLang="zh-TW" sz="3000" dirty="0">
                <a:solidFill>
                  <a:srgbClr val="FF0000"/>
                </a:solidFill>
              </a:rPr>
              <a:t>1</a:t>
            </a:r>
            <a:r>
              <a:rPr lang="zh-TW" altLang="en-US" sz="3000" dirty="0">
                <a:solidFill>
                  <a:srgbClr val="FF0000"/>
                </a:solidFill>
              </a:rPr>
              <a:t>＝∠</a:t>
            </a:r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r>
              <a:rPr lang="zh-TW" altLang="en-US" sz="3000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076065" y="4479448"/>
            <a:ext cx="4508794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所以∠</a:t>
            </a:r>
            <a:r>
              <a:rPr lang="en-US" altLang="zh-TW" sz="3000" dirty="0">
                <a:solidFill>
                  <a:srgbClr val="FF0000"/>
                </a:solidFill>
              </a:rPr>
              <a:t>1</a:t>
            </a:r>
            <a:r>
              <a:rPr lang="zh-TW" altLang="en-US" sz="3000" dirty="0">
                <a:solidFill>
                  <a:srgbClr val="FF0000"/>
                </a:solidFill>
              </a:rPr>
              <a:t>＝∠</a:t>
            </a:r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dirty="0">
                <a:solidFill>
                  <a:srgbClr val="FF0000"/>
                </a:solidFill>
              </a:rPr>
              <a:t>35°</a:t>
            </a:r>
            <a:r>
              <a:rPr lang="zh-TW" altLang="en-US" sz="3000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496899" y="2634111"/>
            <a:ext cx="10801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35°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527DFF-6C41-75D4-8716-420815BE0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725" y="3288982"/>
            <a:ext cx="433535" cy="43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1326DA-66A0-3522-29C1-0D54CAF6F9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72" y="6387280"/>
            <a:ext cx="280417" cy="338329"/>
          </a:xfrm>
          <a:prstGeom prst="rect">
            <a:avLst/>
          </a:prstGeom>
        </p:spPr>
      </p:pic>
      <p:sp>
        <p:nvSpPr>
          <p:cNvPr id="8" name="標題 3">
            <a:extLst>
              <a:ext uri="{FF2B5EF4-FFF2-40B4-BE49-F238E27FC236}">
                <a16:creationId xmlns:a16="http://schemas.microsoft.com/office/drawing/2014/main" id="{5CE2AD3D-D11B-1C4D-3CBA-E046CFABB42B}"/>
              </a:ext>
            </a:extLst>
          </p:cNvPr>
          <p:cNvSpPr txBox="1">
            <a:spLocks/>
          </p:cNvSpPr>
          <p:nvPr/>
        </p:nvSpPr>
        <p:spPr>
          <a:xfrm>
            <a:off x="5008506" y="2615733"/>
            <a:ext cx="711814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C545414E-625A-59B0-F0AA-7F0CF4B7E4F0}"/>
              </a:ext>
            </a:extLst>
          </p:cNvPr>
          <p:cNvSpPr txBox="1">
            <a:spLocks/>
          </p:cNvSpPr>
          <p:nvPr/>
        </p:nvSpPr>
        <p:spPr>
          <a:xfrm>
            <a:off x="1076064" y="5065403"/>
            <a:ext cx="716834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又∠</a:t>
            </a:r>
            <a:r>
              <a:rPr lang="en-US" altLang="zh-TW" sz="3000" dirty="0">
                <a:solidFill>
                  <a:srgbClr val="FF0000"/>
                </a:solidFill>
              </a:rPr>
              <a:t>3</a:t>
            </a:r>
            <a:r>
              <a:rPr lang="zh-TW" altLang="en-US" sz="3000" dirty="0">
                <a:solidFill>
                  <a:srgbClr val="FF0000"/>
                </a:solidFill>
              </a:rPr>
              <a:t>＝∠</a:t>
            </a:r>
            <a:r>
              <a:rPr lang="en-US" altLang="zh-TW" sz="3000" dirty="0">
                <a:solidFill>
                  <a:srgbClr val="FF0000"/>
                </a:solidFill>
              </a:rPr>
              <a:t>2 (</a:t>
            </a:r>
            <a:r>
              <a:rPr lang="zh-TW" altLang="en-US" sz="3000" dirty="0">
                <a:solidFill>
                  <a:srgbClr val="FF0000"/>
                </a:solidFill>
              </a:rPr>
              <a:t>內錯角相等</a:t>
            </a:r>
            <a:r>
              <a:rPr lang="en-US" altLang="zh-TW" sz="3000" dirty="0">
                <a:solidFill>
                  <a:srgbClr val="FF0000"/>
                </a:solidFill>
              </a:rPr>
              <a:t>)</a:t>
            </a:r>
            <a:r>
              <a:rPr lang="zh-TW" altLang="en-US" sz="3000" dirty="0">
                <a:solidFill>
                  <a:srgbClr val="FF0000"/>
                </a:solidFill>
              </a:rPr>
              <a:t>，故∠</a:t>
            </a:r>
            <a:r>
              <a:rPr lang="en-US" altLang="zh-TW" sz="3000" dirty="0">
                <a:solidFill>
                  <a:srgbClr val="FF0000"/>
                </a:solidFill>
              </a:rPr>
              <a:t>3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dirty="0">
                <a:solidFill>
                  <a:srgbClr val="FF0000"/>
                </a:solidFill>
              </a:rPr>
              <a:t>35°</a:t>
            </a:r>
            <a:r>
              <a:rPr lang="zh-TW" altLang="en-US" sz="3000" dirty="0">
                <a:solidFill>
                  <a:srgbClr val="FF0000"/>
                </a:solidFill>
              </a:rPr>
              <a:t>。</a:t>
            </a:r>
          </a:p>
          <a:p>
            <a:endParaRPr lang="zh-TW" altLang="en-US" sz="3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F3099919-A138-0C9E-C82A-585A6D0A45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065" y="5651358"/>
                <a:ext cx="6662748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3000" dirty="0">
                    <a:solidFill>
                      <a:srgbClr val="FF0000"/>
                    </a:solidFill>
                  </a:rPr>
                  <a:t>因為∠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1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＝∠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3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35°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，所以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10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</a:t>
                </a:r>
                <a:endParaRPr lang="zh-TW" altLang="en-US" sz="3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F3099919-A138-0C9E-C82A-585A6D0A4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65" y="5651358"/>
                <a:ext cx="6662748" cy="654871"/>
              </a:xfrm>
              <a:prstGeom prst="rect">
                <a:avLst/>
              </a:prstGeom>
              <a:blipFill>
                <a:blip r:embed="rId7"/>
                <a:stretch>
                  <a:fillRect l="-2198" t="-12150" b="-149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977449EB-6A31-8C47-9A0E-F02FC600D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065" y="6237313"/>
                <a:ext cx="6662748" cy="53137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FF0000"/>
                    </a:solidFill>
                  </a:rPr>
                  <a:t>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DE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13</a:t>
                </a:r>
                <a:r>
                  <a:rPr lang="zh-TW" altLang="en-US" dirty="0">
                    <a:solidFill>
                      <a:srgbClr val="FF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10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3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。</a:t>
                </a:r>
                <a:endParaRPr lang="zh-TW" altLang="en-US" sz="3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標題 3">
                <a:extLst>
                  <a:ext uri="{FF2B5EF4-FFF2-40B4-BE49-F238E27FC236}">
                    <a16:creationId xmlns:a16="http://schemas.microsoft.com/office/drawing/2014/main" id="{977449EB-6A31-8C47-9A0E-F02FC600D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65" y="6237313"/>
                <a:ext cx="6662748" cy="531374"/>
              </a:xfrm>
              <a:prstGeom prst="rect">
                <a:avLst/>
              </a:prstGeom>
              <a:blipFill>
                <a:blip r:embed="rId8"/>
                <a:stretch>
                  <a:fillRect l="-2381" t="-16092" b="-471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23 6" descr="poButton">
            <a:extLst>
              <a:ext uri="{FF2B5EF4-FFF2-40B4-BE49-F238E27FC236}">
                <a16:creationId xmlns:a16="http://schemas.microsoft.com/office/drawing/2014/main" id="{AFBF709D-21C5-059D-6683-20AE51C0B6B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6800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  <p:bldP spid="8" grpId="0"/>
      <p:bldP spid="8" grpId="1"/>
      <p:bldP spid="8" grpId="2"/>
      <p:bldP spid="13" grpId="0"/>
      <p:bldP spid="13" grpId="1"/>
      <p:bldP spid="13" grpId="2"/>
      <p:bldP spid="18" grpId="0"/>
      <p:bldP spid="18" grpId="1"/>
      <p:bldP spid="18" grpId="2"/>
      <p:bldP spid="19" grpId="0"/>
      <p:bldP spid="19" grpId="1"/>
      <p:bldP spid="19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67751A9A-81A3-6A8A-821B-8EB26CCB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7218" y="2665280"/>
            <a:ext cx="3646340" cy="257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</p:spPr>
            <p:txBody>
              <a:bodyPr/>
              <a:lstStyle/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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如右圖，平行四邊形 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ABCD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中，</a:t>
                </a:r>
                <a:r>
                  <a:rPr lang="zh-TW" altLang="en-US" dirty="0"/>
                  <a:t>已知</a:t>
                </a:r>
                <a:r>
                  <a:rPr lang="en-US" altLang="zh-TW" dirty="0"/>
                  <a:t>∠</a:t>
                </a:r>
                <a:r>
                  <a:rPr lang="en-US" altLang="zh-TW" i="1" dirty="0"/>
                  <a:t>D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60°</a:t>
                </a:r>
                <a:r>
                  <a:rPr lang="zh-TW" altLang="en-US" dirty="0"/>
                  <a:t>，∠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＝∠</a:t>
                </a:r>
                <a:r>
                  <a:rPr lang="en-US" altLang="zh-TW" dirty="0"/>
                  <a:t>2</a:t>
                </a:r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21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6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，則：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  <a:blipFill>
                <a:blip r:embed="rId3"/>
                <a:stretch>
                  <a:fillRect l="-1827" t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200800" cy="576163"/>
          </a:xfrm>
        </p:spPr>
        <p:txBody>
          <a:bodyPr/>
          <a:lstStyle/>
          <a:p>
            <a:r>
              <a:rPr lang="zh-TW" altLang="en-US" dirty="0"/>
              <a:t>平行四邊形對邊、對角相等的應用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544931" y="3920574"/>
            <a:ext cx="3311170" cy="726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因為</a:t>
            </a:r>
            <a:r>
              <a:rPr lang="en-US" altLang="zh-TW" i="1" dirty="0">
                <a:solidFill>
                  <a:srgbClr val="FF0000"/>
                </a:solidFill>
              </a:rPr>
              <a:t>AB </a:t>
            </a:r>
            <a:r>
              <a:rPr lang="en-US" altLang="zh-TW" dirty="0">
                <a:solidFill>
                  <a:srgbClr val="FF0000"/>
                </a:solidFill>
              </a:rPr>
              <a:t>// </a:t>
            </a:r>
            <a:r>
              <a:rPr lang="en-US" altLang="zh-TW" i="1" dirty="0">
                <a:solidFill>
                  <a:srgbClr val="FF0000"/>
                </a:solidFill>
              </a:rPr>
              <a:t>DE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544931" y="4588657"/>
            <a:ext cx="5504209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所以∠</a:t>
            </a:r>
            <a:r>
              <a:rPr lang="en-US" altLang="zh-TW" i="1" dirty="0">
                <a:solidFill>
                  <a:srgbClr val="FF0000"/>
                </a:solidFill>
              </a:rPr>
              <a:t>E</a:t>
            </a:r>
            <a:r>
              <a:rPr lang="zh-TW" altLang="en-US" dirty="0">
                <a:solidFill>
                  <a:srgbClr val="FF0000"/>
                </a:solidFill>
              </a:rPr>
              <a:t>＝∠</a:t>
            </a:r>
            <a:r>
              <a:rPr lang="en-US" altLang="zh-TW" dirty="0">
                <a:solidFill>
                  <a:srgbClr val="FF0000"/>
                </a:solidFill>
              </a:rPr>
              <a:t>2 ( </a:t>
            </a:r>
            <a:r>
              <a:rPr lang="zh-TW" altLang="en-US" dirty="0">
                <a:solidFill>
                  <a:srgbClr val="FF0000"/>
                </a:solidFill>
              </a:rPr>
              <a:t>內錯角相等 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544931" y="5184789"/>
            <a:ext cx="3797591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故∠</a:t>
            </a:r>
            <a:r>
              <a:rPr lang="en-US" altLang="zh-TW" i="1" dirty="0">
                <a:solidFill>
                  <a:srgbClr val="FF0000"/>
                </a:solidFill>
              </a:rPr>
              <a:t>E</a:t>
            </a:r>
            <a:r>
              <a:rPr lang="zh-TW" altLang="en-US" dirty="0">
                <a:solidFill>
                  <a:srgbClr val="FF0000"/>
                </a:solidFill>
              </a:rPr>
              <a:t>＝∠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＝∠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標題 3">
            <a:extLst>
              <a:ext uri="{FF2B5EF4-FFF2-40B4-BE49-F238E27FC236}">
                <a16:creationId xmlns:a16="http://schemas.microsoft.com/office/drawing/2014/main" id="{02E0036F-1279-AF5D-08E2-D6EDF67C8388}"/>
              </a:ext>
            </a:extLst>
          </p:cNvPr>
          <p:cNvSpPr txBox="1">
            <a:spLocks/>
          </p:cNvSpPr>
          <p:nvPr/>
        </p:nvSpPr>
        <p:spPr>
          <a:xfrm>
            <a:off x="683568" y="2618573"/>
            <a:ext cx="3312368" cy="1317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514350" indent="-514350">
              <a:lnSpc>
                <a:spcPts val="4800"/>
              </a:lnSpc>
              <a:buAutoNum type="arabicParenBoth"/>
            </a:pPr>
            <a:r>
              <a:rPr lang="en-US" altLang="zh-TW" dirty="0"/>
              <a:t>∠1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，</a:t>
            </a:r>
            <a:endParaRPr lang="en-US" altLang="zh-TW" dirty="0"/>
          </a:p>
          <a:p>
            <a:pPr marL="442913">
              <a:lnSpc>
                <a:spcPts val="4800"/>
              </a:lnSpc>
            </a:pPr>
            <a:r>
              <a:rPr lang="en-US" altLang="zh-TW" dirty="0"/>
              <a:t>∠</a:t>
            </a:r>
            <a:r>
              <a:rPr lang="en-US" altLang="zh-TW" i="1" dirty="0"/>
              <a:t>E</a:t>
            </a:r>
            <a:r>
              <a:rPr lang="zh-TW" altLang="en-US" dirty="0"/>
              <a:t>＝</a:t>
            </a:r>
            <a:r>
              <a:rPr lang="en-US" altLang="zh-TW" dirty="0"/>
              <a:t>_____</a:t>
            </a:r>
            <a:r>
              <a:rPr lang="zh-TW" altLang="en-US" dirty="0"/>
              <a:t>。</a:t>
            </a:r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558518" y="2632374"/>
            <a:ext cx="10801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60°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527DFF-6C41-75D4-8716-420815BE0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535" y="3962317"/>
            <a:ext cx="433535" cy="43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1326DA-66A0-3522-29C1-0D54CAF6F9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516" y="6025164"/>
            <a:ext cx="280417" cy="338329"/>
          </a:xfrm>
          <a:prstGeom prst="rect">
            <a:avLst/>
          </a:prstGeom>
        </p:spPr>
      </p:pic>
      <p:sp>
        <p:nvSpPr>
          <p:cNvPr id="8" name="標題 3">
            <a:extLst>
              <a:ext uri="{FF2B5EF4-FFF2-40B4-BE49-F238E27FC236}">
                <a16:creationId xmlns:a16="http://schemas.microsoft.com/office/drawing/2014/main" id="{5CE2AD3D-D11B-1C4D-3CBA-E046CFABB42B}"/>
              </a:ext>
            </a:extLst>
          </p:cNvPr>
          <p:cNvSpPr txBox="1">
            <a:spLocks/>
          </p:cNvSpPr>
          <p:nvPr/>
        </p:nvSpPr>
        <p:spPr>
          <a:xfrm>
            <a:off x="2552335" y="3299799"/>
            <a:ext cx="10801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60°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36ED0EEA-1F0C-5165-908D-D900D492113B}"/>
              </a:ext>
            </a:extLst>
          </p:cNvPr>
          <p:cNvSpPr txBox="1">
            <a:spLocks/>
          </p:cNvSpPr>
          <p:nvPr/>
        </p:nvSpPr>
        <p:spPr>
          <a:xfrm>
            <a:off x="1544931" y="5780922"/>
            <a:ext cx="4508794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(180°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dirty="0">
                <a:solidFill>
                  <a:srgbClr val="FF0000"/>
                </a:solidFill>
              </a:rPr>
              <a:t>60°)÷2</a:t>
            </a:r>
            <a:r>
              <a:rPr lang="zh-TW" altLang="en-US" dirty="0">
                <a:solidFill>
                  <a:srgbClr val="FF0000"/>
                </a:solidFill>
              </a:rPr>
              <a:t>＝</a:t>
            </a:r>
            <a:r>
              <a:rPr lang="en-US" altLang="zh-TW" dirty="0">
                <a:solidFill>
                  <a:srgbClr val="FF0000"/>
                </a:solidFill>
              </a:rPr>
              <a:t>60°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6800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  <p:bldP spid="8" grpId="0"/>
      <p:bldP spid="8" grpId="1"/>
      <p:bldP spid="8" grpId="2"/>
      <p:bldP spid="12" grpId="0"/>
      <p:bldP spid="12" grpId="1"/>
      <p:bldP spid="1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23F8DE03-7BC3-DB30-5801-A471C9F50E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7218" y="2665280"/>
            <a:ext cx="3646340" cy="257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</p:spPr>
            <p:txBody>
              <a:bodyPr/>
              <a:lstStyle/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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如右圖，平行四邊形 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ABCD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中，</a:t>
                </a:r>
                <a:r>
                  <a:rPr lang="zh-TW" altLang="en-US" dirty="0"/>
                  <a:t>已知</a:t>
                </a:r>
                <a:r>
                  <a:rPr lang="en-US" altLang="zh-TW" dirty="0"/>
                  <a:t>∠</a:t>
                </a:r>
                <a:r>
                  <a:rPr lang="en-US" altLang="zh-TW" i="1" dirty="0"/>
                  <a:t>D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60°</a:t>
                </a:r>
                <a:r>
                  <a:rPr lang="zh-TW" altLang="en-US" dirty="0"/>
                  <a:t>，∠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＝∠</a:t>
                </a:r>
                <a:r>
                  <a:rPr lang="en-US" altLang="zh-TW" dirty="0"/>
                  <a:t>2</a:t>
                </a:r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21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TW" i="1" dirty="0"/>
                          <m:t>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6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，則：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  <a:blipFill>
                <a:blip r:embed="rId3"/>
                <a:stretch>
                  <a:fillRect l="-1827" t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680" y="613664"/>
            <a:ext cx="7200800" cy="576163"/>
          </a:xfrm>
        </p:spPr>
        <p:txBody>
          <a:bodyPr/>
          <a:lstStyle/>
          <a:p>
            <a:r>
              <a:rPr lang="zh-TW" altLang="en-US" dirty="0"/>
              <a:t>平行四邊形對邊、對角相等的應用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138298" y="3920574"/>
            <a:ext cx="5115301" cy="581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因為∠</a:t>
            </a:r>
            <a:r>
              <a:rPr lang="en-US" altLang="zh-TW" sz="3000" i="1" dirty="0">
                <a:solidFill>
                  <a:srgbClr val="FF0000"/>
                </a:solidFill>
              </a:rPr>
              <a:t>E</a:t>
            </a:r>
            <a:r>
              <a:rPr lang="zh-TW" altLang="en-US" sz="3000" dirty="0">
                <a:solidFill>
                  <a:srgbClr val="FF0000"/>
                </a:solidFill>
              </a:rPr>
              <a:t>＝∠</a:t>
            </a:r>
            <a:r>
              <a:rPr lang="en-US" altLang="zh-TW" sz="3000" dirty="0">
                <a:solidFill>
                  <a:srgbClr val="FF0000"/>
                </a:solidFill>
              </a:rPr>
              <a:t>1</a:t>
            </a:r>
            <a:r>
              <a:rPr lang="zh-TW" altLang="en-US" sz="3000" dirty="0">
                <a:solidFill>
                  <a:srgbClr val="FF0000"/>
                </a:solidFill>
              </a:rPr>
              <a:t>＝∠</a:t>
            </a:r>
            <a:r>
              <a:rPr lang="en-US" altLang="zh-TW" sz="3000" i="1" dirty="0">
                <a:solidFill>
                  <a:srgbClr val="FF0000"/>
                </a:solidFill>
              </a:rPr>
              <a:t>D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dirty="0">
                <a:solidFill>
                  <a:srgbClr val="FF0000"/>
                </a:solidFill>
              </a:rPr>
              <a:t>60°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6800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8299" y="4506443"/>
                <a:ext cx="5504209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3000" dirty="0">
                    <a:solidFill>
                      <a:srgbClr val="FF0000"/>
                    </a:solidFill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 </m:t>
                    </m:r>
                  </m:oMath>
                </a14:m>
                <a:r>
                  <a:rPr lang="en-US" altLang="zh-TW" sz="3000" i="1" dirty="0">
                    <a:solidFill>
                      <a:srgbClr val="FF0000"/>
                    </a:solidFill>
                  </a:rPr>
                  <a:t>ADE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為正三角形</a:t>
                </a: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99" y="4506443"/>
                <a:ext cx="5504209" cy="654871"/>
              </a:xfrm>
              <a:prstGeom prst="rect">
                <a:avLst/>
              </a:prstGeom>
              <a:blipFill>
                <a:blip r:embed="rId5"/>
                <a:stretch>
                  <a:fillRect l="-2658" t="-12963" b="-120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8299" y="5165223"/>
                <a:ext cx="4508794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3000" dirty="0">
                    <a:solidFill>
                      <a:srgbClr val="FF0000"/>
                    </a:solidFill>
                  </a:rPr>
                  <a:t>故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DE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21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99" y="5165223"/>
                <a:ext cx="4508794" cy="654871"/>
              </a:xfrm>
              <a:prstGeom prst="rect">
                <a:avLst/>
              </a:prstGeom>
              <a:blipFill>
                <a:blip r:embed="rId6"/>
                <a:stretch>
                  <a:fillRect l="-3248" t="-12037" b="-1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02E0036F-1279-AF5D-08E2-D6EDF67C8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2618573"/>
                <a:ext cx="3312368" cy="131784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800"/>
                  </a:lnSpc>
                </a:pPr>
                <a:r>
                  <a:rPr lang="en-US" altLang="zh-TW" dirty="0"/>
                  <a:t>(2)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AE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，</a:t>
                </a:r>
                <a:endParaRPr lang="en-US" altLang="zh-TW" dirty="0"/>
              </a:p>
              <a:p>
                <a:pPr marL="539750">
                  <a:lnSpc>
                    <a:spcPts val="48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CD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2" name="標題 3">
                <a:extLst>
                  <a:ext uri="{FF2B5EF4-FFF2-40B4-BE49-F238E27FC236}">
                    <a16:creationId xmlns:a16="http://schemas.microsoft.com/office/drawing/2014/main" id="{02E0036F-1279-AF5D-08E2-D6EDF67C8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18573"/>
                <a:ext cx="3312368" cy="1317847"/>
              </a:xfrm>
              <a:prstGeom prst="rect">
                <a:avLst/>
              </a:prstGeom>
              <a:blipFill>
                <a:blip r:embed="rId7"/>
                <a:stretch>
                  <a:fillRect l="-4596" t="-1389" b="-10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2497623" y="2632374"/>
            <a:ext cx="10801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21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527DFF-6C41-75D4-8716-420815BE0B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894" y="3962317"/>
            <a:ext cx="433535" cy="43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1326DA-66A0-3522-29C1-0D54CAF6F9B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357" y="5982272"/>
            <a:ext cx="280417" cy="338329"/>
          </a:xfrm>
          <a:prstGeom prst="rect">
            <a:avLst/>
          </a:prstGeom>
        </p:spPr>
      </p:pic>
      <p:sp>
        <p:nvSpPr>
          <p:cNvPr id="8" name="標題 3">
            <a:extLst>
              <a:ext uri="{FF2B5EF4-FFF2-40B4-BE49-F238E27FC236}">
                <a16:creationId xmlns:a16="http://schemas.microsoft.com/office/drawing/2014/main" id="{5CE2AD3D-D11B-1C4D-3CBA-E046CFABB42B}"/>
              </a:ext>
            </a:extLst>
          </p:cNvPr>
          <p:cNvSpPr txBox="1">
            <a:spLocks/>
          </p:cNvSpPr>
          <p:nvPr/>
        </p:nvSpPr>
        <p:spPr>
          <a:xfrm>
            <a:off x="2483768" y="3299799"/>
            <a:ext cx="108012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15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36ED0EEA-1F0C-5165-908D-D900D49211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8299" y="5824002"/>
                <a:ext cx="3289685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CD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21</a:t>
                </a:r>
                <a:r>
                  <a:rPr lang="zh-TW" altLang="en-US" sz="3000" dirty="0">
                    <a:solidFill>
                      <a:srgbClr val="FF0000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6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15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2" name="標題 3">
                <a:extLst>
                  <a:ext uri="{FF2B5EF4-FFF2-40B4-BE49-F238E27FC236}">
                    <a16:creationId xmlns:a16="http://schemas.microsoft.com/office/drawing/2014/main" id="{36ED0EEA-1F0C-5165-908D-D900D4921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99" y="5824002"/>
                <a:ext cx="3289685" cy="654871"/>
              </a:xfrm>
              <a:prstGeom prst="rect">
                <a:avLst/>
              </a:prstGeom>
              <a:blipFill>
                <a:blip r:embed="rId10"/>
                <a:stretch>
                  <a:fillRect t="-12037" r="-1855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  <p:bldP spid="8" grpId="0"/>
      <p:bldP spid="8" grpId="1"/>
      <p:bldP spid="8" grpId="2"/>
      <p:bldP spid="12" grpId="0"/>
      <p:bldP spid="12" grpId="1"/>
      <p:bldP spid="1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solidFill>
                <a:srgbClr val="FDEFEF"/>
              </a:solidFill>
            </p:spPr>
            <p:txBody>
              <a:bodyPr/>
              <a:lstStyle/>
              <a:p>
                <a:r>
                  <a:rPr lang="en-US" altLang="zh-TW" dirty="0">
                    <a:solidFill>
                      <a:srgbClr val="000000"/>
                    </a:solidFill>
                  </a:rPr>
                  <a:t>(1)</a:t>
                </a:r>
                <a:r>
                  <a:rPr lang="zh-TW" altLang="en-US" b="1" dirty="0">
                    <a:solidFill>
                      <a:srgbClr val="C00000"/>
                    </a:solidFill>
                  </a:rPr>
                  <a:t>菱形的對角線性質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：互相垂直且平分。</a:t>
                </a:r>
                <a:br>
                  <a:rPr lang="en-US" altLang="zh-TW" dirty="0">
                    <a:solidFill>
                      <a:srgbClr val="000000"/>
                    </a:solidFill>
                    <a:latin typeface="華康細黑體I"/>
                  </a:rPr>
                </a:br>
                <a:r>
                  <a:rPr lang="en-US" altLang="zh-TW" dirty="0">
                    <a:solidFill>
                      <a:srgbClr val="000000"/>
                    </a:solidFill>
                    <a:latin typeface="華康細黑體I"/>
                  </a:rPr>
                  <a:t>     </a:t>
                </a:r>
                <a:r>
                  <a:rPr lang="zh-TW" altLang="en-US" dirty="0"/>
                  <a:t>如圖，菱形</a:t>
                </a:r>
                <a:r>
                  <a:rPr lang="en-US" altLang="zh-TW" i="1" dirty="0"/>
                  <a:t>ABCD</a:t>
                </a:r>
                <a:r>
                  <a:rPr lang="zh-TW" altLang="en-US" dirty="0"/>
                  <a:t>中，若∠</a:t>
                </a:r>
                <a:r>
                  <a:rPr lang="en-US" altLang="zh-TW" i="1" dirty="0"/>
                  <a:t>DCA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35°</a:t>
                </a:r>
                <a:r>
                  <a:rPr lang="zh-TW" altLang="en-US" dirty="0"/>
                  <a:t>，則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∠</a:t>
                </a:r>
                <a:r>
                  <a:rPr lang="en-US" altLang="zh-TW" i="1" dirty="0"/>
                  <a:t>CDB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180°</a:t>
                </a:r>
                <a:r>
                  <a:rPr lang="zh-TW" altLang="en-US" dirty="0">
                    <a:solidFill>
                      <a:srgbClr val="0072BC"/>
                    </a:solidFill>
                    <a:latin typeface="+mn-ea"/>
                    <a:ea typeface="+mn-ea"/>
                  </a:rPr>
                  <a:t>－</a:t>
                </a:r>
                <a:r>
                  <a:rPr lang="en-US" altLang="zh-TW" dirty="0"/>
                  <a:t>90°</a:t>
                </a:r>
                <a:r>
                  <a:rPr lang="zh-TW" altLang="en-US" dirty="0">
                    <a:solidFill>
                      <a:srgbClr val="0072BC"/>
                    </a:solidFill>
                    <a:latin typeface="+mn-ea"/>
                    <a:ea typeface="+mn-ea"/>
                  </a:rPr>
                  <a:t>－</a:t>
                </a:r>
                <a:r>
                  <a:rPr lang="en-US" altLang="zh-TW" dirty="0"/>
                  <a:t>35°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55°</a:t>
                </a:r>
                <a:r>
                  <a:rPr lang="zh-TW" altLang="en-US" dirty="0"/>
                  <a:t>。	</a:t>
                </a:r>
                <a:br>
                  <a:rPr lang="zh-TW" altLang="en-US" dirty="0"/>
                </a:br>
                <a:r>
                  <a:rPr lang="en-US" altLang="zh-TW" dirty="0"/>
                  <a:t>(2)</a:t>
                </a:r>
                <a:r>
                  <a:rPr lang="zh-TW" altLang="en-US" dirty="0"/>
                  <a:t>菱形面積＝兩條對角線乘積的一半。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若菱形的兩對角線長分別為 </a:t>
                </a:r>
                <a:r>
                  <a:rPr lang="en-US" altLang="zh-TW" dirty="0"/>
                  <a:t>3 </a:t>
                </a:r>
                <a:r>
                  <a:rPr lang="zh-TW" altLang="en-US" dirty="0"/>
                  <a:t>和 </a:t>
                </a:r>
                <a:r>
                  <a:rPr lang="en-US" altLang="zh-TW" dirty="0"/>
                  <a:t>4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則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面積＝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×3×4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6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:r>
                  <a:rPr lang="en-US" altLang="zh-TW" dirty="0"/>
                  <a:t>(3)</a:t>
                </a:r>
                <a:r>
                  <a:rPr lang="zh-TW" altLang="en-US" b="1" dirty="0">
                    <a:solidFill>
                      <a:srgbClr val="C00000"/>
                    </a:solidFill>
                  </a:rPr>
                  <a:t>菱形的判別性質</a:t>
                </a:r>
                <a:r>
                  <a:rPr lang="zh-TW" altLang="en-US" dirty="0"/>
                  <a:t>：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若一個四邊形的對角線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互相垂直平分，則此四邊形為菱形。</a:t>
                </a:r>
                <a:endParaRPr lang="zh-TW" altLang="en-US" dirty="0">
                  <a:latin typeface="華康細黑體I"/>
                </a:endParaRP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blipFill>
                <a:blip r:embed="rId2"/>
                <a:stretch>
                  <a:fillRect l="-1749" t="-17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⑥</a:t>
            </a:r>
            <a:r>
              <a:rPr lang="zh-TW" altLang="en-US" dirty="0"/>
              <a:t> 菱形與箏形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DF8F763-530F-4AE3-7FAE-A0CA8A519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98" y="2204864"/>
            <a:ext cx="642436" cy="61753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8A3EF0B0-AEC7-B9C0-49D6-3D51EEC05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98" y="3671413"/>
            <a:ext cx="642436" cy="61753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7AC7FD3-6E1B-6FB9-B533-415F5BF5F9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4F2E7"/>
              </a:clrFrom>
              <a:clrTo>
                <a:srgbClr val="E4F2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2948" y="3731207"/>
            <a:ext cx="3021421" cy="2545493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solidFill>
                <a:srgbClr val="FDEFEF"/>
              </a:solidFill>
            </p:spPr>
            <p:txBody>
              <a:bodyPr/>
              <a:lstStyle/>
              <a:p>
                <a:r>
                  <a:rPr lang="en-US" altLang="zh-TW" dirty="0"/>
                  <a:t>(4)</a:t>
                </a:r>
                <a:r>
                  <a:rPr lang="zh-TW" altLang="en-US" dirty="0"/>
                  <a:t>箏形的對角線互相垂直，其中一條對角線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平分另一條對角線，且面積為兩對角線乘積</a:t>
                </a:r>
                <a:br>
                  <a:rPr lang="en-US" altLang="zh-TW" dirty="0"/>
                </a:br>
                <a:r>
                  <a:rPr lang="zh-TW" altLang="en-US" dirty="0"/>
                  <a:t>    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2 </m:t>
                        </m:r>
                      </m:den>
                    </m:f>
                  </m:oMath>
                </a14:m>
                <a:r>
                  <a:rPr lang="zh-TW" altLang="en-US" dirty="0"/>
                  <a:t>。	</a:t>
                </a:r>
                <a:br>
                  <a:rPr lang="en-US" altLang="zh-TW" dirty="0"/>
                </a:br>
                <a:r>
                  <a:rPr lang="zh-TW" altLang="en-US" dirty="0"/>
                  <a:t>    已知箏形的兩對角線的長度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分別為 </a:t>
                </a:r>
                <a:r>
                  <a:rPr lang="en-US" altLang="zh-TW" dirty="0"/>
                  <a:t>10 </a:t>
                </a:r>
                <a:r>
                  <a:rPr lang="zh-TW" altLang="en-US" dirty="0"/>
                  <a:t>與 </a:t>
                </a:r>
                <a:r>
                  <a:rPr lang="en-US" altLang="zh-TW" dirty="0"/>
                  <a:t>12</a:t>
                </a:r>
                <a:r>
                  <a:rPr lang="zh-TW" altLang="en-US" dirty="0"/>
                  <a:t>，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則此箏形的面積 </a:t>
                </a:r>
                <a:br>
                  <a:rPr lang="en-US" altLang="zh-TW" dirty="0"/>
                </a:br>
                <a:r>
                  <a:rPr lang="en-US" altLang="zh-TW" dirty="0"/>
                  <a:t>    </a:t>
                </a:r>
                <a:r>
                  <a:rPr lang="zh-TW" altLang="en-US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2 </m:t>
                        </m:r>
                      </m:den>
                    </m:f>
                  </m:oMath>
                </a14:m>
                <a:r>
                  <a:rPr lang="en-US" altLang="zh-TW" dirty="0"/>
                  <a:t>×10×12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60</a:t>
                </a:r>
                <a:r>
                  <a:rPr lang="zh-TW" altLang="en-US" dirty="0"/>
                  <a:t>。</a:t>
                </a:r>
                <a:endParaRPr lang="zh-TW" altLang="en-US" dirty="0">
                  <a:solidFill>
                    <a:srgbClr val="000000"/>
                  </a:solidFill>
                  <a:latin typeface="華康細黑體I"/>
                </a:endParaRP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blipFill>
                <a:blip r:embed="rId2"/>
                <a:stretch>
                  <a:fillRect l="-1749" t="-16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⑥ </a:t>
            </a:r>
            <a:r>
              <a:rPr lang="zh-TW" altLang="en-US" dirty="0"/>
              <a:t>菱形與箏形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DF8F763-530F-4AE3-7FAE-A0CA8A519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98" y="3456710"/>
            <a:ext cx="642436" cy="617536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EECCE7-6094-B073-7C96-0A50743E04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997F36-810A-A0B4-7723-5D32DEF53F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94B05DC-9FC8-9B7C-D532-325143204C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3374591"/>
            <a:ext cx="2660479" cy="33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6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solidFill>
                <a:srgbClr val="FDEFEF"/>
              </a:solidFill>
            </p:spPr>
            <p:txBody>
              <a:bodyPr/>
              <a:lstStyle/>
              <a:p>
                <a:r>
                  <a:rPr lang="en-US" altLang="zh-TW" sz="3000" dirty="0"/>
                  <a:t>(1)</a:t>
                </a:r>
                <a:r>
                  <a:rPr lang="zh-TW" altLang="en-US" sz="3000" b="1" dirty="0">
                    <a:solidFill>
                      <a:srgbClr val="C00000"/>
                    </a:solidFill>
                  </a:rPr>
                  <a:t>矩形</a:t>
                </a:r>
                <a:r>
                  <a:rPr lang="zh-TW" altLang="en-US" sz="3000" dirty="0"/>
                  <a:t>的對角線互相平分且等長。</a:t>
                </a:r>
                <a:br>
                  <a:rPr lang="en-US" altLang="zh-TW" sz="3000" dirty="0"/>
                </a:br>
                <a:r>
                  <a:rPr lang="en-US" altLang="zh-TW" sz="3000" dirty="0"/>
                  <a:t>(2)</a:t>
                </a:r>
                <a:r>
                  <a:rPr lang="zh-TW" altLang="en-US" sz="3000" b="1" dirty="0">
                    <a:solidFill>
                      <a:srgbClr val="C00000"/>
                    </a:solidFill>
                  </a:rPr>
                  <a:t>正方形</a:t>
                </a:r>
                <a:r>
                  <a:rPr lang="zh-TW" altLang="en-US" sz="3000" dirty="0"/>
                  <a:t>的對角線互相平分且等長。</a:t>
                </a:r>
                <a:br>
                  <a:rPr lang="en-US" altLang="zh-TW" sz="3000" dirty="0"/>
                </a:br>
                <a:r>
                  <a:rPr lang="en-US" altLang="zh-TW" sz="3000" dirty="0"/>
                  <a:t>(3)</a:t>
                </a:r>
                <a:r>
                  <a:rPr lang="zh-TW" altLang="en-US" sz="3000" b="1" dirty="0">
                    <a:solidFill>
                      <a:srgbClr val="C00000"/>
                    </a:solidFill>
                  </a:rPr>
                  <a:t>梯形</a:t>
                </a:r>
                <a:r>
                  <a:rPr lang="zh-TW" altLang="en-US" sz="3000" dirty="0"/>
                  <a:t>的兩腰中點連線長</a:t>
                </a:r>
                <a:br>
                  <a:rPr lang="en-US" altLang="zh-TW" sz="3000" dirty="0"/>
                </a:br>
                <a:r>
                  <a:rPr lang="zh-TW" altLang="en-US" sz="3000" dirty="0"/>
                  <a:t>     ＝</a:t>
                </a:r>
                <a:r>
                  <a:rPr lang="en-US" altLang="zh-TW" sz="3000" dirty="0"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/>
                          <m:t>2 </m:t>
                        </m:r>
                      </m:den>
                    </m:f>
                  </m:oMath>
                </a14:m>
                <a:r>
                  <a:rPr lang="en-US" altLang="zh-TW" sz="3000" dirty="0"/>
                  <a:t>×(</a:t>
                </a:r>
                <a:r>
                  <a:rPr lang="zh-TW" altLang="en-US" sz="3000" dirty="0"/>
                  <a:t> 上底</a:t>
                </a:r>
                <a:r>
                  <a:rPr lang="zh-TW" altLang="en-US" sz="3000" dirty="0">
                    <a:latin typeface="華康細黑體I"/>
                  </a:rPr>
                  <a:t>＋</a:t>
                </a:r>
                <a:r>
                  <a:rPr lang="zh-TW" altLang="en-US" sz="3000" dirty="0"/>
                  <a:t>下底</a:t>
                </a:r>
                <a:r>
                  <a:rPr lang="en-US" altLang="zh-TW" sz="3000" dirty="0"/>
                  <a:t>)</a:t>
                </a:r>
                <a:br>
                  <a:rPr lang="en-US" altLang="zh-TW" sz="3000" dirty="0"/>
                </a:br>
                <a:r>
                  <a:rPr lang="zh-TW" altLang="en-US" sz="3000" dirty="0"/>
                  <a:t>        如圖，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/>
                          <m:t>EF</m:t>
                        </m:r>
                      </m:e>
                    </m:acc>
                  </m:oMath>
                </a14:m>
                <a:r>
                  <a:rPr lang="zh-TW" altLang="en-US" sz="3000" dirty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0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00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000" dirty="0"/>
                          <m:t>2 </m:t>
                        </m:r>
                      </m:den>
                    </m:f>
                  </m:oMath>
                </a14:m>
                <a:r>
                  <a:rPr lang="en-US" altLang="zh-TW" sz="3000" dirty="0"/>
                  <a:t>×(10</a:t>
                </a:r>
                <a:r>
                  <a:rPr lang="zh-TW" altLang="en-US" sz="3000" dirty="0">
                    <a:latin typeface="華康細黑體I"/>
                  </a:rPr>
                  <a:t>＋</a:t>
                </a:r>
                <a:r>
                  <a:rPr lang="en-US" altLang="zh-TW" sz="3000" dirty="0"/>
                  <a:t>14)</a:t>
                </a:r>
                <a:r>
                  <a:rPr lang="zh-TW" altLang="en-US" sz="3000" dirty="0"/>
                  <a:t>＝</a:t>
                </a:r>
                <a:r>
                  <a:rPr lang="en-US" altLang="zh-TW" sz="3000" dirty="0"/>
                  <a:t>12</a:t>
                </a:r>
                <a:br>
                  <a:rPr lang="en-US" altLang="zh-TW" sz="3000" dirty="0"/>
                </a:br>
                <a:r>
                  <a:rPr lang="en-US" altLang="zh-TW" sz="3000" dirty="0"/>
                  <a:t>(4)</a:t>
                </a:r>
                <a:r>
                  <a:rPr lang="zh-TW" altLang="en-US" sz="3000" b="1" dirty="0">
                    <a:solidFill>
                      <a:srgbClr val="C00000"/>
                    </a:solidFill>
                  </a:rPr>
                  <a:t>等腰梯形</a:t>
                </a:r>
                <a:r>
                  <a:rPr lang="zh-TW" altLang="en-US" sz="3000" dirty="0"/>
                  <a:t>的兩底角相等，</a:t>
                </a:r>
                <a:br>
                  <a:rPr lang="en-US" altLang="zh-TW" sz="3000" dirty="0"/>
                </a:br>
                <a:r>
                  <a:rPr lang="en-US" altLang="zh-TW" sz="3000" dirty="0"/>
                  <a:t>    </a:t>
                </a:r>
                <a:r>
                  <a:rPr lang="zh-TW" altLang="en-US" sz="3000" dirty="0"/>
                  <a:t>兩條對角線等長。</a:t>
                </a:r>
                <a:br>
                  <a:rPr lang="en-US" altLang="zh-TW" sz="3000" dirty="0"/>
                </a:br>
                <a:r>
                  <a:rPr lang="en-US" altLang="zh-TW" sz="3000" dirty="0"/>
                  <a:t>        </a:t>
                </a:r>
                <a:r>
                  <a:rPr lang="zh-TW" altLang="en-US" sz="3000" dirty="0"/>
                  <a:t>如圖，</a:t>
                </a:r>
                <a:br>
                  <a:rPr lang="en-US" altLang="zh-TW" sz="3000" dirty="0">
                    <a:solidFill>
                      <a:srgbClr val="000000"/>
                    </a:solidFill>
                  </a:rPr>
                </a:br>
                <a:r>
                  <a:rPr lang="en-US" altLang="zh-TW" sz="30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 smtClean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chemeClr val="tx1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chemeClr val="tx1"/>
                            </a:solidFill>
                          </a:rPr>
                          <m:t>BD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chemeClr val="tx1"/>
                    </a:solidFill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sz="3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chemeClr val="tx1"/>
                            </a:solidFill>
                          </a:rPr>
                          <m:t>17</m:t>
                        </m:r>
                        <m:r>
                          <m:rPr>
                            <m:nor/>
                          </m:rPr>
                          <a:rPr lang="en-US" altLang="zh-TW" sz="3000" baseline="30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sz="3000" dirty="0">
                            <a:solidFill>
                              <a:schemeClr val="tx1"/>
                            </a:solidFill>
                            <a:latin typeface="+mj-ea"/>
                            <a:ea typeface="+mj-ea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chemeClr val="tx1"/>
                            </a:solidFill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TW" sz="3000" baseline="30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zh-TW" altLang="en-US" sz="3000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sz="3000" dirty="0">
                    <a:solidFill>
                      <a:schemeClr val="tx1"/>
                    </a:solidFill>
                  </a:rPr>
                  <a:t>15</a:t>
                </a:r>
                <a:r>
                  <a:rPr lang="zh-TW" altLang="en-US" sz="3000" dirty="0">
                    <a:solidFill>
                      <a:schemeClr val="tx1"/>
                    </a:solidFill>
                  </a:rPr>
                  <a:t>。</a:t>
                </a:r>
                <a:br>
                  <a:rPr lang="zh-TW" altLang="en-US" sz="3000" b="0" i="0" u="none" strike="noStrike" baseline="0" dirty="0">
                    <a:solidFill>
                      <a:srgbClr val="000000"/>
                    </a:solidFill>
                    <a:latin typeface="華康細黑體a渀."/>
                  </a:rPr>
                </a:br>
                <a:endParaRPr lang="zh-TW" altLang="en-US" sz="3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BFA55195-3ED2-2D7B-9E95-5401D2725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1663" y="1704096"/>
                <a:ext cx="8712000" cy="5153904"/>
              </a:xfrm>
              <a:blipFill>
                <a:blip r:embed="rId2"/>
                <a:stretch>
                  <a:fillRect l="-1610" t="-16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⑦</a:t>
            </a:r>
            <a:r>
              <a:rPr lang="zh-TW" altLang="en-US" dirty="0"/>
              <a:t> 矩形、正方形、梯形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D00F737-B51B-332C-5617-16748D6C9D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5BC19D-C0CF-6FD5-1CAD-4CF47B7D3D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51D6FDC6-0C04-617E-2870-472EF1E6C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78" y="3961869"/>
            <a:ext cx="642436" cy="6175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EE01710-BF07-F42A-C3C9-B00C61B73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78" y="5450783"/>
            <a:ext cx="642436" cy="61753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A457290-12F4-6026-3349-954F7F8AC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498" y="1912606"/>
            <a:ext cx="832890" cy="82771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BD593D7-D89C-E059-B786-A2019C5694A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4F2E7"/>
              </a:clrFrom>
              <a:clrTo>
                <a:srgbClr val="E4F2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3" y="3016152"/>
            <a:ext cx="2733256" cy="1899191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81B16C0-DC9E-2FCA-E4F3-74B3153AE60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4F2E7"/>
              </a:clrFrom>
              <a:clrTo>
                <a:srgbClr val="E4F2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5645" y="5013176"/>
            <a:ext cx="2925689" cy="142018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147DAAC-0E88-B1A1-C374-6A8CF4C1DF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8612" y="1916832"/>
            <a:ext cx="1401780" cy="8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4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FA55195-3ED2-2D7B-9E95-5401D272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3" y="1704096"/>
            <a:ext cx="8712000" cy="5153904"/>
          </a:xfrm>
          <a:solidFill>
            <a:srgbClr val="FDEFEF"/>
          </a:solidFill>
        </p:spPr>
        <p:txBody>
          <a:bodyPr/>
          <a:lstStyle/>
          <a:p>
            <a:r>
              <a:rPr lang="zh-TW" altLang="en-US" dirty="0"/>
              <a:t>特殊四邊形的對角線及關係。</a:t>
            </a:r>
            <a:br>
              <a:rPr lang="en-US" altLang="zh-TW" dirty="0"/>
            </a:br>
            <a:endParaRPr lang="zh-TW" altLang="en-US" i="1" dirty="0">
              <a:solidFill>
                <a:srgbClr val="0070C0"/>
              </a:solidFill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242580" cy="808778"/>
          </a:xfrm>
        </p:spPr>
        <p:txBody>
          <a:bodyPr/>
          <a:lstStyle/>
          <a:p>
            <a:r>
              <a:rPr lang="en-US" altLang="zh-TW" dirty="0"/>
              <a:t>⑧</a:t>
            </a:r>
            <a:r>
              <a:rPr lang="zh-TW" altLang="en-US" dirty="0"/>
              <a:t> 特殊四邊形的對角線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DF06240-F2FA-707E-41C5-FD4C032277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B32EED-BC7F-114E-CEB7-546EA6BE89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5B287106-70FD-794C-6B37-D54F69671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64580"/>
              </p:ext>
            </p:extLst>
          </p:nvPr>
        </p:nvGraphicFramePr>
        <p:xfrm>
          <a:off x="591568" y="2344348"/>
          <a:ext cx="7960864" cy="410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176">
                  <a:extLst>
                    <a:ext uri="{9D8B030D-6E8A-4147-A177-3AD203B41FA5}">
                      <a16:colId xmlns:a16="http://schemas.microsoft.com/office/drawing/2014/main" val="30266687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5485368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6723088"/>
                    </a:ext>
                  </a:extLst>
                </a:gridCol>
                <a:gridCol w="2036216">
                  <a:extLst>
                    <a:ext uri="{9D8B030D-6E8A-4147-A177-3AD203B41FA5}">
                      <a16:colId xmlns:a16="http://schemas.microsoft.com/office/drawing/2014/main" val="2889591814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圖形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/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/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對角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線性質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平行四邊形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菱形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箏形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19054"/>
                  </a:ext>
                </a:extLst>
              </a:tr>
              <a:tr h="6126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互相平分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2854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57729"/>
                  </a:ext>
                </a:extLst>
              </a:tr>
              <a:tr h="5440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互相垂直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98988"/>
                  </a:ext>
                </a:extLst>
              </a:tr>
            </a:tbl>
          </a:graphicData>
        </a:graphic>
      </p:graphicFrame>
      <p:pic>
        <p:nvPicPr>
          <p:cNvPr id="14" name="圖片 13">
            <a:extLst>
              <a:ext uri="{FF2B5EF4-FFF2-40B4-BE49-F238E27FC236}">
                <a16:creationId xmlns:a16="http://schemas.microsoft.com/office/drawing/2014/main" id="{822918AD-FA54-1E5E-1485-528910394C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2944053" y="4772175"/>
            <a:ext cx="591141" cy="5128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ABA78B4-CA0A-6224-9E90-F21ACDCE8F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904" y="5382663"/>
            <a:ext cx="477438" cy="4979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173C522-51DA-29B2-7810-7D7635E48E7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519" y="5382663"/>
            <a:ext cx="477438" cy="4979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0DC7E4D-5B26-EEF3-EBED-6E0DE87731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863" y="5382663"/>
            <a:ext cx="477438" cy="4979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04574D85-FC29-6612-F027-B72D8F4741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5017667" y="4772175"/>
            <a:ext cx="591141" cy="5128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4CA8697-5884-FB05-71BF-F97F33D65B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5017667" y="5925227"/>
            <a:ext cx="591141" cy="5128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462EC97-F420-DD60-D5B3-9B4B6B54D0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7269011" y="5925227"/>
            <a:ext cx="591141" cy="5128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BD954C4-53BA-43D0-3BBB-A06F9327B2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863" y="4787075"/>
            <a:ext cx="477438" cy="4979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40BA69BC-2BCE-3771-8868-31E7AE1F84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904" y="5936686"/>
            <a:ext cx="477438" cy="4979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177FE8B0-2471-41A6-6102-52562358ECF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4603" y="3221472"/>
            <a:ext cx="1908176" cy="1008607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85E2F0A6-714F-9295-4C11-4BCEF907006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9192" y="3157016"/>
            <a:ext cx="1911393" cy="1073063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3B122EBE-BDA2-657B-C701-F60377BE683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9002" y="2911828"/>
            <a:ext cx="1368829" cy="17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FA55195-3ED2-2D7B-9E95-5401D272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3" y="1704096"/>
            <a:ext cx="8712000" cy="5153904"/>
          </a:xfrm>
          <a:solidFill>
            <a:srgbClr val="FDEFEF"/>
          </a:solidFill>
        </p:spPr>
        <p:txBody>
          <a:bodyPr/>
          <a:lstStyle/>
          <a:p>
            <a:r>
              <a:rPr lang="zh-TW" altLang="en-US" dirty="0"/>
              <a:t>特殊四邊形的對角線及關係。</a:t>
            </a:r>
            <a:br>
              <a:rPr lang="en-US" altLang="zh-TW" dirty="0"/>
            </a:br>
            <a:endParaRPr lang="zh-TW" altLang="en-US" i="1" dirty="0">
              <a:solidFill>
                <a:srgbClr val="0070C0"/>
              </a:solidFill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242580" cy="808778"/>
          </a:xfrm>
        </p:spPr>
        <p:txBody>
          <a:bodyPr/>
          <a:lstStyle/>
          <a:p>
            <a:r>
              <a:rPr lang="en-US" altLang="zh-TW" dirty="0"/>
              <a:t>⑧</a:t>
            </a:r>
            <a:r>
              <a:rPr lang="zh-TW" altLang="en-US" dirty="0"/>
              <a:t> 特殊四邊形的對角線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DF06240-F2FA-707E-41C5-FD4C032277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5" name="圖片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B32EED-BC7F-114E-CEB7-546EA6BE89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0E961E2-23C4-AE95-41BC-F5C97DBA6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10199"/>
              </p:ext>
            </p:extLst>
          </p:nvPr>
        </p:nvGraphicFramePr>
        <p:xfrm>
          <a:off x="591568" y="2344348"/>
          <a:ext cx="7960864" cy="410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176">
                  <a:extLst>
                    <a:ext uri="{9D8B030D-6E8A-4147-A177-3AD203B41FA5}">
                      <a16:colId xmlns:a16="http://schemas.microsoft.com/office/drawing/2014/main" val="302666876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5485368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26723088"/>
                    </a:ext>
                  </a:extLst>
                </a:gridCol>
                <a:gridCol w="2036216">
                  <a:extLst>
                    <a:ext uri="{9D8B030D-6E8A-4147-A177-3AD203B41FA5}">
                      <a16:colId xmlns:a16="http://schemas.microsoft.com/office/drawing/2014/main" val="2889591814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圖形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/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/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對角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線性質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矩形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正方形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等腰梯形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19054"/>
                  </a:ext>
                </a:extLst>
              </a:tr>
              <a:tr h="6126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互相平分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2854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57729"/>
                  </a:ext>
                </a:extLst>
              </a:tr>
              <a:tr h="5440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互相垂直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98988"/>
                  </a:ext>
                </a:extLst>
              </a:tr>
            </a:tbl>
          </a:graphicData>
        </a:graphic>
      </p:graphicFrame>
      <p:pic>
        <p:nvPicPr>
          <p:cNvPr id="14" name="圖片 13">
            <a:extLst>
              <a:ext uri="{FF2B5EF4-FFF2-40B4-BE49-F238E27FC236}">
                <a16:creationId xmlns:a16="http://schemas.microsoft.com/office/drawing/2014/main" id="{822918AD-FA54-1E5E-1485-528910394C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2944053" y="4772175"/>
            <a:ext cx="591141" cy="5128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0DC7E4D-5B26-EEF3-EBED-6E0DE87731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862" y="5936686"/>
            <a:ext cx="477438" cy="4979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04574D85-FC29-6612-F027-B72D8F4741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5102544" y="4772175"/>
            <a:ext cx="591141" cy="5128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4CA8697-5884-FB05-71BF-F97F33D65B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5102544" y="5925227"/>
            <a:ext cx="591141" cy="5128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462EC97-F420-DD60-D5B3-9B4B6B54D0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7269011" y="5367763"/>
            <a:ext cx="591141" cy="5128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BD954C4-53BA-43D0-3BBB-A06F9327B2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862" y="4772175"/>
            <a:ext cx="477438" cy="4979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40BA69BC-2BCE-3771-8868-31E7AE1F84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904" y="5936686"/>
            <a:ext cx="477438" cy="4979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9816A4E-9F96-EA40-4EA6-21F7EABA77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7403" y="3043263"/>
            <a:ext cx="1350218" cy="13623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210FFF1-7098-6BE0-0266-B33C432AB42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5447" y="3146131"/>
            <a:ext cx="1912838" cy="110973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3B31BD2-1D73-716F-12A2-6B32177DFA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2944053" y="5367763"/>
            <a:ext cx="591141" cy="5128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FBC7C05-2595-8E1E-8BB8-98F115591D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47"/>
          <a:stretch/>
        </p:blipFill>
        <p:spPr>
          <a:xfrm>
            <a:off x="5093654" y="5367763"/>
            <a:ext cx="591141" cy="5128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14D4AA9-AADD-FDFA-6AA7-AA2B7AAB0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2501" y="3212976"/>
            <a:ext cx="1745695" cy="10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72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2832F28C-9296-E235-51BD-1DE14A78E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60567"/>
              </p:ext>
            </p:extLst>
          </p:nvPr>
        </p:nvGraphicFramePr>
        <p:xfrm>
          <a:off x="591568" y="2667161"/>
          <a:ext cx="7960864" cy="410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176">
                  <a:extLst>
                    <a:ext uri="{9D8B030D-6E8A-4147-A177-3AD203B41FA5}">
                      <a16:colId xmlns:a16="http://schemas.microsoft.com/office/drawing/2014/main" val="302666876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5485368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26723088"/>
                    </a:ext>
                  </a:extLst>
                </a:gridCol>
                <a:gridCol w="2036216">
                  <a:extLst>
                    <a:ext uri="{9D8B030D-6E8A-4147-A177-3AD203B41FA5}">
                      <a16:colId xmlns:a16="http://schemas.microsoft.com/office/drawing/2014/main" val="2889591814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圖形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/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/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對角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線性質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平行四邊形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菱形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箏形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19054"/>
                  </a:ext>
                </a:extLst>
              </a:tr>
              <a:tr h="6126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互相平分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2854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57729"/>
                  </a:ext>
                </a:extLst>
              </a:tr>
              <a:tr h="5440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互相垂直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98988"/>
                  </a:ext>
                </a:extLst>
              </a:tr>
            </a:tbl>
          </a:graphicData>
        </a:graphic>
      </p:graphicFrame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799187"/>
          </a:xfrm>
        </p:spPr>
        <p:txBody>
          <a:bodyPr/>
          <a:lstStyle/>
          <a:p>
            <a:pPr marL="360363" indent="-360363"/>
            <a:r>
              <a:rPr lang="zh-TW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</a:t>
            </a:r>
            <a:r>
              <a:rPr lang="zh-TW" altLang="en-US" dirty="0"/>
              <a:t>各種特殊四邊形中，如果有表中最左邊的性質打    ，沒有的打</a:t>
            </a:r>
            <a:r>
              <a:rPr lang="en-US" altLang="zh-TW" sz="3600" dirty="0"/>
              <a:t>×</a:t>
            </a:r>
            <a:r>
              <a:rPr lang="zh-TW" altLang="en-US" dirty="0"/>
              <a:t>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1720" y="447404"/>
            <a:ext cx="6963981" cy="959485"/>
          </a:xfrm>
        </p:spPr>
        <p:txBody>
          <a:bodyPr/>
          <a:lstStyle/>
          <a:p>
            <a:r>
              <a:rPr lang="zh-TW" altLang="en-US" sz="3000" dirty="0"/>
              <a:t>菱形與箏形 矩形、正方形、梯形，特殊四邊形的對角線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4446" y="633221"/>
            <a:ext cx="873420" cy="576163"/>
          </a:xfrm>
          <a:prstGeom prst="roundRect">
            <a:avLst>
              <a:gd name="adj" fmla="val 19241"/>
            </a:avLst>
          </a:prstGeom>
          <a:solidFill>
            <a:srgbClr val="0070C0"/>
          </a:solidFill>
        </p:spPr>
        <p:txBody>
          <a:bodyPr anchor="ctr"/>
          <a:lstStyle/>
          <a:p>
            <a:r>
              <a:rPr lang="en-US" altLang="zh-TW" dirty="0"/>
              <a:t>6~8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3020571" y="5716347"/>
            <a:ext cx="504056" cy="4319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×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893992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3013262" y="6270120"/>
            <a:ext cx="543607" cy="4624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×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8C08CDC-B1FC-F8D1-3F9B-8CCD468F7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15247"/>
          <a:stretch/>
        </p:blipFill>
        <p:spPr>
          <a:xfrm>
            <a:off x="1305586" y="1987608"/>
            <a:ext cx="498540" cy="43247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4DE8721-FBBC-CF79-EEA0-71A323563F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1599" y="3583504"/>
            <a:ext cx="2052000" cy="105929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357E065-9D2D-BDBA-5DB3-CAB68DC45C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5250" y="3370248"/>
            <a:ext cx="2003876" cy="1400886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1F75688F-DA5E-7BE2-93E4-DD86A85949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2401" y="3135805"/>
            <a:ext cx="1336162" cy="1799188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CDF9A62E-0D90-AE3A-3464-652D5899F4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3058329" y="5160335"/>
            <a:ext cx="498540" cy="432471"/>
          </a:xfrm>
          <a:prstGeom prst="rect">
            <a:avLst/>
          </a:prstGeom>
        </p:spPr>
      </p:pic>
      <p:sp>
        <p:nvSpPr>
          <p:cNvPr id="23" name="標題 3">
            <a:extLst>
              <a:ext uri="{FF2B5EF4-FFF2-40B4-BE49-F238E27FC236}">
                <a16:creationId xmlns:a16="http://schemas.microsoft.com/office/drawing/2014/main" id="{147896FC-8434-9D52-234D-FBB73528530B}"/>
              </a:ext>
            </a:extLst>
          </p:cNvPr>
          <p:cNvSpPr txBox="1">
            <a:spLocks/>
          </p:cNvSpPr>
          <p:nvPr/>
        </p:nvSpPr>
        <p:spPr>
          <a:xfrm>
            <a:off x="5205598" y="5716347"/>
            <a:ext cx="504056" cy="4319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×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DFD52AE2-AAD0-1601-558B-BA6C51E4FA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5243356" y="5160335"/>
            <a:ext cx="498540" cy="43247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D4ACEF00-6BA4-AC38-1C58-4DC1F58055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5243356" y="6300064"/>
            <a:ext cx="498540" cy="432471"/>
          </a:xfrm>
          <a:prstGeom prst="rect">
            <a:avLst/>
          </a:prstGeom>
        </p:spPr>
      </p:pic>
      <p:sp>
        <p:nvSpPr>
          <p:cNvPr id="27" name="標題 3">
            <a:extLst>
              <a:ext uri="{FF2B5EF4-FFF2-40B4-BE49-F238E27FC236}">
                <a16:creationId xmlns:a16="http://schemas.microsoft.com/office/drawing/2014/main" id="{F5D9B7F5-5D7E-3879-E0D8-DE74F7413892}"/>
              </a:ext>
            </a:extLst>
          </p:cNvPr>
          <p:cNvSpPr txBox="1">
            <a:spLocks/>
          </p:cNvSpPr>
          <p:nvPr/>
        </p:nvSpPr>
        <p:spPr>
          <a:xfrm>
            <a:off x="7308304" y="5160824"/>
            <a:ext cx="504056" cy="4319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×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671AC36-CA71-4831-1B99-75F1BF9993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7308304" y="6300064"/>
            <a:ext cx="498540" cy="432471"/>
          </a:xfrm>
          <a:prstGeom prst="rect">
            <a:avLst/>
          </a:prstGeom>
        </p:spPr>
      </p:pic>
      <p:sp>
        <p:nvSpPr>
          <p:cNvPr id="30" name="標題 3">
            <a:extLst>
              <a:ext uri="{FF2B5EF4-FFF2-40B4-BE49-F238E27FC236}">
                <a16:creationId xmlns:a16="http://schemas.microsoft.com/office/drawing/2014/main" id="{CCA0C39E-8DF4-52DB-C73B-0D7464DFAD61}"/>
              </a:ext>
            </a:extLst>
          </p:cNvPr>
          <p:cNvSpPr txBox="1">
            <a:spLocks/>
          </p:cNvSpPr>
          <p:nvPr/>
        </p:nvSpPr>
        <p:spPr>
          <a:xfrm>
            <a:off x="7308304" y="5716347"/>
            <a:ext cx="504056" cy="4319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×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23" grpId="0"/>
      <p:bldP spid="23" grpId="1"/>
      <p:bldP spid="23" grpId="2"/>
      <p:bldP spid="27" grpId="0"/>
      <p:bldP spid="27" grpId="1"/>
      <p:bldP spid="27" grpId="2"/>
      <p:bldP spid="30" grpId="0"/>
      <p:bldP spid="30" grpId="1"/>
      <p:bldP spid="3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2090583"/>
              </a:xfrm>
            </p:spPr>
            <p:txBody>
              <a:bodyPr/>
              <a:lstStyle/>
              <a:p>
                <a:pPr marL="360363" indent="-360363"/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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如圖，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L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// 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M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，且線上相鄰的兩點都等距，</a:t>
                </a:r>
                <a:r>
                  <a:rPr lang="en-US" altLang="zh-TW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chemeClr val="tx1"/>
                    </a:solidFill>
                  </a:rPr>
                  <a:t>CDG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的面積為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8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:r>
                  <a:rPr lang="zh-TW" altLang="en-US" dirty="0">
                    <a:solidFill>
                      <a:schemeClr val="tx1"/>
                    </a:solidFill>
                  </a:rPr>
                  <a:t>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chemeClr val="tx1"/>
                    </a:solidFill>
                  </a:rPr>
                  <a:t>ADF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的面積＝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:r>
                  <a:rPr lang="zh-TW" altLang="en-US" dirty="0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chemeClr val="tx1"/>
                    </a:solidFill>
                  </a:rPr>
                  <a:t>BEG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的面積＝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  <a:endParaRPr lang="zh-TW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2090583"/>
              </a:xfrm>
              <a:blipFill>
                <a:blip r:embed="rId2"/>
                <a:stretch>
                  <a:fillRect l="-1827" t="-4082" b="-69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平行線的性質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標題 3">
                <a:extLst>
                  <a:ext uri="{FF2B5EF4-FFF2-40B4-BE49-F238E27FC236}">
                    <a16:creationId xmlns:a16="http://schemas.microsoft.com/office/drawing/2014/main" id="{2328AB13-2AD9-4CD0-BDDC-4F5AEAD168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830" y="3658580"/>
                <a:ext cx="7631650" cy="588089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CDG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ADF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與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BEG</a:t>
                </a:r>
                <a:r>
                  <a:rPr lang="zh-TW" alt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的高相同，</a:t>
                </a:r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標題 3">
                <a:extLst>
                  <a:ext uri="{FF2B5EF4-FFF2-40B4-BE49-F238E27FC236}">
                    <a16:creationId xmlns:a16="http://schemas.microsoft.com/office/drawing/2014/main" id="{2328AB13-2AD9-4CD0-BDDC-4F5AEAD16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3658580"/>
                <a:ext cx="7631650" cy="588089"/>
              </a:xfrm>
              <a:prstGeom prst="rect">
                <a:avLst/>
              </a:prstGeom>
              <a:blipFill>
                <a:blip r:embed="rId3"/>
                <a:stretch>
                  <a:fillRect t="-14433" b="-30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6800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830" y="4233475"/>
                <a:ext cx="6518242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FF0000"/>
                    </a:solidFill>
                  </a:rPr>
                  <a:t>因為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ADF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的底是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CDG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的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3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倍，</a:t>
                </a: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4233475"/>
                <a:ext cx="6518242" cy="654871"/>
              </a:xfrm>
              <a:prstGeom prst="rect">
                <a:avLst/>
              </a:prstGeom>
              <a:blipFill>
                <a:blip r:embed="rId5"/>
                <a:stretch>
                  <a:fillRect l="-2432" t="-12963" b="-17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830" y="6158505"/>
                <a:ext cx="5544616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FF0000"/>
                    </a:solidFill>
                  </a:rPr>
                  <a:t>故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BEG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的面積＝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8×4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32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6158505"/>
                <a:ext cx="5544616" cy="654871"/>
              </a:xfrm>
              <a:prstGeom prst="rect">
                <a:avLst/>
              </a:prstGeom>
              <a:blipFill>
                <a:blip r:embed="rId6"/>
                <a:stretch>
                  <a:fillRect l="-2860" t="-12963" b="-17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4280933" y="2340677"/>
            <a:ext cx="96988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24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5B7AB74-B6F2-BCAA-94B3-E03C28388F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295" y="3501056"/>
            <a:ext cx="433535" cy="432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204B29E-8BCC-D448-6534-1DA0994976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37" y="6394593"/>
            <a:ext cx="280417" cy="338329"/>
          </a:xfrm>
          <a:prstGeom prst="rect">
            <a:avLst/>
          </a:prstGeom>
        </p:spPr>
      </p:pic>
      <p:sp>
        <p:nvSpPr>
          <p:cNvPr id="3" name="標題 3">
            <a:extLst>
              <a:ext uri="{FF2B5EF4-FFF2-40B4-BE49-F238E27FC236}">
                <a16:creationId xmlns:a16="http://schemas.microsoft.com/office/drawing/2014/main" id="{0E4CD8E6-218F-3D27-16F2-E4C7EFB1ADF8}"/>
              </a:ext>
            </a:extLst>
          </p:cNvPr>
          <p:cNvSpPr txBox="1">
            <a:spLocks/>
          </p:cNvSpPr>
          <p:nvPr/>
        </p:nvSpPr>
        <p:spPr>
          <a:xfrm>
            <a:off x="4362395" y="2850203"/>
            <a:ext cx="969883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32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3">
                <a:extLst>
                  <a:ext uri="{FF2B5EF4-FFF2-40B4-BE49-F238E27FC236}">
                    <a16:creationId xmlns:a16="http://schemas.microsoft.com/office/drawing/2014/main" id="{E389124E-2477-9450-7C3D-EC1628577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830" y="4875152"/>
                <a:ext cx="6518242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FF0000"/>
                    </a:solidFill>
                  </a:rPr>
                  <a:t>故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ADF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的面積＝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8×3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24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7" name="標題 3">
                <a:extLst>
                  <a:ext uri="{FF2B5EF4-FFF2-40B4-BE49-F238E27FC236}">
                    <a16:creationId xmlns:a16="http://schemas.microsoft.com/office/drawing/2014/main" id="{E389124E-2477-9450-7C3D-EC1628577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4875152"/>
                <a:ext cx="6518242" cy="654871"/>
              </a:xfrm>
              <a:prstGeom prst="rect">
                <a:avLst/>
              </a:prstGeom>
              <a:blipFill>
                <a:blip r:embed="rId9"/>
                <a:stretch>
                  <a:fillRect l="-2432" t="-13084" b="-18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標題 3">
                <a:extLst>
                  <a:ext uri="{FF2B5EF4-FFF2-40B4-BE49-F238E27FC236}">
                    <a16:creationId xmlns:a16="http://schemas.microsoft.com/office/drawing/2014/main" id="{B913E45A-099A-F3F4-3FDD-36D0375D2C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830" y="5516829"/>
                <a:ext cx="6518242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FF0000"/>
                    </a:solidFill>
                  </a:rPr>
                  <a:t>又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BEG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的底是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altLang="zh-TW" i="1" dirty="0">
                    <a:solidFill>
                      <a:srgbClr val="FF0000"/>
                    </a:solidFill>
                  </a:rPr>
                  <a:t>CDG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的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4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倍，</a:t>
                </a:r>
              </a:p>
            </p:txBody>
          </p:sp>
        </mc:Choice>
        <mc:Fallback xmlns="">
          <p:sp>
            <p:nvSpPr>
              <p:cNvPr id="8" name="標題 3">
                <a:extLst>
                  <a:ext uri="{FF2B5EF4-FFF2-40B4-BE49-F238E27FC236}">
                    <a16:creationId xmlns:a16="http://schemas.microsoft.com/office/drawing/2014/main" id="{B913E45A-099A-F3F4-3FDD-36D0375D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5516829"/>
                <a:ext cx="6518242" cy="654871"/>
              </a:xfrm>
              <a:prstGeom prst="rect">
                <a:avLst/>
              </a:prstGeom>
              <a:blipFill>
                <a:blip r:embed="rId10"/>
                <a:stretch>
                  <a:fillRect l="-2432" t="-13084" b="-18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>
            <a:extLst>
              <a:ext uri="{FF2B5EF4-FFF2-40B4-BE49-F238E27FC236}">
                <a16:creationId xmlns:a16="http://schemas.microsoft.com/office/drawing/2014/main" id="{4E80C680-4474-7A19-7682-34A3230567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7492" y="1903277"/>
            <a:ext cx="3185901" cy="17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9" grpId="0"/>
      <p:bldP spid="9" grpId="1"/>
      <p:bldP spid="9" grpId="2"/>
      <p:bldP spid="3" grpId="0"/>
      <p:bldP spid="3" grpId="1"/>
      <p:bldP spid="3" grpId="2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2832F28C-9296-E235-51BD-1DE14A78E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37995"/>
              </p:ext>
            </p:extLst>
          </p:nvPr>
        </p:nvGraphicFramePr>
        <p:xfrm>
          <a:off x="591568" y="2667161"/>
          <a:ext cx="7960864" cy="410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176">
                  <a:extLst>
                    <a:ext uri="{9D8B030D-6E8A-4147-A177-3AD203B41FA5}">
                      <a16:colId xmlns:a16="http://schemas.microsoft.com/office/drawing/2014/main" val="302666876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5485368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26723088"/>
                    </a:ext>
                  </a:extLst>
                </a:gridCol>
                <a:gridCol w="2036216">
                  <a:extLst>
                    <a:ext uri="{9D8B030D-6E8A-4147-A177-3AD203B41FA5}">
                      <a16:colId xmlns:a16="http://schemas.microsoft.com/office/drawing/2014/main" val="2889591814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圖形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/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r"/>
                      <a:endParaRPr lang="en-US" altLang="zh-TW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對角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線性質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矩形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正方形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等腰梯形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19054"/>
                  </a:ext>
                </a:extLst>
              </a:tr>
              <a:tr h="6126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互相平分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2854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57729"/>
                  </a:ext>
                </a:extLst>
              </a:tr>
              <a:tr h="5440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互相垂直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98988"/>
                  </a:ext>
                </a:extLst>
              </a:tr>
            </a:tbl>
          </a:graphicData>
        </a:graphic>
      </p:graphicFrame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799187"/>
          </a:xfrm>
        </p:spPr>
        <p:txBody>
          <a:bodyPr/>
          <a:lstStyle/>
          <a:p>
            <a:pPr marL="360363" indent="-360363"/>
            <a:r>
              <a:rPr lang="zh-TW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</a:t>
            </a:r>
            <a:r>
              <a:rPr lang="zh-TW" altLang="en-US" dirty="0"/>
              <a:t>各種特殊四邊形中，如果有表中最左邊的性質打    ，沒有的打</a:t>
            </a:r>
            <a:r>
              <a:rPr lang="en-US" altLang="zh-TW" sz="3600" dirty="0"/>
              <a:t>×</a:t>
            </a:r>
            <a:r>
              <a:rPr lang="zh-TW" altLang="en-US" dirty="0"/>
              <a:t>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1720" y="447404"/>
            <a:ext cx="6963981" cy="959485"/>
          </a:xfrm>
        </p:spPr>
        <p:txBody>
          <a:bodyPr/>
          <a:lstStyle/>
          <a:p>
            <a:r>
              <a:rPr lang="zh-TW" altLang="en-US" sz="3000" dirty="0"/>
              <a:t>菱形與箏形 矩形、正方形、梯形，特殊四邊形的對角線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4446" y="633221"/>
            <a:ext cx="873420" cy="576163"/>
          </a:xfrm>
          <a:prstGeom prst="roundRect">
            <a:avLst>
              <a:gd name="adj" fmla="val 19241"/>
            </a:avLst>
          </a:prstGeom>
          <a:solidFill>
            <a:srgbClr val="0070C0"/>
          </a:solidFill>
        </p:spPr>
        <p:txBody>
          <a:bodyPr anchor="ctr"/>
          <a:lstStyle/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893992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3013262" y="6270120"/>
            <a:ext cx="543607" cy="4624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×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8C08CDC-B1FC-F8D1-3F9B-8CCD468F7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15247"/>
          <a:stretch/>
        </p:blipFill>
        <p:spPr>
          <a:xfrm>
            <a:off x="1305586" y="1987608"/>
            <a:ext cx="498540" cy="43247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CDF9A62E-0D90-AE3A-3464-652D5899F4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3058329" y="5160335"/>
            <a:ext cx="498540" cy="432471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DFD52AE2-AAD0-1601-558B-BA6C51E4FA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5243356" y="5160335"/>
            <a:ext cx="498540" cy="43247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D4ACEF00-6BA4-AC38-1C58-4DC1F5805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5243356" y="5715858"/>
            <a:ext cx="498540" cy="432471"/>
          </a:xfrm>
          <a:prstGeom prst="rect">
            <a:avLst/>
          </a:prstGeom>
        </p:spPr>
      </p:pic>
      <p:sp>
        <p:nvSpPr>
          <p:cNvPr id="27" name="標題 3">
            <a:extLst>
              <a:ext uri="{FF2B5EF4-FFF2-40B4-BE49-F238E27FC236}">
                <a16:creationId xmlns:a16="http://schemas.microsoft.com/office/drawing/2014/main" id="{F5D9B7F5-5D7E-3879-E0D8-DE74F7413892}"/>
              </a:ext>
            </a:extLst>
          </p:cNvPr>
          <p:cNvSpPr txBox="1">
            <a:spLocks/>
          </p:cNvSpPr>
          <p:nvPr/>
        </p:nvSpPr>
        <p:spPr>
          <a:xfrm>
            <a:off x="7308304" y="5160824"/>
            <a:ext cx="504056" cy="4319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×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671AC36-CA71-4831-1B99-75F1BF999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7308304" y="5710578"/>
            <a:ext cx="498540" cy="432471"/>
          </a:xfrm>
          <a:prstGeom prst="rect">
            <a:avLst/>
          </a:prstGeom>
        </p:spPr>
      </p:pic>
      <p:sp>
        <p:nvSpPr>
          <p:cNvPr id="30" name="標題 3">
            <a:extLst>
              <a:ext uri="{FF2B5EF4-FFF2-40B4-BE49-F238E27FC236}">
                <a16:creationId xmlns:a16="http://schemas.microsoft.com/office/drawing/2014/main" id="{CCA0C39E-8DF4-52DB-C73B-0D7464DFAD61}"/>
              </a:ext>
            </a:extLst>
          </p:cNvPr>
          <p:cNvSpPr txBox="1">
            <a:spLocks/>
          </p:cNvSpPr>
          <p:nvPr/>
        </p:nvSpPr>
        <p:spPr>
          <a:xfrm>
            <a:off x="7308304" y="6285336"/>
            <a:ext cx="504056" cy="4319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</a:rPr>
              <a:t>×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1C24630-226C-BB51-21DF-286710942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433408"/>
            <a:ext cx="1884630" cy="112364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294E86E-3E8E-4AE5-6252-E41D48A26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657" y="3391330"/>
            <a:ext cx="1185937" cy="116572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D577AD0-4C44-8FA2-9315-A39FD5F70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0817" y="3353188"/>
            <a:ext cx="1733513" cy="128408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6C4C465-86C1-32BD-E43F-0E1A9FCAA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3058329" y="5715858"/>
            <a:ext cx="498540" cy="43247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3055371-9774-6094-6D2A-4821535E1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5247"/>
          <a:stretch/>
        </p:blipFill>
        <p:spPr>
          <a:xfrm>
            <a:off x="5243356" y="6300063"/>
            <a:ext cx="498540" cy="4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27" grpId="0"/>
      <p:bldP spid="27" grpId="1"/>
      <p:bldP spid="27" grpId="2"/>
      <p:bldP spid="30" grpId="0"/>
      <p:bldP spid="30" grpId="1"/>
      <p:bldP spid="30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</p:spPr>
            <p:txBody>
              <a:bodyPr/>
              <a:lstStyle/>
              <a:p>
                <a:pPr marL="360363" indent="-360363"/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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如右圖，菱形 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ABCD</a:t>
                </a:r>
                <a:r>
                  <a:rPr lang="zh-TW" alt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中，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E</a:t>
                </a:r>
                <a:r>
                  <a:rPr lang="zh-TW" alt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點為兩條對角線的交點，已知∠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ABD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50°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CE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4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:r>
                  <a:rPr lang="zh-TW" altLang="en-US" dirty="0">
                    <a:solidFill>
                      <a:schemeClr val="tx1"/>
                    </a:solidFill>
                  </a:rPr>
                  <a:t>則∠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ADB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，∠</a:t>
                </a:r>
                <a:r>
                  <a:rPr lang="en-US" altLang="zh-TW" i="1" dirty="0">
                    <a:solidFill>
                      <a:schemeClr val="tx1"/>
                    </a:solidFill>
                  </a:rPr>
                  <a:t>BAE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1799187"/>
              </a:xfrm>
              <a:blipFill>
                <a:blip r:embed="rId2"/>
                <a:stretch>
                  <a:fillRect l="-1827" t="-4746" r="-17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1720" y="447404"/>
            <a:ext cx="6963981" cy="959485"/>
          </a:xfrm>
        </p:spPr>
        <p:txBody>
          <a:bodyPr/>
          <a:lstStyle/>
          <a:p>
            <a:r>
              <a:rPr lang="zh-TW" altLang="en-US" sz="3000" dirty="0"/>
              <a:t>菱形與箏形 矩形、正方形、梯形，特殊四邊形的對角線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4446" y="633221"/>
            <a:ext cx="873420" cy="576163"/>
          </a:xfrm>
          <a:prstGeom prst="roundRect">
            <a:avLst>
              <a:gd name="adj" fmla="val 19241"/>
            </a:avLst>
          </a:prstGeom>
          <a:solidFill>
            <a:srgbClr val="0070C0"/>
          </a:solidFill>
        </p:spPr>
        <p:txBody>
          <a:bodyPr anchor="ctr"/>
          <a:lstStyle/>
          <a:p>
            <a:r>
              <a:rPr lang="en-US" altLang="zh-TW" dirty="0"/>
              <a:t>6~8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005596" y="3019297"/>
            <a:ext cx="6526053" cy="726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菱形的兩條對角線互相垂直且平分，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893992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005596" y="3701168"/>
            <a:ext cx="500893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所以∠</a:t>
            </a:r>
            <a:r>
              <a:rPr lang="en-US" altLang="zh-TW" sz="3000" i="1" dirty="0">
                <a:solidFill>
                  <a:srgbClr val="FF0000"/>
                </a:solidFill>
              </a:rPr>
              <a:t>ADB</a:t>
            </a:r>
            <a:r>
              <a:rPr lang="zh-TW" altLang="en-US" sz="3000" dirty="0">
                <a:solidFill>
                  <a:srgbClr val="FF0000"/>
                </a:solidFill>
              </a:rPr>
              <a:t>＝∠</a:t>
            </a:r>
            <a:r>
              <a:rPr lang="en-US" altLang="zh-TW" sz="3000" i="1" dirty="0">
                <a:solidFill>
                  <a:srgbClr val="FF0000"/>
                </a:solidFill>
              </a:rPr>
              <a:t>ABD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dirty="0">
                <a:solidFill>
                  <a:srgbClr val="FF0000"/>
                </a:solidFill>
              </a:rPr>
              <a:t>50°</a:t>
            </a:r>
            <a:r>
              <a:rPr lang="zh-TW" altLang="en-US" sz="3000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1005596" y="4311088"/>
            <a:ext cx="4508794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000" dirty="0">
                <a:solidFill>
                  <a:srgbClr val="FF0000"/>
                </a:solidFill>
              </a:rPr>
              <a:t>∠</a:t>
            </a:r>
            <a:r>
              <a:rPr lang="en-US" altLang="zh-TW" sz="3000" i="1" dirty="0">
                <a:solidFill>
                  <a:srgbClr val="FF0000"/>
                </a:solidFill>
              </a:rPr>
              <a:t>AEB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dirty="0">
                <a:solidFill>
                  <a:srgbClr val="FF0000"/>
                </a:solidFill>
              </a:rPr>
              <a:t>90°</a:t>
            </a:r>
            <a:r>
              <a:rPr lang="zh-TW" altLang="en-US" sz="3000" dirty="0">
                <a:solidFill>
                  <a:srgbClr val="FF0000"/>
                </a:solidFill>
              </a:rPr>
              <a:t>， </a:t>
            </a:r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C545414E-625A-59B0-F0AA-7F0CF4B7E4F0}"/>
              </a:ext>
            </a:extLst>
          </p:cNvPr>
          <p:cNvSpPr txBox="1">
            <a:spLocks/>
          </p:cNvSpPr>
          <p:nvPr/>
        </p:nvSpPr>
        <p:spPr>
          <a:xfrm>
            <a:off x="1005596" y="4921008"/>
            <a:ext cx="6662748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則∠</a:t>
            </a:r>
            <a:r>
              <a:rPr lang="en-US" altLang="zh-TW" sz="3000" i="1" dirty="0">
                <a:solidFill>
                  <a:srgbClr val="FF0000"/>
                </a:solidFill>
              </a:rPr>
              <a:t>BAE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dirty="0">
                <a:solidFill>
                  <a:srgbClr val="FF0000"/>
                </a:solidFill>
              </a:rPr>
              <a:t>180°</a:t>
            </a:r>
            <a:r>
              <a:rPr lang="zh-TW" altLang="en-US" sz="30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3000" dirty="0">
                <a:solidFill>
                  <a:srgbClr val="FF0000"/>
                </a:solidFill>
              </a:rPr>
              <a:t>90°</a:t>
            </a:r>
            <a:r>
              <a:rPr lang="zh-TW" altLang="en-US" sz="30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－</a:t>
            </a:r>
            <a:r>
              <a:rPr lang="en-US" altLang="zh-TW" sz="3000" dirty="0">
                <a:solidFill>
                  <a:srgbClr val="FF0000"/>
                </a:solidFill>
              </a:rPr>
              <a:t>50°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dirty="0">
                <a:solidFill>
                  <a:srgbClr val="FF0000"/>
                </a:solidFill>
              </a:rPr>
              <a:t>40°</a:t>
            </a:r>
            <a:r>
              <a:rPr lang="zh-TW" altLang="en-US" sz="3000" dirty="0">
                <a:solidFill>
                  <a:srgbClr val="FF0000"/>
                </a:solidFill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F3099919-A138-0C9E-C82A-585A6D0A45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596" y="5530927"/>
                <a:ext cx="6662748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3000" dirty="0">
                    <a:solidFill>
                      <a:srgbClr val="FF0000"/>
                    </a:solidFill>
                  </a:rPr>
                  <a:t>又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CE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4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，所以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8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。</a:t>
                </a:r>
                <a:endParaRPr lang="zh-TW" altLang="en-US" sz="3000" i="1" dirty="0">
                  <a:solidFill>
                    <a:srgbClr val="FF0000"/>
                  </a:solidFill>
                </a:endParaRPr>
              </a:p>
              <a:p>
                <a:endParaRPr lang="zh-TW" altLang="en-US" sz="3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標題 3">
                <a:extLst>
                  <a:ext uri="{FF2B5EF4-FFF2-40B4-BE49-F238E27FC236}">
                    <a16:creationId xmlns:a16="http://schemas.microsoft.com/office/drawing/2014/main" id="{F3099919-A138-0C9E-C82A-585A6D0A4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96" y="5530927"/>
                <a:ext cx="6662748" cy="654871"/>
              </a:xfrm>
              <a:prstGeom prst="rect">
                <a:avLst/>
              </a:prstGeom>
              <a:blipFill>
                <a:blip r:embed="rId4"/>
                <a:stretch>
                  <a:fillRect l="-2196" t="-12037" b="-1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3750517C-F925-E4FA-9E13-8966F15C9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63" y="3061404"/>
            <a:ext cx="433535" cy="43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6146C73-04B9-FBD3-C0E6-A991C8CFC0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9641" y="3019297"/>
            <a:ext cx="2305396" cy="278904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AD6E5A4-6DC9-AF70-825F-38CACDC991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631" y="5814374"/>
            <a:ext cx="280417" cy="338329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E92F74BA-E715-7FCE-F14D-5B65A1DF5B2C}"/>
              </a:ext>
            </a:extLst>
          </p:cNvPr>
          <p:cNvSpPr txBox="1">
            <a:spLocks/>
          </p:cNvSpPr>
          <p:nvPr/>
        </p:nvSpPr>
        <p:spPr>
          <a:xfrm>
            <a:off x="3106438" y="2366527"/>
            <a:ext cx="80725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000" dirty="0">
                <a:solidFill>
                  <a:srgbClr val="FF0000"/>
                </a:solidFill>
              </a:rPr>
              <a:t>50°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9F8AF906-4DB7-F187-1A1A-1C379CE9CD3F}"/>
              </a:ext>
            </a:extLst>
          </p:cNvPr>
          <p:cNvSpPr txBox="1">
            <a:spLocks/>
          </p:cNvSpPr>
          <p:nvPr/>
        </p:nvSpPr>
        <p:spPr>
          <a:xfrm>
            <a:off x="5762764" y="2366527"/>
            <a:ext cx="80725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000" dirty="0">
                <a:solidFill>
                  <a:srgbClr val="FF0000"/>
                </a:solidFill>
              </a:rPr>
              <a:t>40°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p:sp>
        <p:nvSpPr>
          <p:cNvPr id="20" name="標題 3">
            <a:extLst>
              <a:ext uri="{FF2B5EF4-FFF2-40B4-BE49-F238E27FC236}">
                <a16:creationId xmlns:a16="http://schemas.microsoft.com/office/drawing/2014/main" id="{862B08AA-17F6-8A92-87A6-94F9ACB15283}"/>
              </a:ext>
            </a:extLst>
          </p:cNvPr>
          <p:cNvSpPr txBox="1">
            <a:spLocks/>
          </p:cNvSpPr>
          <p:nvPr/>
        </p:nvSpPr>
        <p:spPr>
          <a:xfrm>
            <a:off x="7869204" y="2366527"/>
            <a:ext cx="549886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sz="3000" dirty="0">
                <a:solidFill>
                  <a:srgbClr val="FF0000"/>
                </a:solidFill>
              </a:rPr>
              <a:t>8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5" grpId="0"/>
      <p:bldP spid="15" grpId="1"/>
      <p:bldP spid="15" grpId="2"/>
      <p:bldP spid="16" grpId="0"/>
      <p:bldP spid="16" grpId="1"/>
      <p:bldP spid="16" grpId="2"/>
      <p:bldP spid="13" grpId="0"/>
      <p:bldP spid="13" grpId="1"/>
      <p:bldP spid="13" grpId="2"/>
      <p:bldP spid="18" grpId="0"/>
      <p:bldP spid="18" grpId="1"/>
      <p:bldP spid="18" grpId="2"/>
      <p:bldP spid="12" grpId="0"/>
      <p:bldP spid="12" grpId="1"/>
      <p:bldP spid="12" grpId="2"/>
      <p:bldP spid="17" grpId="0"/>
      <p:bldP spid="17" grpId="1"/>
      <p:bldP spid="17" grpId="2"/>
      <p:bldP spid="20" grpId="0"/>
      <p:bldP spid="20" grpId="1"/>
      <p:bldP spid="20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19"/>
                <a:ext cx="8676456" cy="2051381"/>
              </a:xfrm>
            </p:spPr>
            <p:txBody>
              <a:bodyPr/>
              <a:lstStyle/>
              <a:p>
                <a:pPr marL="360363" indent="-360363"/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</a:t>
                </a:r>
                <a:r>
                  <a:rPr lang="zh-TW" altLang="en-US" dirty="0"/>
                  <a:t>如右圖，箏形 </a:t>
                </a:r>
                <a:r>
                  <a:rPr lang="en-US" altLang="zh-TW" i="1" dirty="0"/>
                  <a:t>ABCD </a:t>
                </a:r>
                <a:r>
                  <a:rPr lang="zh-TW" altLang="en-US" dirty="0"/>
                  <a:t>中，</a:t>
                </a:r>
                <a:r>
                  <a:rPr lang="en-US" altLang="zh-TW" i="1" dirty="0"/>
                  <a:t>E </a:t>
                </a:r>
                <a:r>
                  <a:rPr lang="zh-TW" altLang="en-US" dirty="0"/>
                  <a:t>點為兩條對角線的交點，∠</a:t>
                </a:r>
                <a:r>
                  <a:rPr lang="en-US" altLang="zh-TW" i="1" dirty="0"/>
                  <a:t>ABD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50°</a:t>
                </a:r>
                <a:r>
                  <a:rPr lang="zh-TW" altLang="en-US" dirty="0"/>
                  <a:t>，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已知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</m:t>
                        </m:r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chemeClr val="tx1"/>
                            </a:solidFill>
                          </a:rPr>
                          <m:t>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5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CE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16</a:t>
                </a:r>
                <a:r>
                  <a:rPr lang="zh-TW" altLang="en-US" sz="2800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BE</m:t>
                        </m:r>
                      </m:e>
                    </m:acc>
                  </m:oMath>
                </a14:m>
                <a:r>
                  <a:rPr lang="zh-TW" altLang="en-US" dirty="0"/>
                  <a:t>＝</a:t>
                </a:r>
                <a:r>
                  <a:rPr lang="en-US" altLang="zh-TW" dirty="0"/>
                  <a:t>12</a:t>
                </a:r>
                <a:r>
                  <a:rPr lang="zh-TW" altLang="en-US" dirty="0"/>
                  <a:t>，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DE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:br>
                  <a:rPr lang="en-US" altLang="zh-TW" dirty="0">
                    <a:solidFill>
                      <a:schemeClr val="tx1"/>
                    </a:solidFill>
                  </a:rPr>
                </a:br>
                <a:r>
                  <a:rPr lang="zh-TW" altLang="en-US" dirty="0"/>
                  <a:t>箏形</a:t>
                </a:r>
                <a:r>
                  <a:rPr lang="en-US" altLang="zh-TW" i="1" dirty="0"/>
                  <a:t>ABCD</a:t>
                </a:r>
                <a:r>
                  <a:rPr lang="zh-TW" altLang="en-US" dirty="0"/>
                  <a:t>的周長＝</a:t>
                </a:r>
                <a:r>
                  <a:rPr lang="en-US" altLang="zh-TW" dirty="0"/>
                  <a:t>_____</a:t>
                </a:r>
                <a:r>
                  <a:rPr lang="zh-TW" altLang="en-US" dirty="0"/>
                  <a:t>。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19"/>
                <a:ext cx="8676456" cy="2051381"/>
              </a:xfrm>
              <a:blipFill>
                <a:blip r:embed="rId2"/>
                <a:stretch>
                  <a:fillRect l="-1827" t="-4154" r="-1757" b="-9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1720" y="447404"/>
            <a:ext cx="6963981" cy="959485"/>
          </a:xfrm>
        </p:spPr>
        <p:txBody>
          <a:bodyPr/>
          <a:lstStyle/>
          <a:p>
            <a:r>
              <a:rPr lang="zh-TW" altLang="en-US" sz="3000" dirty="0"/>
              <a:t>菱形與箏形 矩形、正方形、梯形，特殊四邊形的對角線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4446" y="633221"/>
            <a:ext cx="873420" cy="576163"/>
          </a:xfrm>
          <a:prstGeom prst="roundRect">
            <a:avLst>
              <a:gd name="adj" fmla="val 19241"/>
            </a:avLst>
          </a:prstGeom>
          <a:solidFill>
            <a:srgbClr val="0070C0"/>
          </a:solidFill>
        </p:spPr>
        <p:txBody>
          <a:bodyPr anchor="ctr"/>
          <a:lstStyle/>
          <a:p>
            <a:r>
              <a:rPr lang="en-US" altLang="zh-TW" dirty="0"/>
              <a:t>6~8</a:t>
            </a:r>
            <a:endParaRPr lang="zh-TW" altLang="en-US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2328AB13-2AD9-4CD0-BDDC-4F5AEAD16821}"/>
              </a:ext>
            </a:extLst>
          </p:cNvPr>
          <p:cNvSpPr txBox="1">
            <a:spLocks/>
          </p:cNvSpPr>
          <p:nvPr/>
        </p:nvSpPr>
        <p:spPr>
          <a:xfrm>
            <a:off x="1005595" y="3472336"/>
            <a:ext cx="5425359" cy="9526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箏形的其中一條對角線垂直平分另一條對角線，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893992"/>
            <a:ext cx="432817" cy="432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595" y="4492135"/>
                <a:ext cx="5195417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3000" dirty="0">
                    <a:solidFill>
                      <a:srgbClr val="FF0000"/>
                    </a:solidFill>
                  </a:rPr>
                  <a:t>又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FF0000"/>
                            </a:solidFill>
                          </a:rPr>
                          <m:t>AB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FF0000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TW" sz="3000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altLang="zh-TW" sz="3000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e>
                    </m:rad>
                    <m:r>
                      <a:rPr lang="en-US" altLang="zh-TW" sz="30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13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 </a:t>
                </a:r>
              </a:p>
            </p:txBody>
          </p:sp>
        </mc:Choice>
        <mc:Fallback xmlns="">
          <p:sp>
            <p:nvSpPr>
              <p:cNvPr id="16" name="標題 3">
                <a:extLst>
                  <a:ext uri="{FF2B5EF4-FFF2-40B4-BE49-F238E27FC236}">
                    <a16:creationId xmlns:a16="http://schemas.microsoft.com/office/drawing/2014/main" id="{EEF49DB8-8A8B-4CFC-A22F-FAB23D8E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95" y="4492135"/>
                <a:ext cx="5195417" cy="654871"/>
              </a:xfrm>
              <a:prstGeom prst="rect">
                <a:avLst/>
              </a:prstGeom>
              <a:blipFill>
                <a:blip r:embed="rId4"/>
                <a:stretch>
                  <a:fillRect l="-2817" t="-6542" r="-352" b="-196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C545414E-625A-59B0-F0AA-7F0CF4B7E4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595" y="5185894"/>
                <a:ext cx="6662748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FF0000"/>
                            </a:solidFill>
                          </a:rPr>
                          <m:t>BC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2800" i="1" dirty="0">
                            <a:solidFill>
                              <a:srgbClr val="FF0000"/>
                            </a:solidFill>
                          </a:rPr>
                          <m:t>CD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altLang="zh-TW" sz="3000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solidFill>
                              <a:srgbClr val="FF0000"/>
                            </a:solidFill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sz="3000" dirty="0">
                            <a:solidFill>
                              <a:srgbClr val="FF0000"/>
                            </a:solidFill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TW" sz="3000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20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C545414E-625A-59B0-F0AA-7F0CF4B7E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95" y="5185894"/>
                <a:ext cx="6662748" cy="654871"/>
              </a:xfrm>
              <a:prstGeom prst="rect">
                <a:avLst/>
              </a:prstGeom>
              <a:blipFill>
                <a:blip r:embed="rId5"/>
                <a:stretch>
                  <a:fillRect t="-6542" b="-196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標題 3">
            <a:extLst>
              <a:ext uri="{FF2B5EF4-FFF2-40B4-BE49-F238E27FC236}">
                <a16:creationId xmlns:a16="http://schemas.microsoft.com/office/drawing/2014/main" id="{F3099919-A138-0C9E-C82A-585A6D0A45F4}"/>
              </a:ext>
            </a:extLst>
          </p:cNvPr>
          <p:cNvSpPr txBox="1">
            <a:spLocks/>
          </p:cNvSpPr>
          <p:nvPr/>
        </p:nvSpPr>
        <p:spPr>
          <a:xfrm>
            <a:off x="1005595" y="5879653"/>
            <a:ext cx="7595035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3000" dirty="0">
                <a:solidFill>
                  <a:srgbClr val="FF0000"/>
                </a:solidFill>
              </a:rPr>
              <a:t>所以箏形</a:t>
            </a:r>
            <a:r>
              <a:rPr lang="en-US" altLang="zh-TW" sz="3000" i="1" dirty="0">
                <a:solidFill>
                  <a:srgbClr val="FF0000"/>
                </a:solidFill>
              </a:rPr>
              <a:t>ABCD</a:t>
            </a:r>
            <a:r>
              <a:rPr lang="zh-TW" altLang="en-US" sz="3000" dirty="0">
                <a:solidFill>
                  <a:srgbClr val="FF0000"/>
                </a:solidFill>
              </a:rPr>
              <a:t>的周長＝</a:t>
            </a:r>
            <a:r>
              <a:rPr lang="en-US" altLang="zh-TW" sz="3000" dirty="0">
                <a:solidFill>
                  <a:srgbClr val="FF0000"/>
                </a:solidFill>
              </a:rPr>
              <a:t>13×2</a:t>
            </a:r>
            <a:r>
              <a:rPr lang="zh-TW" altLang="en-US" sz="3000" dirty="0">
                <a:solidFill>
                  <a:srgbClr val="FF0000"/>
                </a:solidFill>
              </a:rPr>
              <a:t>＋</a:t>
            </a:r>
            <a:r>
              <a:rPr lang="en-US" altLang="zh-TW" sz="3000" dirty="0">
                <a:solidFill>
                  <a:srgbClr val="FF0000"/>
                </a:solidFill>
              </a:rPr>
              <a:t>20×2</a:t>
            </a:r>
            <a:r>
              <a:rPr lang="zh-TW" altLang="en-US" sz="3000" dirty="0">
                <a:solidFill>
                  <a:srgbClr val="FF0000"/>
                </a:solidFill>
              </a:rPr>
              <a:t>＝</a:t>
            </a:r>
            <a:r>
              <a:rPr lang="en-US" altLang="zh-TW" sz="3000" dirty="0">
                <a:solidFill>
                  <a:srgbClr val="FF0000"/>
                </a:solidFill>
              </a:rPr>
              <a:t>66</a:t>
            </a:r>
            <a:r>
              <a:rPr lang="zh-TW" altLang="en-US" sz="3000" dirty="0">
                <a:solidFill>
                  <a:srgbClr val="FF0000"/>
                </a:solidFill>
              </a:rPr>
              <a:t>。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50517C-F925-E4FA-9E13-8966F15C99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63" y="3525774"/>
            <a:ext cx="433535" cy="43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AD6E5A4-6DC9-AF70-825F-38CACDC991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405" y="6241431"/>
            <a:ext cx="280417" cy="33832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31F12D9-A1CA-399F-877C-36E49DDCD94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0955" y="2497586"/>
            <a:ext cx="2483103" cy="2321985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E92F74BA-E715-7FCE-F14D-5B65A1DF5B2C}"/>
              </a:ext>
            </a:extLst>
          </p:cNvPr>
          <p:cNvSpPr txBox="1">
            <a:spLocks/>
          </p:cNvSpPr>
          <p:nvPr/>
        </p:nvSpPr>
        <p:spPr>
          <a:xfrm>
            <a:off x="4168374" y="2324407"/>
            <a:ext cx="80725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000" dirty="0">
                <a:solidFill>
                  <a:srgbClr val="FF0000"/>
                </a:solidFill>
              </a:rPr>
              <a:t>12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9F8AF906-4DB7-F187-1A1A-1C379CE9CD3F}"/>
              </a:ext>
            </a:extLst>
          </p:cNvPr>
          <p:cNvSpPr txBox="1">
            <a:spLocks/>
          </p:cNvSpPr>
          <p:nvPr/>
        </p:nvSpPr>
        <p:spPr>
          <a:xfrm>
            <a:off x="4584797" y="2852557"/>
            <a:ext cx="80725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000" dirty="0">
                <a:solidFill>
                  <a:srgbClr val="FF0000"/>
                </a:solidFill>
              </a:rPr>
              <a:t>66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2181" y="3929445"/>
                <a:ext cx="3566404" cy="65487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r>
                  <a:rPr lang="zh-TW" altLang="en-US" sz="3000" dirty="0">
                    <a:solidFill>
                      <a:srgbClr val="FF0000"/>
                    </a:solidFill>
                  </a:rPr>
                  <a:t>所以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DE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sz="3000" i="1" dirty="0">
                            <a:solidFill>
                              <a:srgbClr val="FF0000"/>
                            </a:solidFill>
                          </a:rPr>
                          <m:t>BE</m:t>
                        </m:r>
                      </m:e>
                    </m:acc>
                  </m:oMath>
                </a14:m>
                <a:r>
                  <a:rPr lang="zh-TW" altLang="en-US" sz="3000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3000" dirty="0">
                    <a:solidFill>
                      <a:srgbClr val="FF0000"/>
                    </a:solidFill>
                  </a:rPr>
                  <a:t>12</a:t>
                </a:r>
                <a:r>
                  <a:rPr lang="zh-TW" altLang="en-US" sz="3000" dirty="0">
                    <a:solidFill>
                      <a:srgbClr val="FF0000"/>
                    </a:solidFill>
                  </a:rPr>
                  <a:t>，</a:t>
                </a: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81" y="3929445"/>
                <a:ext cx="3566404" cy="654871"/>
              </a:xfrm>
              <a:prstGeom prst="rect">
                <a:avLst/>
              </a:prstGeom>
              <a:blipFill>
                <a:blip r:embed="rId9"/>
                <a:stretch>
                  <a:fillRect l="-4103" t="-13084" r="-1026" b="-130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6" grpId="0"/>
      <p:bldP spid="16" grpId="1"/>
      <p:bldP spid="16" grpId="2"/>
      <p:bldP spid="13" grpId="0"/>
      <p:bldP spid="13" grpId="1"/>
      <p:bldP spid="13" grpId="2"/>
      <p:bldP spid="18" grpId="0"/>
      <p:bldP spid="18" grpId="1"/>
      <p:bldP spid="18" grpId="2"/>
      <p:bldP spid="12" grpId="0"/>
      <p:bldP spid="12" grpId="1"/>
      <p:bldP spid="12" grpId="2"/>
      <p:bldP spid="17" grpId="0"/>
      <p:bldP spid="17" grpId="1"/>
      <p:bldP spid="17" grpId="2"/>
      <p:bldP spid="15" grpId="0"/>
      <p:bldP spid="15" grpId="1"/>
      <p:bldP spid="15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20"/>
                <a:ext cx="8676456" cy="1263624"/>
              </a:xfrm>
            </p:spPr>
            <p:txBody>
              <a:bodyPr/>
              <a:lstStyle/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</a:t>
                </a:r>
                <a:r>
                  <a:rPr lang="zh-TW" altLang="en-US" dirty="0"/>
                  <a:t>在右圖的梯形 </a:t>
                </a:r>
                <a:r>
                  <a:rPr lang="en-US" altLang="zh-TW" i="1" dirty="0"/>
                  <a:t>ABCD </a:t>
                </a:r>
                <a:r>
                  <a:rPr lang="zh-TW" altLang="en-US" dirty="0"/>
                  <a:t>中，</a:t>
                </a:r>
                <a:r>
                  <a:rPr lang="en-US" altLang="zh-TW" i="1" dirty="0"/>
                  <a:t>E</a:t>
                </a:r>
                <a:r>
                  <a:rPr lang="zh-TW" altLang="en-US" dirty="0"/>
                  <a:t>、</a:t>
                </a:r>
                <a:r>
                  <a:rPr lang="en-US" altLang="zh-TW" i="1" dirty="0"/>
                  <a:t>F </a:t>
                </a:r>
                <a:r>
                  <a:rPr lang="zh-TW" altLang="en-US" dirty="0"/>
                  <a:t>分別是</a:t>
                </a:r>
                <a:br>
                  <a:rPr lang="en-US" altLang="zh-TW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AB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、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CD</m:t>
                        </m:r>
                      </m:e>
                    </m:acc>
                  </m:oMath>
                </a14:m>
                <a:r>
                  <a:rPr lang="zh-TW" altLang="en-US" dirty="0"/>
                  <a:t> 的中點，若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AD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//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BC</m:t>
                        </m:r>
                      </m:e>
                    </m:acc>
                  </m:oMath>
                </a14:m>
                <a:r>
                  <a:rPr lang="zh-TW" altLang="en-US" i="1" dirty="0"/>
                  <a:t>，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EF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20"/>
                <a:ext cx="8676456" cy="1263624"/>
              </a:xfrm>
              <a:blipFill>
                <a:blip r:embed="rId2"/>
                <a:stretch>
                  <a:fillRect l="-1827" t="-1449" r="-1757" b="-14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1720" y="447404"/>
            <a:ext cx="6963981" cy="959485"/>
          </a:xfrm>
        </p:spPr>
        <p:txBody>
          <a:bodyPr/>
          <a:lstStyle/>
          <a:p>
            <a:r>
              <a:rPr lang="zh-TW" altLang="en-US" sz="3000" dirty="0"/>
              <a:t>菱形與箏形 矩形、正方形、梯形，特殊四邊形的對角線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4446" y="633221"/>
            <a:ext cx="873420" cy="576163"/>
          </a:xfrm>
          <a:prstGeom prst="roundRect">
            <a:avLst>
              <a:gd name="adj" fmla="val 19241"/>
            </a:avLst>
          </a:prstGeom>
          <a:solidFill>
            <a:srgbClr val="0070C0"/>
          </a:solidFill>
        </p:spPr>
        <p:txBody>
          <a:bodyPr anchor="ctr"/>
          <a:lstStyle/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893992"/>
            <a:ext cx="432817" cy="43281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750517C-F925-E4FA-9E13-8966F15C99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09" y="2708968"/>
            <a:ext cx="433535" cy="43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AD6E5A4-6DC9-AF70-825F-38CACDC991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646" y="3471527"/>
            <a:ext cx="280417" cy="338329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E92F74BA-E715-7FCE-F14D-5B65A1DF5B2C}"/>
              </a:ext>
            </a:extLst>
          </p:cNvPr>
          <p:cNvSpPr txBox="1">
            <a:spLocks/>
          </p:cNvSpPr>
          <p:nvPr/>
        </p:nvSpPr>
        <p:spPr>
          <a:xfrm>
            <a:off x="7941212" y="2023606"/>
            <a:ext cx="80725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000" dirty="0">
                <a:solidFill>
                  <a:srgbClr val="FF0000"/>
                </a:solidFill>
              </a:rPr>
              <a:t>23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539" y="2781847"/>
                <a:ext cx="4637524" cy="7182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DF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×( 16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＋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30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)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23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39" y="2781847"/>
                <a:ext cx="4637524" cy="718242"/>
              </a:xfrm>
              <a:prstGeom prst="rect">
                <a:avLst/>
              </a:prstGeom>
              <a:blipFill>
                <a:blip r:embed="rId6"/>
                <a:stretch>
                  <a:fillRect b="-330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6661C061-F446-A11F-B689-04EB556CE3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4407243"/>
            <a:ext cx="3998007" cy="21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5" grpId="0"/>
      <p:bldP spid="15" grpId="1"/>
      <p:bldP spid="15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77620"/>
                <a:ext cx="8676456" cy="1263624"/>
              </a:xfrm>
            </p:spPr>
            <p:txBody>
              <a:bodyPr/>
              <a:lstStyle/>
              <a:p>
                <a:pPr marL="360363" indent="-360363">
                  <a:lnSpc>
                    <a:spcPts val="4800"/>
                  </a:lnSpc>
                </a:pPr>
                <a:r>
                  <a:rPr lang="zh-TW" alt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</a:t>
                </a:r>
                <a:r>
                  <a:rPr lang="zh-TW" altLang="en-US" dirty="0"/>
                  <a:t>在右圖的梯形 </a:t>
                </a:r>
                <a:r>
                  <a:rPr lang="en-US" altLang="zh-TW" i="1" dirty="0"/>
                  <a:t>ABCD </a:t>
                </a:r>
                <a:r>
                  <a:rPr lang="zh-TW" altLang="en-US" dirty="0"/>
                  <a:t>中，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AD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//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BC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，</a:t>
                </a:r>
                <a:br>
                  <a:rPr lang="en-US" altLang="zh-TW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zh-TW" altLang="en-US" dirty="0"/>
                  <a:t>若∠</a:t>
                </a:r>
                <a:r>
                  <a:rPr lang="en-US" altLang="zh-TW" i="1" dirty="0"/>
                  <a:t>ABC</a:t>
                </a:r>
                <a:r>
                  <a:rPr lang="zh-TW" altLang="en-US" dirty="0"/>
                  <a:t>＝∠</a:t>
                </a:r>
                <a:r>
                  <a:rPr lang="en-US" altLang="zh-TW" i="1" dirty="0"/>
                  <a:t>DCB</a:t>
                </a:r>
                <a:r>
                  <a:rPr lang="zh-TW" altLang="en-US" dirty="0"/>
                  <a:t>， 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/>
                          <m:t>AC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＝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_____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06170168-5257-7D2E-6484-CCB59F787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77620"/>
                <a:ext cx="8676456" cy="1263624"/>
              </a:xfrm>
              <a:blipFill>
                <a:blip r:embed="rId2"/>
                <a:stretch>
                  <a:fillRect l="-1827" t="-1449" b="-154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1720" y="447404"/>
            <a:ext cx="6963981" cy="959485"/>
          </a:xfrm>
        </p:spPr>
        <p:txBody>
          <a:bodyPr/>
          <a:lstStyle/>
          <a:p>
            <a:r>
              <a:rPr lang="zh-TW" altLang="en-US" sz="3000" dirty="0"/>
              <a:t>菱形與箏形 矩形、正方形、梯形，特殊四邊形的對角線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4446" y="633221"/>
            <a:ext cx="873420" cy="576163"/>
          </a:xfrm>
          <a:prstGeom prst="roundRect">
            <a:avLst>
              <a:gd name="adj" fmla="val 19241"/>
            </a:avLst>
          </a:prstGeom>
          <a:solidFill>
            <a:srgbClr val="0070C0"/>
          </a:solidFill>
        </p:spPr>
        <p:txBody>
          <a:bodyPr anchor="ctr"/>
          <a:lstStyle/>
          <a:p>
            <a:r>
              <a:rPr lang="en-US" altLang="zh-TW" dirty="0"/>
              <a:t>6~8</a:t>
            </a:r>
            <a:endParaRPr lang="zh-TW" altLang="en-US" dirty="0"/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893992"/>
            <a:ext cx="432817" cy="43281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750517C-F925-E4FA-9E13-8966F15C99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09" y="2708968"/>
            <a:ext cx="433535" cy="43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AD6E5A4-6DC9-AF70-825F-38CACDC991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497" y="3386513"/>
            <a:ext cx="280417" cy="338329"/>
          </a:xfrm>
          <a:prstGeom prst="rect">
            <a:avLst/>
          </a:prstGeom>
        </p:spPr>
      </p:pic>
      <p:sp>
        <p:nvSpPr>
          <p:cNvPr id="12" name="標題 3">
            <a:extLst>
              <a:ext uri="{FF2B5EF4-FFF2-40B4-BE49-F238E27FC236}">
                <a16:creationId xmlns:a16="http://schemas.microsoft.com/office/drawing/2014/main" id="{E92F74BA-E715-7FCE-F14D-5B65A1DF5B2C}"/>
              </a:ext>
            </a:extLst>
          </p:cNvPr>
          <p:cNvSpPr txBox="1">
            <a:spLocks/>
          </p:cNvSpPr>
          <p:nvPr/>
        </p:nvSpPr>
        <p:spPr>
          <a:xfrm>
            <a:off x="6341926" y="2054097"/>
            <a:ext cx="807252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000" dirty="0">
                <a:solidFill>
                  <a:srgbClr val="FF0000"/>
                </a:solidFill>
              </a:rPr>
              <a:t>24</a:t>
            </a:r>
            <a:endParaRPr lang="zh-TW" altLang="en-US" sz="3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1811" y="2982660"/>
                <a:ext cx="4624895" cy="71824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TW" i="1" dirty="0">
                            <a:solidFill>
                              <a:srgbClr val="FF0000"/>
                            </a:solidFill>
                          </a:rPr>
                          <m:t>BD</m:t>
                        </m:r>
                      </m:e>
                    </m:acc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altLang="zh-TW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TW" altLang="en-US" dirty="0">
                            <a:solidFill>
                              <a:srgbClr val="FF0000"/>
                            </a:solidFill>
                            <a:latin typeface="新細明體" panose="02020500000000000000" pitchFamily="18" charset="-120"/>
                            <a:ea typeface="新細明體" panose="02020500000000000000" pitchFamily="18" charset="-120"/>
                          </a:rPr>
                          <m:t>－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altLang="zh-TW" baseline="30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24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標題 3">
                <a:extLst>
                  <a:ext uri="{FF2B5EF4-FFF2-40B4-BE49-F238E27FC236}">
                    <a16:creationId xmlns:a16="http://schemas.microsoft.com/office/drawing/2014/main" id="{46891A36-279F-492E-96A7-BC08E459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11" y="2982660"/>
                <a:ext cx="4624895" cy="718242"/>
              </a:xfrm>
              <a:prstGeom prst="rect">
                <a:avLst/>
              </a:prstGeom>
              <a:blipFill>
                <a:blip r:embed="rId6"/>
                <a:stretch>
                  <a:fillRect t="-5085" r="-1449" b="-14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BCFE592A-F254-7958-335B-BF57FC4FB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832" y="4496351"/>
            <a:ext cx="5083421" cy="19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5" grpId="0"/>
      <p:bldP spid="15" grpId="1"/>
      <p:bldP spid="15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3">
            <a:extLst>
              <a:ext uri="{FF2B5EF4-FFF2-40B4-BE49-F238E27FC236}">
                <a16:creationId xmlns:a16="http://schemas.microsoft.com/office/drawing/2014/main" id="{142C16AD-AA89-4BF2-B0B9-03ED701A9EBE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sz="3000" dirty="0"/>
              <a:t>如圖，當直線 </a:t>
            </a:r>
            <a:r>
              <a:rPr lang="en-US" altLang="zh-TW" sz="3000" i="1" dirty="0">
                <a:solidFill>
                  <a:srgbClr val="000000"/>
                </a:solidFill>
              </a:rPr>
              <a:t>L</a:t>
            </a:r>
            <a:r>
              <a:rPr lang="en-US" altLang="zh-TW" sz="3000" baseline="-25000" dirty="0">
                <a:solidFill>
                  <a:srgbClr val="000000"/>
                </a:solidFill>
              </a:rPr>
              <a:t>1</a:t>
            </a:r>
            <a:r>
              <a:rPr lang="zh-TW" altLang="en-US" sz="3000" dirty="0"/>
              <a:t>、</a:t>
            </a:r>
            <a:r>
              <a:rPr lang="en-US" altLang="zh-TW" sz="3000" i="1" dirty="0">
                <a:solidFill>
                  <a:srgbClr val="000000"/>
                </a:solidFill>
              </a:rPr>
              <a:t>L</a:t>
            </a:r>
            <a:r>
              <a:rPr lang="en-US" altLang="zh-TW" sz="3000" baseline="-25000" dirty="0">
                <a:solidFill>
                  <a:srgbClr val="000000"/>
                </a:solidFill>
              </a:rPr>
              <a:t>2</a:t>
            </a:r>
            <a:r>
              <a:rPr lang="zh-TW" altLang="en-US" sz="3000" baseline="-25000" dirty="0">
                <a:solidFill>
                  <a:srgbClr val="000000"/>
                </a:solidFill>
              </a:rPr>
              <a:t> </a:t>
            </a:r>
            <a:r>
              <a:rPr lang="zh-TW" altLang="en-US" sz="3000" dirty="0"/>
              <a:t>被直線</a:t>
            </a:r>
            <a:r>
              <a:rPr lang="en-US" altLang="zh-TW" sz="3000" i="1" dirty="0"/>
              <a:t>M</a:t>
            </a:r>
            <a:r>
              <a:rPr lang="zh-TW" altLang="en-US" sz="3000" i="1" dirty="0"/>
              <a:t> </a:t>
            </a:r>
            <a:r>
              <a:rPr lang="zh-TW" altLang="en-US" sz="3000" dirty="0"/>
              <a:t>所截，交於兩點，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稱 </a:t>
            </a:r>
            <a:r>
              <a:rPr lang="en-US" altLang="zh-TW" sz="3000" i="1" dirty="0"/>
              <a:t>M</a:t>
            </a:r>
            <a:r>
              <a:rPr lang="zh-TW" altLang="en-US" sz="3000" i="1" dirty="0"/>
              <a:t> </a:t>
            </a:r>
            <a:r>
              <a:rPr lang="zh-TW" altLang="en-US" sz="3000" dirty="0"/>
              <a:t>為</a:t>
            </a:r>
            <a:r>
              <a:rPr lang="zh-TW" altLang="en-US" sz="3000" b="1" dirty="0">
                <a:solidFill>
                  <a:srgbClr val="C00000"/>
                </a:solidFill>
              </a:rPr>
              <a:t>截線</a:t>
            </a:r>
            <a:r>
              <a:rPr lang="zh-TW" altLang="en-US" sz="3000" dirty="0"/>
              <a:t>，所構成的角稱為</a:t>
            </a:r>
            <a:r>
              <a:rPr lang="zh-TW" altLang="en-US" sz="3000" b="1" dirty="0">
                <a:solidFill>
                  <a:srgbClr val="C00000"/>
                </a:solidFill>
              </a:rPr>
              <a:t>截角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en-US" altLang="zh-TW" sz="3000" dirty="0"/>
              <a:t>(1)</a:t>
            </a:r>
            <a:r>
              <a:rPr lang="zh-TW" altLang="en-US" sz="3000" dirty="0"/>
              <a:t>位置對應相同的兩個角稱為</a:t>
            </a:r>
            <a:r>
              <a:rPr lang="zh-TW" altLang="en-US" sz="3000" b="1" dirty="0">
                <a:solidFill>
                  <a:srgbClr val="C00000"/>
                </a:solidFill>
              </a:rPr>
              <a:t>同位角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    如</a:t>
            </a:r>
            <a:r>
              <a:rPr lang="zh-TW" altLang="en-US" sz="3000" dirty="0">
                <a:solidFill>
                  <a:srgbClr val="C00000"/>
                </a:solidFill>
              </a:rPr>
              <a:t>∠</a:t>
            </a:r>
            <a:r>
              <a:rPr lang="en-US" altLang="zh-TW" sz="3000" dirty="0">
                <a:solidFill>
                  <a:srgbClr val="C00000"/>
                </a:solidFill>
              </a:rPr>
              <a:t>1</a:t>
            </a:r>
            <a:r>
              <a:rPr lang="zh-TW" altLang="en-US" sz="3000" dirty="0"/>
              <a:t>與</a:t>
            </a:r>
            <a:r>
              <a:rPr lang="zh-TW" altLang="en-US" sz="3000" dirty="0">
                <a:solidFill>
                  <a:srgbClr val="C00000"/>
                </a:solidFill>
              </a:rPr>
              <a:t>∠</a:t>
            </a:r>
            <a:r>
              <a:rPr lang="en-US" altLang="zh-TW" sz="3000" dirty="0">
                <a:solidFill>
                  <a:srgbClr val="C00000"/>
                </a:solidFill>
              </a:rPr>
              <a:t>5</a:t>
            </a:r>
            <a:r>
              <a:rPr lang="zh-TW" altLang="en-US" sz="3000" dirty="0"/>
              <a:t>，</a:t>
            </a:r>
            <a:r>
              <a:rPr lang="zh-TW" altLang="en-US" sz="3000" dirty="0">
                <a:solidFill>
                  <a:srgbClr val="0070C0"/>
                </a:solidFill>
              </a:rPr>
              <a:t>∠</a:t>
            </a:r>
            <a:r>
              <a:rPr lang="en-US" altLang="zh-TW" sz="3000" dirty="0">
                <a:solidFill>
                  <a:srgbClr val="0070C0"/>
                </a:solidFill>
              </a:rPr>
              <a:t>3</a:t>
            </a:r>
            <a:r>
              <a:rPr lang="zh-TW" altLang="en-US" sz="3000" dirty="0"/>
              <a:t>與</a:t>
            </a:r>
            <a:r>
              <a:rPr lang="zh-TW" altLang="en-US" sz="3000" dirty="0">
                <a:solidFill>
                  <a:srgbClr val="0070C0"/>
                </a:solidFill>
              </a:rPr>
              <a:t>∠</a:t>
            </a:r>
            <a:r>
              <a:rPr lang="en-US" altLang="zh-TW" sz="3000" dirty="0">
                <a:solidFill>
                  <a:srgbClr val="0070C0"/>
                </a:solidFill>
              </a:rPr>
              <a:t>7</a:t>
            </a:r>
            <a:r>
              <a:rPr lang="zh-TW" altLang="en-US" sz="3000" dirty="0"/>
              <a:t>，</a:t>
            </a:r>
            <a:r>
              <a:rPr lang="zh-TW" altLang="en-US" sz="3000" dirty="0">
                <a:solidFill>
                  <a:srgbClr val="0070C0"/>
                </a:solidFill>
              </a:rPr>
              <a:t>∠</a:t>
            </a:r>
            <a:r>
              <a:rPr lang="en-US" altLang="zh-TW" sz="3000" dirty="0">
                <a:solidFill>
                  <a:srgbClr val="0070C0"/>
                </a:solidFill>
              </a:rPr>
              <a:t>2</a:t>
            </a:r>
            <a:r>
              <a:rPr lang="zh-TW" altLang="en-US" sz="3000" dirty="0"/>
              <a:t>與</a:t>
            </a:r>
            <a:r>
              <a:rPr lang="zh-TW" altLang="en-US" sz="3000" dirty="0">
                <a:solidFill>
                  <a:srgbClr val="0070C0"/>
                </a:solidFill>
              </a:rPr>
              <a:t>∠</a:t>
            </a:r>
            <a:r>
              <a:rPr lang="en-US" altLang="zh-TW" sz="3000" dirty="0">
                <a:solidFill>
                  <a:srgbClr val="0070C0"/>
                </a:solidFill>
              </a:rPr>
              <a:t>6</a:t>
            </a:r>
            <a:r>
              <a:rPr lang="zh-TW" altLang="en-US" sz="3000" dirty="0"/>
              <a:t>，</a:t>
            </a:r>
            <a:r>
              <a:rPr lang="zh-TW" altLang="en-US" sz="3000" dirty="0">
                <a:solidFill>
                  <a:srgbClr val="C00000"/>
                </a:solidFill>
              </a:rPr>
              <a:t>∠</a:t>
            </a:r>
            <a:r>
              <a:rPr lang="en-US" altLang="zh-TW" sz="3000" dirty="0">
                <a:solidFill>
                  <a:srgbClr val="C00000"/>
                </a:solidFill>
              </a:rPr>
              <a:t>4</a:t>
            </a:r>
            <a:r>
              <a:rPr lang="zh-TW" altLang="en-US" sz="3000" dirty="0"/>
              <a:t>與</a:t>
            </a:r>
            <a:r>
              <a:rPr lang="zh-TW" altLang="en-US" sz="3000" dirty="0">
                <a:solidFill>
                  <a:srgbClr val="C00000"/>
                </a:solidFill>
              </a:rPr>
              <a:t>∠</a:t>
            </a:r>
            <a:r>
              <a:rPr lang="en-US" altLang="zh-TW" sz="3000" dirty="0">
                <a:solidFill>
                  <a:srgbClr val="C00000"/>
                </a:solidFill>
              </a:rPr>
              <a:t>8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en-US" altLang="zh-TW" sz="3000" dirty="0"/>
              <a:t>(2)</a:t>
            </a:r>
            <a:r>
              <a:rPr lang="zh-TW" altLang="en-US" sz="3000" dirty="0"/>
              <a:t>在截線的兩側且位置交錯的兩個角稱為</a:t>
            </a:r>
            <a:r>
              <a:rPr lang="zh-TW" altLang="en-US" sz="3000" b="1" dirty="0">
                <a:solidFill>
                  <a:srgbClr val="C00000"/>
                </a:solidFill>
              </a:rPr>
              <a:t>內錯角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    如</a:t>
            </a:r>
            <a:r>
              <a:rPr lang="zh-TW" altLang="en-US" sz="3000" dirty="0">
                <a:solidFill>
                  <a:srgbClr val="0070C0"/>
                </a:solidFill>
              </a:rPr>
              <a:t>∠</a:t>
            </a:r>
            <a:r>
              <a:rPr lang="en-US" altLang="zh-TW" sz="3000" dirty="0">
                <a:solidFill>
                  <a:srgbClr val="0070C0"/>
                </a:solidFill>
              </a:rPr>
              <a:t>3</a:t>
            </a:r>
            <a:r>
              <a:rPr lang="zh-TW" altLang="en-US" sz="3000" dirty="0"/>
              <a:t>與</a:t>
            </a:r>
            <a:r>
              <a:rPr lang="zh-TW" altLang="en-US" sz="3000" dirty="0">
                <a:solidFill>
                  <a:srgbClr val="0070C0"/>
                </a:solidFill>
              </a:rPr>
              <a:t>∠</a:t>
            </a:r>
            <a:r>
              <a:rPr lang="en-US" altLang="zh-TW" sz="3000" dirty="0">
                <a:solidFill>
                  <a:srgbClr val="0070C0"/>
                </a:solidFill>
              </a:rPr>
              <a:t>6</a:t>
            </a:r>
            <a:r>
              <a:rPr lang="zh-TW" altLang="en-US" sz="3000" dirty="0"/>
              <a:t>，</a:t>
            </a:r>
            <a:r>
              <a:rPr lang="zh-TW" altLang="en-US" sz="3000" dirty="0">
                <a:solidFill>
                  <a:srgbClr val="C00000"/>
                </a:solidFill>
              </a:rPr>
              <a:t>∠</a:t>
            </a:r>
            <a:r>
              <a:rPr lang="en-US" altLang="zh-TW" sz="3000" dirty="0">
                <a:solidFill>
                  <a:srgbClr val="C00000"/>
                </a:solidFill>
              </a:rPr>
              <a:t>4</a:t>
            </a:r>
            <a:r>
              <a:rPr lang="zh-TW" altLang="en-US" sz="3000" dirty="0"/>
              <a:t>與</a:t>
            </a:r>
            <a:r>
              <a:rPr lang="zh-TW" altLang="en-US" sz="3000" dirty="0">
                <a:solidFill>
                  <a:srgbClr val="C00000"/>
                </a:solidFill>
              </a:rPr>
              <a:t>∠</a:t>
            </a:r>
            <a:r>
              <a:rPr lang="en-US" altLang="zh-TW" sz="3000" dirty="0">
                <a:solidFill>
                  <a:srgbClr val="C00000"/>
                </a:solidFill>
              </a:rPr>
              <a:t>5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en-US" altLang="zh-TW" sz="3000" dirty="0"/>
              <a:t>(3)</a:t>
            </a:r>
            <a:r>
              <a:rPr lang="zh-TW" altLang="en-US" sz="3000" dirty="0"/>
              <a:t>在截線同一側的兩個內角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    稱為</a:t>
            </a:r>
            <a:r>
              <a:rPr lang="zh-TW" altLang="en-US" sz="3000" b="1" dirty="0">
                <a:solidFill>
                  <a:srgbClr val="C00000"/>
                </a:solidFill>
              </a:rPr>
              <a:t>同側內角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    如∠</a:t>
            </a:r>
            <a:r>
              <a:rPr lang="en-US" altLang="zh-TW" sz="3000" dirty="0"/>
              <a:t>4</a:t>
            </a:r>
            <a:r>
              <a:rPr lang="zh-TW" altLang="en-US" sz="3000" dirty="0"/>
              <a:t>與∠</a:t>
            </a:r>
            <a:r>
              <a:rPr lang="en-US" altLang="zh-TW" sz="3000" dirty="0"/>
              <a:t>6</a:t>
            </a:r>
            <a:r>
              <a:rPr lang="zh-TW" altLang="en-US" sz="3000" dirty="0"/>
              <a:t>，∠</a:t>
            </a:r>
            <a:r>
              <a:rPr lang="en-US" altLang="zh-TW" sz="3000" dirty="0"/>
              <a:t>3</a:t>
            </a:r>
            <a:r>
              <a:rPr lang="zh-TW" altLang="en-US" sz="3000" dirty="0"/>
              <a:t>與∠</a:t>
            </a:r>
            <a:r>
              <a:rPr lang="en-US" altLang="zh-TW" sz="3000" dirty="0"/>
              <a:t>5</a:t>
            </a:r>
            <a:r>
              <a:rPr lang="zh-TW" altLang="en-US" sz="3000" dirty="0"/>
              <a:t>。</a:t>
            </a:r>
            <a:endParaRPr lang="en-US" altLang="zh-TW" sz="30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②</a:t>
            </a:r>
            <a:r>
              <a:rPr lang="zh-TW" altLang="en-US" dirty="0"/>
              <a:t> </a:t>
            </a:r>
            <a:r>
              <a:rPr lang="zh-TW" altLang="en-US" sz="4000" dirty="0"/>
              <a:t>平行線截角性質與判別性質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14" name="圖片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C34A20-E54A-AAA3-ADA3-D96B358C83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766CC7-DD57-35AE-146F-602A16D42D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1CCEE42-B8F1-10B2-6F36-8BA7774BF8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4616206"/>
            <a:ext cx="2688539" cy="21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4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3">
            <a:extLst>
              <a:ext uri="{FF2B5EF4-FFF2-40B4-BE49-F238E27FC236}">
                <a16:creationId xmlns:a16="http://schemas.microsoft.com/office/drawing/2014/main" id="{142C16AD-AA89-4BF2-B0B9-03ED701A9EBE}"/>
              </a:ext>
            </a:extLst>
          </p:cNvPr>
          <p:cNvSpPr txBox="1">
            <a:spLocks/>
          </p:cNvSpPr>
          <p:nvPr/>
        </p:nvSpPr>
        <p:spPr>
          <a:xfrm>
            <a:off x="421663" y="1704096"/>
            <a:ext cx="8712000" cy="5153903"/>
          </a:xfrm>
          <a:prstGeom prst="rect">
            <a:avLst/>
          </a:prstGeom>
          <a:solidFill>
            <a:srgbClr val="FDEFEF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4400"/>
              </a:lnSpc>
            </a:pPr>
            <a:r>
              <a:rPr lang="en-US" altLang="zh-TW" sz="3000" dirty="0"/>
              <a:t>(4)</a:t>
            </a:r>
            <a:r>
              <a:rPr lang="zh-TW" altLang="en-US" sz="3000" b="1" dirty="0"/>
              <a:t>若兩平行線被一直線所截，則同位角相等，</a:t>
            </a:r>
            <a:endParaRPr lang="en-US" altLang="zh-TW" sz="3000" b="1" dirty="0"/>
          </a:p>
          <a:p>
            <a:pPr>
              <a:lnSpc>
                <a:spcPts val="4400"/>
              </a:lnSpc>
            </a:pPr>
            <a:r>
              <a:rPr lang="zh-TW" altLang="en-US" sz="3000" b="1" dirty="0"/>
              <a:t>    內錯角相等，同側內角互補。  </a:t>
            </a:r>
            <a:endParaRPr lang="en-US" altLang="zh-TW" sz="3000" b="1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    如圖，若</a:t>
            </a:r>
            <a:r>
              <a:rPr lang="en-US" altLang="zh-TW" sz="3000" i="1" dirty="0">
                <a:solidFill>
                  <a:srgbClr val="000000"/>
                </a:solidFill>
              </a:rPr>
              <a:t>L</a:t>
            </a:r>
            <a:r>
              <a:rPr lang="en-US" altLang="zh-TW" sz="3000" baseline="-25000" dirty="0">
                <a:solidFill>
                  <a:srgbClr val="000000"/>
                </a:solidFill>
              </a:rPr>
              <a:t>1</a:t>
            </a:r>
            <a:r>
              <a:rPr lang="en-US" altLang="zh-TW" sz="3000" i="1" dirty="0">
                <a:solidFill>
                  <a:srgbClr val="000000"/>
                </a:solidFill>
              </a:rPr>
              <a:t> </a:t>
            </a:r>
            <a:r>
              <a:rPr lang="en-US" altLang="zh-TW" sz="3000" dirty="0">
                <a:solidFill>
                  <a:srgbClr val="000000"/>
                </a:solidFill>
              </a:rPr>
              <a:t>// </a:t>
            </a:r>
            <a:r>
              <a:rPr lang="en-US" altLang="zh-TW" sz="3000" i="1" dirty="0">
                <a:solidFill>
                  <a:srgbClr val="000000"/>
                </a:solidFill>
              </a:rPr>
              <a:t>L</a:t>
            </a:r>
            <a:r>
              <a:rPr lang="en-US" altLang="zh-TW" sz="3000" baseline="-25000" dirty="0">
                <a:solidFill>
                  <a:srgbClr val="000000"/>
                </a:solidFill>
              </a:rPr>
              <a:t>2</a:t>
            </a:r>
            <a:r>
              <a:rPr lang="zh-TW" altLang="en-US" sz="3000" dirty="0"/>
              <a:t>，且 </a:t>
            </a:r>
            <a:r>
              <a:rPr lang="en-US" altLang="zh-TW" sz="3000" i="1" dirty="0"/>
              <a:t>M </a:t>
            </a:r>
            <a:r>
              <a:rPr lang="zh-TW" altLang="en-US" sz="3000" dirty="0"/>
              <a:t>是 </a:t>
            </a:r>
            <a:r>
              <a:rPr lang="en-US" altLang="zh-TW" sz="3000" i="1" dirty="0">
                <a:solidFill>
                  <a:srgbClr val="000000"/>
                </a:solidFill>
              </a:rPr>
              <a:t>L</a:t>
            </a:r>
            <a:r>
              <a:rPr lang="en-US" altLang="zh-TW" sz="3000" baseline="-25000" dirty="0">
                <a:solidFill>
                  <a:srgbClr val="000000"/>
                </a:solidFill>
              </a:rPr>
              <a:t>1</a:t>
            </a:r>
            <a:r>
              <a:rPr lang="zh-TW" altLang="en-US" sz="3000" dirty="0">
                <a:solidFill>
                  <a:srgbClr val="000000"/>
                </a:solidFill>
              </a:rPr>
              <a:t>，</a:t>
            </a:r>
            <a:r>
              <a:rPr lang="en-US" altLang="zh-TW" sz="3000" i="1" dirty="0">
                <a:solidFill>
                  <a:srgbClr val="000000"/>
                </a:solidFill>
              </a:rPr>
              <a:t>L</a:t>
            </a:r>
            <a:r>
              <a:rPr lang="en-US" altLang="zh-TW" sz="3000" baseline="-25000" dirty="0">
                <a:solidFill>
                  <a:srgbClr val="000000"/>
                </a:solidFill>
              </a:rPr>
              <a:t>2 </a:t>
            </a:r>
            <a:r>
              <a:rPr lang="zh-TW" altLang="en-US" sz="3000" dirty="0"/>
              <a:t>的截線，則：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    ①同位角∠</a:t>
            </a:r>
            <a:r>
              <a:rPr lang="en-US" altLang="zh-TW" sz="3000" dirty="0"/>
              <a:t>1</a:t>
            </a:r>
            <a:r>
              <a:rPr lang="zh-TW" altLang="en-US" sz="3000" dirty="0"/>
              <a:t>＝∠</a:t>
            </a:r>
            <a:r>
              <a:rPr lang="en-US" altLang="zh-TW" sz="3000" dirty="0"/>
              <a:t>5</a:t>
            </a:r>
            <a:r>
              <a:rPr lang="zh-TW" altLang="en-US" sz="3000" dirty="0"/>
              <a:t>；②內錯角∠</a:t>
            </a:r>
            <a:r>
              <a:rPr lang="en-US" altLang="zh-TW" sz="3000" dirty="0"/>
              <a:t>3</a:t>
            </a:r>
            <a:r>
              <a:rPr lang="zh-TW" altLang="en-US" sz="3000" dirty="0"/>
              <a:t>＝∠</a:t>
            </a:r>
            <a:r>
              <a:rPr lang="en-US" altLang="zh-TW" sz="3000" dirty="0"/>
              <a:t>6</a:t>
            </a:r>
            <a:r>
              <a:rPr lang="zh-TW" altLang="en-US" sz="3000" dirty="0"/>
              <a:t>；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    ③同側內角∠</a:t>
            </a:r>
            <a:r>
              <a:rPr lang="en-US" altLang="zh-TW" sz="3000" dirty="0"/>
              <a:t>3</a:t>
            </a:r>
            <a:r>
              <a:rPr lang="zh-TW" altLang="en-US" sz="3000" dirty="0"/>
              <a:t>＋∠</a:t>
            </a:r>
            <a:r>
              <a:rPr lang="en-US" altLang="zh-TW" sz="3000" dirty="0"/>
              <a:t>5</a:t>
            </a:r>
            <a:r>
              <a:rPr lang="zh-TW" altLang="en-US" sz="3000" dirty="0"/>
              <a:t>＝</a:t>
            </a:r>
            <a:r>
              <a:rPr lang="en-US" altLang="zh-TW" sz="3000" dirty="0"/>
              <a:t>180°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en-US" altLang="zh-TW" sz="3000" dirty="0"/>
              <a:t>(5)</a:t>
            </a:r>
            <a:r>
              <a:rPr lang="zh-TW" altLang="en-US" sz="3000" b="1" dirty="0">
                <a:solidFill>
                  <a:srgbClr val="C00000"/>
                </a:solidFill>
              </a:rPr>
              <a:t>平行線的判別性質</a:t>
            </a:r>
            <a:r>
              <a:rPr lang="zh-TW" altLang="en-US" sz="3000" dirty="0"/>
              <a:t>：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en-US" altLang="zh-TW" sz="3000" dirty="0"/>
              <a:t>    </a:t>
            </a:r>
            <a:r>
              <a:rPr lang="zh-TW" altLang="en-US" sz="3000" dirty="0"/>
              <a:t>兩直線被一直線所截，若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    ①同位角相等；或②內錯角相等；</a:t>
            </a:r>
            <a:endParaRPr lang="en-US" altLang="zh-TW" sz="3000" dirty="0"/>
          </a:p>
          <a:p>
            <a:pPr>
              <a:lnSpc>
                <a:spcPts val="4400"/>
              </a:lnSpc>
            </a:pPr>
            <a:r>
              <a:rPr lang="zh-TW" altLang="en-US" sz="3000" dirty="0"/>
              <a:t>    或③同側內角互補，則此兩直線平行。</a:t>
            </a:r>
            <a:endParaRPr lang="en-US" altLang="zh-TW" sz="30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1420" y="548680"/>
            <a:ext cx="7132028" cy="808778"/>
          </a:xfrm>
        </p:spPr>
        <p:txBody>
          <a:bodyPr/>
          <a:lstStyle/>
          <a:p>
            <a:r>
              <a:rPr lang="en-US" altLang="zh-TW" dirty="0"/>
              <a:t>②</a:t>
            </a:r>
            <a:r>
              <a:rPr lang="zh-TW" altLang="en-US" dirty="0"/>
              <a:t> </a:t>
            </a:r>
            <a:r>
              <a:rPr lang="zh-TW" altLang="en-US" sz="4000" dirty="0"/>
              <a:t>平行線截角性質與判別性質</a:t>
            </a:r>
          </a:p>
        </p:txBody>
      </p:sp>
      <p:pic>
        <p:nvPicPr>
          <p:cNvPr id="14" name="圖片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8C34A20-E54A-AAA3-ADA3-D96B358C83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6" name="圖片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766CC7-DD57-35AE-146F-602A16D42D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1CCEE42-B8F1-10B2-6F36-8BA7774BF8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391" y="3673857"/>
            <a:ext cx="2642906" cy="2137893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10C7B34A-66C1-EC47-7093-683AAAABF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35" y="2872257"/>
            <a:ext cx="642436" cy="617536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7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9AF26901-DF07-6681-6D77-EE0709C8F7FF}"/>
              </a:ext>
            </a:extLst>
          </p:cNvPr>
          <p:cNvSpPr txBox="1">
            <a:spLocks/>
          </p:cNvSpPr>
          <p:nvPr/>
        </p:nvSpPr>
        <p:spPr>
          <a:xfrm>
            <a:off x="1098884" y="3429000"/>
            <a:ext cx="570536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∠</a:t>
            </a:r>
            <a:r>
              <a:rPr lang="en-US" altLang="zh-TW" dirty="0"/>
              <a:t>1</a:t>
            </a:r>
            <a:r>
              <a:rPr lang="zh-TW" altLang="en-US" dirty="0"/>
              <a:t> 和 ∠</a:t>
            </a:r>
            <a:r>
              <a:rPr lang="en-US" altLang="zh-TW" dirty="0"/>
              <a:t>5</a:t>
            </a:r>
            <a:r>
              <a:rPr lang="zh-TW" altLang="en-US" dirty="0"/>
              <a:t> 是 </a:t>
            </a:r>
            <a:r>
              <a:rPr lang="en-US" altLang="zh-TW" dirty="0"/>
              <a:t>________</a:t>
            </a:r>
            <a:r>
              <a:rPr lang="zh-TW" altLang="en-US" dirty="0"/>
              <a:t>，</a:t>
            </a:r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5082D765-38B0-4C1F-B2A8-9E09549480FB}"/>
              </a:ext>
            </a:extLst>
          </p:cNvPr>
          <p:cNvSpPr txBox="1">
            <a:spLocks/>
          </p:cNvSpPr>
          <p:nvPr/>
        </p:nvSpPr>
        <p:spPr>
          <a:xfrm>
            <a:off x="1098884" y="4194302"/>
            <a:ext cx="570536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∠</a:t>
            </a:r>
            <a:r>
              <a:rPr lang="en-US" altLang="zh-TW" dirty="0"/>
              <a:t>4</a:t>
            </a:r>
            <a:r>
              <a:rPr lang="zh-TW" altLang="en-US" dirty="0"/>
              <a:t> 和 ∠</a:t>
            </a:r>
            <a:r>
              <a:rPr lang="en-US" altLang="zh-TW" dirty="0"/>
              <a:t>6</a:t>
            </a:r>
            <a:r>
              <a:rPr lang="zh-TW" altLang="en-US" dirty="0"/>
              <a:t> 是 </a:t>
            </a:r>
            <a:r>
              <a:rPr lang="en-US" altLang="zh-TW" dirty="0"/>
              <a:t>________</a:t>
            </a:r>
            <a:r>
              <a:rPr lang="zh-TW" altLang="en-US" dirty="0"/>
              <a:t>，</a:t>
            </a: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AFD7FDEB-8E35-5683-FF78-963003BFBF55}"/>
              </a:ext>
            </a:extLst>
          </p:cNvPr>
          <p:cNvSpPr txBox="1">
            <a:spLocks/>
          </p:cNvSpPr>
          <p:nvPr/>
        </p:nvSpPr>
        <p:spPr>
          <a:xfrm>
            <a:off x="1098884" y="4959604"/>
            <a:ext cx="570536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∠</a:t>
            </a:r>
            <a:r>
              <a:rPr lang="en-US" altLang="zh-TW" dirty="0"/>
              <a:t>3</a:t>
            </a:r>
            <a:r>
              <a:rPr lang="zh-TW" altLang="en-US" dirty="0"/>
              <a:t> 和 ∠</a:t>
            </a:r>
            <a:r>
              <a:rPr lang="en-US" altLang="zh-TW" dirty="0"/>
              <a:t>6</a:t>
            </a:r>
            <a:r>
              <a:rPr lang="zh-TW" altLang="en-US" dirty="0"/>
              <a:t> 是 </a:t>
            </a:r>
            <a:r>
              <a:rPr lang="en-US" altLang="zh-TW" dirty="0"/>
              <a:t>________</a:t>
            </a:r>
            <a:r>
              <a:rPr lang="zh-TW" altLang="en-US" dirty="0"/>
              <a:t>，</a:t>
            </a:r>
          </a:p>
        </p:txBody>
      </p:sp>
      <p:sp>
        <p:nvSpPr>
          <p:cNvPr id="8" name="標題 3">
            <a:extLst>
              <a:ext uri="{FF2B5EF4-FFF2-40B4-BE49-F238E27FC236}">
                <a16:creationId xmlns:a16="http://schemas.microsoft.com/office/drawing/2014/main" id="{4C585F1F-25F1-9973-FF9E-DEB97CBB0D03}"/>
              </a:ext>
            </a:extLst>
          </p:cNvPr>
          <p:cNvSpPr txBox="1">
            <a:spLocks/>
          </p:cNvSpPr>
          <p:nvPr/>
        </p:nvSpPr>
        <p:spPr>
          <a:xfrm>
            <a:off x="1098884" y="5724907"/>
            <a:ext cx="5705364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∠</a:t>
            </a:r>
            <a:r>
              <a:rPr lang="en-US" altLang="zh-TW" dirty="0"/>
              <a:t>4</a:t>
            </a:r>
            <a:r>
              <a:rPr lang="zh-TW" altLang="en-US" dirty="0"/>
              <a:t> 和 ∠</a:t>
            </a:r>
            <a:r>
              <a:rPr lang="en-US" altLang="zh-TW" dirty="0"/>
              <a:t>8</a:t>
            </a:r>
            <a:r>
              <a:rPr lang="zh-TW" altLang="en-US" dirty="0"/>
              <a:t> 是 </a:t>
            </a:r>
            <a:r>
              <a:rPr lang="en-US" altLang="zh-TW" dirty="0"/>
              <a:t>________</a:t>
            </a:r>
            <a:r>
              <a:rPr lang="zh-TW" altLang="en-US" dirty="0"/>
              <a:t>。</a:t>
            </a:r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62D68B66-0610-482C-AB60-44DA1664A601}"/>
              </a:ext>
            </a:extLst>
          </p:cNvPr>
          <p:cNvSpPr txBox="1">
            <a:spLocks/>
          </p:cNvSpPr>
          <p:nvPr/>
        </p:nvSpPr>
        <p:spPr>
          <a:xfrm>
            <a:off x="738844" y="2661437"/>
            <a:ext cx="8133856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(1)</a:t>
            </a:r>
            <a:r>
              <a:rPr lang="zh-TW" altLang="en-US" dirty="0"/>
              <a:t> 在</a:t>
            </a:r>
            <a:r>
              <a:rPr lang="en-US" altLang="zh-TW" dirty="0"/>
              <a:t>____</a:t>
            </a:r>
            <a:r>
              <a:rPr lang="zh-TW" altLang="en-US" dirty="0"/>
              <a:t>上填入同位角、內錯角或同側內角。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376351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右圖中，</a:t>
            </a:r>
            <a:r>
              <a:rPr lang="en-US" altLang="zh-TW" i="1" dirty="0"/>
              <a:t>L</a:t>
            </a:r>
            <a:r>
              <a:rPr lang="en-US" altLang="zh-TW" baseline="-25000" dirty="0"/>
              <a:t>1</a:t>
            </a:r>
            <a:r>
              <a:rPr lang="en-US" altLang="zh-TW" dirty="0"/>
              <a:t> // </a:t>
            </a:r>
            <a:r>
              <a:rPr lang="en-US" altLang="zh-TW" i="1" dirty="0"/>
              <a:t>L</a:t>
            </a:r>
            <a:r>
              <a:rPr lang="en-US" altLang="zh-TW" baseline="-25000" dirty="0"/>
              <a:t>2</a:t>
            </a:r>
            <a:r>
              <a:rPr lang="zh-TW" altLang="en-US" dirty="0"/>
              <a:t>，直線 </a:t>
            </a:r>
            <a:r>
              <a:rPr lang="en-US" altLang="zh-TW" i="1" dirty="0"/>
              <a:t>M</a:t>
            </a:r>
            <a:r>
              <a:rPr lang="zh-TW" altLang="en-US" i="1" dirty="0"/>
              <a:t> </a:t>
            </a:r>
            <a:r>
              <a:rPr lang="zh-TW" altLang="en-US" dirty="0"/>
              <a:t>為截線，請根據右圖回答下面的問題。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平行線截角性質與判別性質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3491731" y="3391008"/>
            <a:ext cx="183830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同位角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3528049" y="4154925"/>
            <a:ext cx="183830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同側內角</a:t>
            </a: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EF49DB8-8A8B-4CFC-A22F-FAB23D8E8274}"/>
              </a:ext>
            </a:extLst>
          </p:cNvPr>
          <p:cNvSpPr txBox="1">
            <a:spLocks/>
          </p:cNvSpPr>
          <p:nvPr/>
        </p:nvSpPr>
        <p:spPr>
          <a:xfrm>
            <a:off x="3710165" y="4890335"/>
            <a:ext cx="1656184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內錯角</a:t>
            </a:r>
          </a:p>
        </p:txBody>
      </p:sp>
      <p:sp>
        <p:nvSpPr>
          <p:cNvPr id="18" name="標題 3">
            <a:extLst>
              <a:ext uri="{FF2B5EF4-FFF2-40B4-BE49-F238E27FC236}">
                <a16:creationId xmlns:a16="http://schemas.microsoft.com/office/drawing/2014/main" id="{9A4A2ACF-D084-4171-A283-8AF6E8E5797D}"/>
              </a:ext>
            </a:extLst>
          </p:cNvPr>
          <p:cNvSpPr txBox="1">
            <a:spLocks/>
          </p:cNvSpPr>
          <p:nvPr/>
        </p:nvSpPr>
        <p:spPr>
          <a:xfrm>
            <a:off x="3676395" y="5657954"/>
            <a:ext cx="1723724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</a:rPr>
              <a:t>同位角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7AFD5DD-3F11-D794-C7C2-44F76053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211" y="3797372"/>
            <a:ext cx="2772308" cy="22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3">
            <a:extLst>
              <a:ext uri="{FF2B5EF4-FFF2-40B4-BE49-F238E27FC236}">
                <a16:creationId xmlns:a16="http://schemas.microsoft.com/office/drawing/2014/main" id="{62D68B66-0610-482C-AB60-44DA1664A601}"/>
              </a:ext>
            </a:extLst>
          </p:cNvPr>
          <p:cNvSpPr txBox="1">
            <a:spLocks/>
          </p:cNvSpPr>
          <p:nvPr/>
        </p:nvSpPr>
        <p:spPr>
          <a:xfrm>
            <a:off x="738844" y="2783493"/>
            <a:ext cx="8133856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/>
              <a:t>(       )</a:t>
            </a:r>
            <a:r>
              <a:rPr lang="zh-TW" altLang="en-US" dirty="0"/>
              <a:t>∠</a:t>
            </a:r>
            <a:r>
              <a:rPr lang="en-US" altLang="zh-TW" dirty="0"/>
              <a:t>5</a:t>
            </a:r>
            <a:r>
              <a:rPr lang="zh-TW" altLang="en-US" dirty="0"/>
              <a:t> 和下列哪一個角</a:t>
            </a:r>
            <a:endParaRPr lang="en-US" altLang="zh-TW" dirty="0"/>
          </a:p>
          <a:p>
            <a:pPr marL="1620838">
              <a:tabLst>
                <a:tab pos="1620838" algn="l"/>
              </a:tabLst>
            </a:pPr>
            <a:r>
              <a:rPr lang="zh-TW" altLang="en-US" dirty="0"/>
              <a:t>的角度相等？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376351"/>
          </a:xfrm>
        </p:spPr>
        <p:txBody>
          <a:bodyPr/>
          <a:lstStyle/>
          <a:p>
            <a:pPr marL="360363" indent="-360363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</a:t>
            </a:r>
            <a:r>
              <a:rPr lang="zh-TW" altLang="en-US" dirty="0"/>
              <a:t>右圖中，</a:t>
            </a:r>
            <a:r>
              <a:rPr lang="en-US" altLang="zh-TW" i="1" dirty="0"/>
              <a:t>L</a:t>
            </a:r>
            <a:r>
              <a:rPr lang="en-US" altLang="zh-TW" baseline="-25000" dirty="0"/>
              <a:t>1</a:t>
            </a:r>
            <a:r>
              <a:rPr lang="en-US" altLang="zh-TW" dirty="0"/>
              <a:t> // </a:t>
            </a:r>
            <a:r>
              <a:rPr lang="en-US" altLang="zh-TW" i="1" dirty="0"/>
              <a:t>L</a:t>
            </a:r>
            <a:r>
              <a:rPr lang="en-US" altLang="zh-TW" baseline="-25000" dirty="0"/>
              <a:t>2</a:t>
            </a:r>
            <a:r>
              <a:rPr lang="zh-TW" altLang="en-US" dirty="0"/>
              <a:t>，直線 </a:t>
            </a:r>
            <a:r>
              <a:rPr lang="en-US" altLang="zh-TW" i="1" dirty="0"/>
              <a:t>M</a:t>
            </a:r>
            <a:r>
              <a:rPr lang="zh-TW" altLang="en-US" i="1" dirty="0"/>
              <a:t> </a:t>
            </a:r>
            <a:r>
              <a:rPr lang="zh-TW" altLang="en-US" dirty="0"/>
              <a:t>為截線，</a:t>
            </a:r>
            <a:br>
              <a:rPr lang="en-US" altLang="zh-TW" dirty="0"/>
            </a:br>
            <a:r>
              <a:rPr lang="zh-TW" altLang="en-US" dirty="0"/>
              <a:t>請根據右圖回答下面的問題。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平行線截角性質與判別性質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1002997" y="2796215"/>
            <a:ext cx="183830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  <p:sp>
        <p:nvSpPr>
          <p:cNvPr id="15" name="標題 3">
            <a:extLst>
              <a:ext uri="{FF2B5EF4-FFF2-40B4-BE49-F238E27FC236}">
                <a16:creationId xmlns:a16="http://schemas.microsoft.com/office/drawing/2014/main" id="{46891A36-279F-492E-96A7-BC08E4599465}"/>
              </a:ext>
            </a:extLst>
          </p:cNvPr>
          <p:cNvSpPr txBox="1">
            <a:spLocks/>
          </p:cNvSpPr>
          <p:nvPr/>
        </p:nvSpPr>
        <p:spPr>
          <a:xfrm>
            <a:off x="1002997" y="4791838"/>
            <a:ext cx="183830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7AFD5DD-3F11-D794-C7C2-44F76053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1140" y="1530601"/>
            <a:ext cx="2772308" cy="2245215"/>
          </a:xfrm>
          <a:prstGeom prst="rect">
            <a:avLst/>
          </a:prstGeom>
        </p:spPr>
      </p:pic>
      <p:sp>
        <p:nvSpPr>
          <p:cNvPr id="10" name="標題 3">
            <a:extLst>
              <a:ext uri="{FF2B5EF4-FFF2-40B4-BE49-F238E27FC236}">
                <a16:creationId xmlns:a16="http://schemas.microsoft.com/office/drawing/2014/main" id="{5C93A9D0-B9E0-EF5A-469D-86D9A72631E0}"/>
              </a:ext>
            </a:extLst>
          </p:cNvPr>
          <p:cNvSpPr txBox="1">
            <a:spLocks/>
          </p:cNvSpPr>
          <p:nvPr/>
        </p:nvSpPr>
        <p:spPr>
          <a:xfrm>
            <a:off x="735574" y="4778901"/>
            <a:ext cx="8133856" cy="1123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620838" indent="-1620838"/>
            <a:r>
              <a:rPr lang="en-US" altLang="zh-TW" dirty="0"/>
              <a:t>(3)</a:t>
            </a:r>
            <a:r>
              <a:rPr lang="zh-TW" altLang="en-US" dirty="0"/>
              <a:t> </a:t>
            </a:r>
            <a:r>
              <a:rPr lang="en-US" altLang="zh-TW" dirty="0"/>
              <a:t>(       )</a:t>
            </a:r>
            <a:r>
              <a:rPr lang="zh-TW" altLang="en-US" dirty="0"/>
              <a:t>∠</a:t>
            </a:r>
            <a:r>
              <a:rPr lang="en-US" altLang="zh-TW" dirty="0"/>
              <a:t>3</a:t>
            </a:r>
            <a:r>
              <a:rPr lang="zh-TW" altLang="en-US" dirty="0"/>
              <a:t> 和下列哪一個角的角度的和是</a:t>
            </a:r>
            <a:r>
              <a:rPr lang="en-US" altLang="zh-TW" dirty="0"/>
              <a:t>180</a:t>
            </a:r>
            <a:r>
              <a:rPr lang="zh-TW" altLang="en-US" dirty="0"/>
              <a:t> 度？。</a:t>
            </a:r>
          </a:p>
        </p:txBody>
      </p:sp>
      <p:sp>
        <p:nvSpPr>
          <p:cNvPr id="13" name="標題 3">
            <a:extLst>
              <a:ext uri="{FF2B5EF4-FFF2-40B4-BE49-F238E27FC236}">
                <a16:creationId xmlns:a16="http://schemas.microsoft.com/office/drawing/2014/main" id="{2FA64BE1-B018-2B2B-5021-22B6ACE54B4C}"/>
              </a:ext>
            </a:extLst>
          </p:cNvPr>
          <p:cNvSpPr txBox="1">
            <a:spLocks/>
          </p:cNvSpPr>
          <p:nvPr/>
        </p:nvSpPr>
        <p:spPr>
          <a:xfrm>
            <a:off x="2319203" y="3928798"/>
            <a:ext cx="6281428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pt-BR" altLang="zh-TW" dirty="0"/>
              <a:t>(A) ∠2 </a:t>
            </a:r>
            <a:r>
              <a:rPr lang="zh-TW" altLang="en-US" dirty="0"/>
              <a:t>  </a:t>
            </a:r>
            <a:r>
              <a:rPr lang="pt-BR" altLang="zh-TW" dirty="0"/>
              <a:t>(B) ∠3</a:t>
            </a:r>
            <a:r>
              <a:rPr lang="zh-TW" altLang="en-US" dirty="0"/>
              <a:t>  </a:t>
            </a:r>
            <a:r>
              <a:rPr lang="pt-BR" altLang="zh-TW" dirty="0"/>
              <a:t> (C) ∠4 </a:t>
            </a:r>
            <a:r>
              <a:rPr lang="zh-TW" altLang="en-US" dirty="0"/>
              <a:t>  </a:t>
            </a:r>
            <a:r>
              <a:rPr lang="pt-BR" altLang="zh-TW" dirty="0"/>
              <a:t>(D) ∠7</a:t>
            </a:r>
            <a:endParaRPr lang="zh-TW" altLang="en-US" dirty="0"/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20E8928B-8B42-378C-71A4-AAE994047A39}"/>
              </a:ext>
            </a:extLst>
          </p:cNvPr>
          <p:cNvSpPr txBox="1">
            <a:spLocks/>
          </p:cNvSpPr>
          <p:nvPr/>
        </p:nvSpPr>
        <p:spPr>
          <a:xfrm>
            <a:off x="2290425" y="5826934"/>
            <a:ext cx="6281428" cy="8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pt-BR" altLang="zh-TW" dirty="0"/>
              <a:t>(A) ∠2 </a:t>
            </a:r>
            <a:r>
              <a:rPr lang="zh-TW" altLang="en-US" dirty="0"/>
              <a:t>  </a:t>
            </a:r>
            <a:r>
              <a:rPr lang="pt-BR" altLang="zh-TW" dirty="0"/>
              <a:t>(B) ∠</a:t>
            </a:r>
            <a:r>
              <a:rPr lang="en-US" altLang="zh-TW" dirty="0"/>
              <a:t>5</a:t>
            </a:r>
            <a:r>
              <a:rPr lang="zh-TW" altLang="en-US" dirty="0"/>
              <a:t>  </a:t>
            </a:r>
            <a:r>
              <a:rPr lang="pt-BR" altLang="zh-TW" dirty="0"/>
              <a:t> (C) ∠</a:t>
            </a:r>
            <a:r>
              <a:rPr lang="en-US" altLang="zh-TW" dirty="0"/>
              <a:t>6</a:t>
            </a:r>
            <a:r>
              <a:rPr lang="pt-BR" altLang="zh-TW" dirty="0"/>
              <a:t> </a:t>
            </a:r>
            <a:r>
              <a:rPr lang="zh-TW" altLang="en-US" dirty="0"/>
              <a:t>  </a:t>
            </a:r>
            <a:r>
              <a:rPr lang="pt-BR" altLang="zh-TW" dirty="0"/>
              <a:t>(D) ∠7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46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3">
            <a:extLst>
              <a:ext uri="{FF2B5EF4-FFF2-40B4-BE49-F238E27FC236}">
                <a16:creationId xmlns:a16="http://schemas.microsoft.com/office/drawing/2014/main" id="{62D68B66-0610-482C-AB60-44DA1664A601}"/>
              </a:ext>
            </a:extLst>
          </p:cNvPr>
          <p:cNvSpPr txBox="1">
            <a:spLocks/>
          </p:cNvSpPr>
          <p:nvPr/>
        </p:nvSpPr>
        <p:spPr>
          <a:xfrm>
            <a:off x="1691680" y="2783492"/>
            <a:ext cx="7181020" cy="1869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514350" indent="-514350">
              <a:lnSpc>
                <a:spcPts val="4800"/>
              </a:lnSpc>
              <a:buAutoNum type="alphaUcParenBoth"/>
            </a:pPr>
            <a:r>
              <a:rPr lang="zh-TW" altLang="en-US" dirty="0"/>
              <a:t>同位角相等，內錯角互補</a:t>
            </a:r>
            <a:endParaRPr lang="en-US" altLang="zh-TW" dirty="0"/>
          </a:p>
          <a:p>
            <a:pPr marL="514350" indent="-514350">
              <a:lnSpc>
                <a:spcPts val="4800"/>
              </a:lnSpc>
              <a:buAutoNum type="alphaUcParenBoth"/>
            </a:pPr>
            <a:r>
              <a:rPr lang="zh-TW" altLang="en-US" dirty="0"/>
              <a:t>同位角相等，同側內角相等</a:t>
            </a:r>
            <a:endParaRPr lang="en-US" altLang="zh-TW" dirty="0"/>
          </a:p>
          <a:p>
            <a:pPr marL="514350" indent="-514350">
              <a:lnSpc>
                <a:spcPts val="4800"/>
              </a:lnSpc>
              <a:buAutoNum type="alphaUcParenBoth"/>
            </a:pPr>
            <a:r>
              <a:rPr lang="zh-TW" altLang="en-US" dirty="0"/>
              <a:t>內錯角互補，同側內角相等</a:t>
            </a:r>
            <a:endParaRPr lang="en-US" altLang="zh-TW" dirty="0"/>
          </a:p>
          <a:p>
            <a:pPr marL="514350" indent="-514350">
              <a:lnSpc>
                <a:spcPts val="4800"/>
              </a:lnSpc>
              <a:buAutoNum type="alphaUcParenBoth"/>
            </a:pPr>
            <a:r>
              <a:rPr lang="zh-TW" altLang="en-US" dirty="0"/>
              <a:t>同位角相等，內錯角相等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6170168-5257-7D2E-6484-CCB59F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7619"/>
            <a:ext cx="8676456" cy="1376351"/>
          </a:xfrm>
        </p:spPr>
        <p:txBody>
          <a:bodyPr/>
          <a:lstStyle/>
          <a:p>
            <a:pPr marL="1260475" indent="-1260475">
              <a:lnSpc>
                <a:spcPts val="4800"/>
              </a:lnSpc>
            </a:pPr>
            <a:r>
              <a:rPr lang="zh-TW" altLang="en-US" dirty="0">
                <a:sym typeface="Wingdings" panose="05000000000000000000" pitchFamily="2" charset="2"/>
              </a:rPr>
              <a:t>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      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  <a:r>
              <a:rPr lang="zh-TW" altLang="en-US" dirty="0">
                <a:sym typeface="Wingdings" panose="05000000000000000000" pitchFamily="2" charset="2"/>
              </a:rPr>
              <a:t>下列有關兩平行線被一直線所截的敘述，何者正確？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6D3BFB-B1B8-54AC-8999-EFC141D3C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平行線截角性質與判別性質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535E78D-DC8F-F8F0-6655-51C59C6B7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標題 3">
            <a:extLst>
              <a:ext uri="{FF2B5EF4-FFF2-40B4-BE49-F238E27FC236}">
                <a16:creationId xmlns:a16="http://schemas.microsoft.com/office/drawing/2014/main" id="{C6CDF659-FEC9-4D2E-BFB6-61DF70087CC5}"/>
              </a:ext>
            </a:extLst>
          </p:cNvPr>
          <p:cNvSpPr txBox="1">
            <a:spLocks/>
          </p:cNvSpPr>
          <p:nvPr/>
        </p:nvSpPr>
        <p:spPr>
          <a:xfrm>
            <a:off x="467544" y="1448580"/>
            <a:ext cx="1838300" cy="654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Picture 323 6" descr="poButton">
            <a:extLst>
              <a:ext uri="{FF2B5EF4-FFF2-40B4-BE49-F238E27FC236}">
                <a16:creationId xmlns:a16="http://schemas.microsoft.com/office/drawing/2014/main" id="{1EA2F62F-285B-AF28-2431-446CDD94A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4907633"/>
            <a:ext cx="432817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D404FD4D-23B9-40D7-82F8-807A93A2F6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solidFill>
                <a:srgbClr val="FDEFEF"/>
              </a:solidFill>
            </p:spPr>
            <p:txBody>
              <a:bodyPr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ts val="4600"/>
                  </a:lnSpc>
                </a:pPr>
                <a:r>
                  <a:rPr lang="zh-TW" altLang="en-US" dirty="0"/>
                  <a:t>如右圖，已知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rgbClr val="000000"/>
                    </a:solidFill>
                  </a:rPr>
                  <a:t> //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TW" altLang="en-US" dirty="0"/>
                  <a:t>，</a:t>
                </a:r>
                <a:endParaRPr lang="en-US" altLang="zh-TW" dirty="0"/>
              </a:p>
              <a:p>
                <a:pPr>
                  <a:lnSpc>
                    <a:spcPts val="4600"/>
                  </a:lnSpc>
                </a:pPr>
                <a:r>
                  <a:rPr lang="zh-TW" altLang="en-US" dirty="0"/>
                  <a:t>∠</a:t>
                </a:r>
                <a:r>
                  <a:rPr lang="en-US" altLang="zh-TW" i="1" dirty="0"/>
                  <a:t>BAC</a:t>
                </a:r>
                <a:r>
                  <a:rPr lang="zh-TW" altLang="en-US" dirty="0"/>
                  <a:t>與∠</a:t>
                </a:r>
                <a:r>
                  <a:rPr lang="en-US" altLang="zh-TW" i="1" dirty="0"/>
                  <a:t>ACD</a:t>
                </a:r>
                <a:r>
                  <a:rPr lang="zh-TW" altLang="en-US" dirty="0"/>
                  <a:t>的角</a:t>
                </a:r>
              </a:p>
              <a:p>
                <a:pPr>
                  <a:lnSpc>
                    <a:spcPts val="4600"/>
                  </a:lnSpc>
                </a:pPr>
                <a:r>
                  <a:rPr lang="zh-TW" altLang="en-US" dirty="0"/>
                  <a:t>平分線交於 </a:t>
                </a:r>
                <a:r>
                  <a:rPr lang="en-US" altLang="zh-TW" i="1" dirty="0"/>
                  <a:t>P </a:t>
                </a:r>
                <a:r>
                  <a:rPr lang="zh-TW" altLang="en-US" dirty="0"/>
                  <a:t>點。</a:t>
                </a:r>
              </a:p>
              <a:p>
                <a:pPr>
                  <a:lnSpc>
                    <a:spcPts val="4600"/>
                  </a:lnSpc>
                </a:pPr>
                <a:r>
                  <a:rPr lang="zh-TW" altLang="en-US" dirty="0"/>
                  <a:t>若∠</a:t>
                </a:r>
                <a:r>
                  <a:rPr lang="en-US" altLang="zh-TW" i="1" dirty="0"/>
                  <a:t>BAC</a:t>
                </a:r>
                <a:r>
                  <a:rPr lang="zh-TW" altLang="en-US" dirty="0"/>
                  <a:t>＝</a:t>
                </a:r>
                <a:r>
                  <a:rPr lang="en-US" altLang="zh-TW" dirty="0"/>
                  <a:t>132°</a:t>
                </a:r>
                <a:r>
                  <a:rPr lang="zh-TW" altLang="en-US" dirty="0"/>
                  <a:t>，</a:t>
                </a:r>
              </a:p>
              <a:p>
                <a:pPr>
                  <a:lnSpc>
                    <a:spcPts val="4600"/>
                  </a:lnSpc>
                </a:pPr>
                <a:r>
                  <a:rPr lang="zh-TW" altLang="en-US" dirty="0"/>
                  <a:t>求∠</a:t>
                </a:r>
                <a:r>
                  <a:rPr lang="en-US" altLang="zh-TW" i="1" dirty="0"/>
                  <a:t>APC </a:t>
                </a:r>
                <a:r>
                  <a:rPr lang="zh-TW" altLang="en-US" dirty="0"/>
                  <a:t>的度數。    </a:t>
                </a:r>
                <a:endParaRPr lang="en-US" altLang="zh-TW" dirty="0"/>
              </a:p>
              <a:p>
                <a:pPr>
                  <a:lnSpc>
                    <a:spcPts val="4600"/>
                  </a:lnSpc>
                </a:pPr>
                <a:r>
                  <a:rPr lang="en-US" altLang="zh-TW" dirty="0">
                    <a:solidFill>
                      <a:srgbClr val="0072BC"/>
                    </a:solidFill>
                  </a:rPr>
                  <a:t>[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解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]</a:t>
                </a:r>
                <a:r>
                  <a:rPr lang="en-US" altLang="zh-TW" b="1" i="1" dirty="0">
                    <a:solidFill>
                      <a:srgbClr val="0072BC"/>
                    </a:solidFill>
                  </a:rPr>
                  <a:t> </a:t>
                </a:r>
                <a:r>
                  <a:rPr lang="zh-TW" altLang="en-US" i="1" dirty="0">
                    <a:solidFill>
                      <a:srgbClr val="0072BC"/>
                    </a:solidFill>
                  </a:rPr>
                  <a:t>∠</a:t>
                </a:r>
                <a:r>
                  <a:rPr lang="en-US" altLang="zh-TW" i="1" dirty="0">
                    <a:solidFill>
                      <a:srgbClr val="0072BC"/>
                    </a:solidFill>
                  </a:rPr>
                  <a:t>ACD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180°</a:t>
                </a:r>
                <a:r>
                  <a:rPr lang="zh-TW" altLang="en-US" dirty="0">
                    <a:solidFill>
                      <a:srgbClr val="0072BC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132°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48° (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同側內角互補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)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         </a:t>
                </a:r>
                <a:endParaRPr lang="en-US" altLang="zh-TW" dirty="0">
                  <a:solidFill>
                    <a:srgbClr val="0072BC"/>
                  </a:solidFill>
                </a:endParaRPr>
              </a:p>
              <a:p>
                <a:pPr>
                  <a:lnSpc>
                    <a:spcPts val="4600"/>
                  </a:lnSpc>
                </a:pPr>
                <a:r>
                  <a:rPr lang="en-US" altLang="zh-TW" dirty="0">
                    <a:solidFill>
                      <a:srgbClr val="0072BC"/>
                    </a:solidFill>
                  </a:rPr>
                  <a:t>       ∠</a:t>
                </a:r>
                <a:r>
                  <a:rPr lang="en-US" altLang="zh-TW" i="1" dirty="0">
                    <a:solidFill>
                      <a:srgbClr val="0072BC"/>
                    </a:solidFill>
                  </a:rPr>
                  <a:t>APC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 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180°</a:t>
                </a:r>
                <a:r>
                  <a:rPr lang="zh-TW" altLang="en-US" dirty="0">
                    <a:solidFill>
                      <a:srgbClr val="0072BC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0" smtClean="0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0072BC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0070C0"/>
                    </a:solidFill>
                  </a:rPr>
                  <a:t>∠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BAC</a:t>
                </a:r>
                <a:r>
                  <a:rPr lang="zh-TW" altLang="en-US" dirty="0">
                    <a:solidFill>
                      <a:srgbClr val="0072BC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>
                            <a:solidFill>
                              <a:srgbClr val="0072BC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0072BC"/>
                            </a:solidFill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0070C0"/>
                    </a:solidFill>
                  </a:rPr>
                  <a:t>∠</a:t>
                </a:r>
                <a:r>
                  <a:rPr lang="en-US" altLang="zh-TW" i="1" dirty="0">
                    <a:solidFill>
                      <a:srgbClr val="0070C0"/>
                    </a:solidFill>
                  </a:rPr>
                  <a:t>ACD</a:t>
                </a:r>
              </a:p>
              <a:p>
                <a:pPr>
                  <a:lnSpc>
                    <a:spcPts val="4600"/>
                  </a:lnSpc>
                </a:pPr>
                <a:r>
                  <a:rPr lang="en-US" altLang="zh-TW" i="1" dirty="0">
                    <a:solidFill>
                      <a:srgbClr val="0070C0"/>
                    </a:solidFill>
                  </a:rPr>
                  <a:t>                   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180°</a:t>
                </a:r>
                <a:r>
                  <a:rPr lang="zh-TW" altLang="en-US" dirty="0">
                    <a:solidFill>
                      <a:srgbClr val="0072BC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66°</a:t>
                </a:r>
                <a:r>
                  <a:rPr lang="zh-TW" altLang="en-US" dirty="0">
                    <a:solidFill>
                      <a:srgbClr val="0072BC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－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24°</a:t>
                </a:r>
                <a:r>
                  <a:rPr lang="zh-TW" altLang="en-US" dirty="0">
                    <a:solidFill>
                      <a:srgbClr val="0072BC"/>
                    </a:solidFill>
                  </a:rPr>
                  <a:t>＝</a:t>
                </a:r>
                <a:r>
                  <a:rPr lang="en-US" altLang="zh-TW" dirty="0">
                    <a:solidFill>
                      <a:srgbClr val="0072BC"/>
                    </a:solidFill>
                  </a:rPr>
                  <a:t>90°</a:t>
                </a:r>
                <a:br>
                  <a:rPr lang="en-US" altLang="zh-TW" dirty="0"/>
                </a:br>
                <a:endParaRPr lang="zh-TW" altLang="en-US" baseline="30000" dirty="0"/>
              </a:p>
            </p:txBody>
          </p:sp>
        </mc:Choice>
        <mc:Fallback xmlns="">
          <p:sp>
            <p:nvSpPr>
              <p:cNvPr id="13" name="標題 3">
                <a:extLst>
                  <a:ext uri="{FF2B5EF4-FFF2-40B4-BE49-F238E27FC236}">
                    <a16:creationId xmlns:a16="http://schemas.microsoft.com/office/drawing/2014/main" id="{D404FD4D-23B9-40D7-82F8-807A93A2F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63" y="1704096"/>
                <a:ext cx="8712000" cy="5153903"/>
              </a:xfrm>
              <a:prstGeom prst="rect">
                <a:avLst/>
              </a:prstGeom>
              <a:blipFill>
                <a:blip r:embed="rId2"/>
                <a:stretch>
                  <a:fillRect l="-1749" t="-7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45565AC-00BA-7406-75A6-A5225D54075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TW" dirty="0"/>
              <a:t>③</a:t>
            </a:r>
            <a:r>
              <a:rPr lang="zh-TW" altLang="en-US" dirty="0"/>
              <a:t> 平行截角性質的應用</a:t>
            </a:r>
          </a:p>
        </p:txBody>
      </p:sp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75E58-5A74-F279-905B-1E1F17924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31" y="5381960"/>
            <a:ext cx="432817" cy="429790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D25AF77-3D48-955A-BD6C-FEB6E316E7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549" y="5837341"/>
            <a:ext cx="457200" cy="467216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2E0ABB-7D85-66A6-7327-65B18BE7A7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917" y="6323797"/>
            <a:ext cx="467215" cy="46721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01EBA24-19A0-71CF-C5E6-370C1647A3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E9F1"/>
              </a:clrFrom>
              <a:clrTo>
                <a:srgbClr val="FDE9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5519" y="2210815"/>
            <a:ext cx="4285384" cy="22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0605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8641</TotalTime>
  <Words>2845</Words>
  <Application>Microsoft Office PowerPoint</Application>
  <PresentationFormat>如螢幕大小 (4:3)</PresentationFormat>
  <Paragraphs>319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46" baseType="lpstr">
      <vt:lpstr>華康細黑體a渀.</vt:lpstr>
      <vt:lpstr>華康細黑體I</vt:lpstr>
      <vt:lpstr>微軟正黑體</vt:lpstr>
      <vt:lpstr>新細明體</vt:lpstr>
      <vt:lpstr>Arial</vt:lpstr>
      <vt:lpstr>Calibri</vt:lpstr>
      <vt:lpstr>Cambria Math</vt:lpstr>
      <vt:lpstr>Times New Roman</vt:lpstr>
      <vt:lpstr>Wingdings</vt:lpstr>
      <vt:lpstr>自訂設計</vt:lpstr>
      <vt:lpstr>Office 佈景主題</vt:lpstr>
      <vt:lpstr>PowerPoint 簡報</vt:lpstr>
      <vt:lpstr>平行線的性質：兩平行線之間的 距離處處相等且永不相交。      如圖，L1 // L2，且線上兩點      都等距，△ABD的面積為 8，      求△ACF與△CDG的面積。 [解] △ACF 的底是 △ABD 的 2 倍，高相同，        故△ACF 的面積＝8×2＝16，         又△CDG的底是△ABD的 3 倍，且高相同，        故△CDG的面積＝8×3＝24。 </vt:lpstr>
      <vt:lpstr>如圖，L // M，且線上相鄰的兩點都等距， △CDG 的面積為 8， 則△ADF 的面積＝____， 與△BEG 的面積＝_____。</vt:lpstr>
      <vt:lpstr>PowerPoint 簡報</vt:lpstr>
      <vt:lpstr>PowerPoint 簡報</vt:lpstr>
      <vt:lpstr>右圖中，L1 // L2，直線 M 為截線，請根據右圖回答下面的問題。</vt:lpstr>
      <vt:lpstr>右圖中，L1 // L2，直線 M 為截線， 請根據右圖回答下面的問題。</vt:lpstr>
      <vt:lpstr>(      )下列有關兩平行線被一直線所截的敘述，何者正確？</vt:lpstr>
      <vt:lpstr>PowerPoint 簡報</vt:lpstr>
      <vt:lpstr>如右圖，已知 (AB) ⃡ // (CD) ⃡，∠BAC與∠ACD的角平分線交於 E 點。 若∠BAC＝120°， 則∠AEC＝______度。</vt:lpstr>
      <vt:lpstr>如右圖，已知 L // M，則∠ABC＝______度。</vt:lpstr>
      <vt:lpstr>如右圖，已知 L // M，則∠1＝______度。</vt:lpstr>
      <vt:lpstr>PowerPoint 簡報</vt:lpstr>
      <vt:lpstr>如圖，四邊形 ABCD 的兩條對角線交於 E 點，已知 ("AE" ) ̅＝4，("DE" ) ̅＝6， △ABC 的面積＝21，則：</vt:lpstr>
      <vt:lpstr>是非題。</vt:lpstr>
      <vt:lpstr>是非題。</vt:lpstr>
      <vt:lpstr>PowerPoint 簡報</vt:lpstr>
      <vt:lpstr>右圖平行四邊形 ABCD 中，若 ∠D＝72°，∠1＝∠2，("AD" ) ̅＝20， ("CE" ) ̅＝5，求： (1)∠E 的度數。 (2) ("AB" ) ̅   的長度。 [解] (1)因為 ("AB" ) ̅ // ("DE" ) ̅，所以∠E＝∠1 (內錯角相等 )， 　 則∠E＝∠1＝∠2＝( 180°－72°)÷2＝54°。 (2)因為∠E＝∠2＝54°，所以 ("DE" ) ̅＝("AD" ) ̅＝20      故 ("AB" ) ̅＝("CD" ) ̅＝20－5＝15。</vt:lpstr>
      <vt:lpstr>如右圖，平行四邊形 ABCD 中，("AD" ) ̅＝3x＋1， ("BC" ) ̅＝5x－7，∠D＝70°， 則：</vt:lpstr>
      <vt:lpstr>如右圖，平行四邊形 ABCD 中，("AD" ) ̅＝3x＋1， ("BC" ) ̅＝5x－7，∠D＝70°， 則：</vt:lpstr>
      <vt:lpstr>如右圖，平行四邊形 ABCD 中，已知 ∠D＝ 70°，∠1＝∠2，("AB" ) ̅＝10，("BC" ) ̅＝13， 則∠3＝_____，("DE" ) ̅＝_____。</vt:lpstr>
      <vt:lpstr>如右圖，平行四邊形 ABCD 中，已知∠D＝60°，∠1＝∠2，("AD" ) ̅＝21，("CE" ) ̅＝6，則：</vt:lpstr>
      <vt:lpstr>如右圖，平行四邊形 ABCD 中，已知∠D＝60°，∠1＝∠2，("AD" ) ̅＝21，("CE" ) ̅＝6，則：</vt:lpstr>
      <vt:lpstr>(1)菱形的對角線性質：互相垂直且平分。      如圖，菱形ABCD中，若∠DCA＝35°，則     ∠CDB＝180°－90°－35°＝55°。  (2)菱形面積＝兩條對角線乘積的一半。     若菱形的兩對角線長分別為 3 和 4，     則面積＝"1" /" 2 " ×3×4＝6 (3)菱形的判別性質：     若一個四邊形的對角線     互相垂直平分，則此四邊形為菱形。</vt:lpstr>
      <vt:lpstr>(4)箏形的對角線互相垂直，其中一條對角線     平分另一條對角線，且面積為兩對角線乘積     的 "1" /" 2 " 。      已知箏形的兩對角線的長度     分別為 10 與 12，     則此箏形的面積      ＝"1" /" 2 " ×10×12＝60。</vt:lpstr>
      <vt:lpstr>(1)矩形的對角線互相平分且等長。 (2)正方形的對角線互相平分且等長。 (3)梯形的兩腰中點連線長      ＝ "1" /" 2 " ×( 上底＋下底)         如圖，("EF" ) ̅＝"1" /" 2 " ×(10＋14)＝12 (4)等腰梯形的兩底角相等，     兩條對角線等長。         如圖，         ("AC" ) ̅＝("BD" ) ̅＝√("172－82" )＝15。 </vt:lpstr>
      <vt:lpstr>特殊四邊形的對角線及關係。 </vt:lpstr>
      <vt:lpstr>特殊四邊形的對角線及關係。 </vt:lpstr>
      <vt:lpstr>各種特殊四邊形中，如果有表中最左邊的性質打    ，沒有的打×。</vt:lpstr>
      <vt:lpstr>各種特殊四邊形中，如果有表中最左邊的性質打    ，沒有的打×。</vt:lpstr>
      <vt:lpstr>如右圖，菱形 ABCD 中，E 點為兩條對角線的交點，已知∠ABD＝50°，("CE" ) ̅＝4， 則∠ADB＝____，∠BAE＝____，("AC" ) ̅＝___。</vt:lpstr>
      <vt:lpstr>如右圖，箏形 ABCD 中，E 點為兩條對角線的交點，∠ABD＝50°，已知 ("AE" ) ̅＝5，("CE" ) ̅＝16，("BE" ) ̅＝12，則("DE" ) ̅＝_____， 箏形ABCD的周長＝_____。</vt:lpstr>
      <vt:lpstr>在右圖的梯形 ABCD 中，E、F 分別是 ("AB" ) ̅、("CD" ) ̅ 的中點，若("AD" ) ̅ // ("BC" ) ̅，則 ("EF" ) ̅＝____。</vt:lpstr>
      <vt:lpstr>在右圖的梯形 ABCD 中，("AD" ) ̅ // ("BC" ) ̅， 若∠ABC＝∠DCB， 則 ("AC" ) ̅ ＝_____。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tpmedia12a</dc:creator>
  <cp:lastModifiedBy>tpmedia141</cp:lastModifiedBy>
  <cp:revision>366</cp:revision>
  <dcterms:created xsi:type="dcterms:W3CDTF">2018-05-17T02:32:22Z</dcterms:created>
  <dcterms:modified xsi:type="dcterms:W3CDTF">2024-10-21T05:47:08Z</dcterms:modified>
</cp:coreProperties>
</file>