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66"/>
  </p:notesMasterIdLst>
  <p:handoutMasterIdLst>
    <p:handoutMasterId r:id="rId67"/>
  </p:handoutMasterIdLst>
  <p:sldIdLst>
    <p:sldId id="423" r:id="rId5"/>
    <p:sldId id="526" r:id="rId6"/>
    <p:sldId id="494" r:id="rId7"/>
    <p:sldId id="429" r:id="rId8"/>
    <p:sldId id="430" r:id="rId9"/>
    <p:sldId id="431" r:id="rId10"/>
    <p:sldId id="432" r:id="rId11"/>
    <p:sldId id="527" r:id="rId12"/>
    <p:sldId id="437" r:id="rId13"/>
    <p:sldId id="528" r:id="rId14"/>
    <p:sldId id="529" r:id="rId15"/>
    <p:sldId id="530" r:id="rId16"/>
    <p:sldId id="531" r:id="rId17"/>
    <p:sldId id="532" r:id="rId18"/>
    <p:sldId id="425" r:id="rId19"/>
    <p:sldId id="533" r:id="rId20"/>
    <p:sldId id="534" r:id="rId21"/>
    <p:sldId id="535" r:id="rId22"/>
    <p:sldId id="464" r:id="rId23"/>
    <p:sldId id="470" r:id="rId24"/>
    <p:sldId id="551" r:id="rId25"/>
    <p:sldId id="471" r:id="rId26"/>
    <p:sldId id="536" r:id="rId27"/>
    <p:sldId id="473" r:id="rId28"/>
    <p:sldId id="474" r:id="rId29"/>
    <p:sldId id="552" r:id="rId30"/>
    <p:sldId id="475" r:id="rId31"/>
    <p:sldId id="479" r:id="rId32"/>
    <p:sldId id="537" r:id="rId33"/>
    <p:sldId id="553" r:id="rId34"/>
    <p:sldId id="538" r:id="rId35"/>
    <p:sldId id="539" r:id="rId36"/>
    <p:sldId id="484" r:id="rId37"/>
    <p:sldId id="485" r:id="rId38"/>
    <p:sldId id="486" r:id="rId39"/>
    <p:sldId id="487" r:id="rId40"/>
    <p:sldId id="490" r:id="rId41"/>
    <p:sldId id="501" r:id="rId42"/>
    <p:sldId id="496" r:id="rId43"/>
    <p:sldId id="541" r:id="rId44"/>
    <p:sldId id="458" r:id="rId45"/>
    <p:sldId id="459" r:id="rId46"/>
    <p:sldId id="560" r:id="rId47"/>
    <p:sldId id="561" r:id="rId48"/>
    <p:sldId id="564" r:id="rId49"/>
    <p:sldId id="563" r:id="rId50"/>
    <p:sldId id="543" r:id="rId51"/>
    <p:sldId id="544" r:id="rId52"/>
    <p:sldId id="549" r:id="rId53"/>
    <p:sldId id="546" r:id="rId54"/>
    <p:sldId id="547" r:id="rId55"/>
    <p:sldId id="555" r:id="rId56"/>
    <p:sldId id="556" r:id="rId57"/>
    <p:sldId id="557" r:id="rId58"/>
    <p:sldId id="558" r:id="rId59"/>
    <p:sldId id="559" r:id="rId60"/>
    <p:sldId id="620" r:id="rId61"/>
    <p:sldId id="621" r:id="rId62"/>
    <p:sldId id="622" r:id="rId63"/>
    <p:sldId id="623" r:id="rId64"/>
    <p:sldId id="624" r:id="rId6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1510A73-9B7C-44B7-B489-88445746B3B9}">
          <p14:sldIdLst>
            <p14:sldId id="423"/>
            <p14:sldId id="526"/>
            <p14:sldId id="494"/>
            <p14:sldId id="429"/>
            <p14:sldId id="430"/>
            <p14:sldId id="431"/>
            <p14:sldId id="432"/>
            <p14:sldId id="527"/>
            <p14:sldId id="437"/>
            <p14:sldId id="528"/>
            <p14:sldId id="529"/>
            <p14:sldId id="530"/>
            <p14:sldId id="531"/>
            <p14:sldId id="532"/>
            <p14:sldId id="425"/>
            <p14:sldId id="533"/>
            <p14:sldId id="534"/>
            <p14:sldId id="535"/>
            <p14:sldId id="464"/>
            <p14:sldId id="470"/>
            <p14:sldId id="551"/>
            <p14:sldId id="471"/>
            <p14:sldId id="536"/>
            <p14:sldId id="473"/>
            <p14:sldId id="474"/>
            <p14:sldId id="552"/>
            <p14:sldId id="475"/>
            <p14:sldId id="479"/>
            <p14:sldId id="537"/>
            <p14:sldId id="553"/>
            <p14:sldId id="538"/>
            <p14:sldId id="539"/>
            <p14:sldId id="484"/>
            <p14:sldId id="485"/>
            <p14:sldId id="486"/>
            <p14:sldId id="487"/>
            <p14:sldId id="490"/>
            <p14:sldId id="501"/>
            <p14:sldId id="496"/>
            <p14:sldId id="541"/>
            <p14:sldId id="458"/>
            <p14:sldId id="459"/>
            <p14:sldId id="560"/>
            <p14:sldId id="561"/>
            <p14:sldId id="564"/>
            <p14:sldId id="563"/>
            <p14:sldId id="543"/>
            <p14:sldId id="544"/>
            <p14:sldId id="549"/>
            <p14:sldId id="546"/>
            <p14:sldId id="547"/>
            <p14:sldId id="555"/>
            <p14:sldId id="556"/>
            <p14:sldId id="557"/>
            <p14:sldId id="558"/>
            <p14:sldId id="559"/>
            <p14:sldId id="620"/>
            <p14:sldId id="621"/>
            <p14:sldId id="622"/>
            <p14:sldId id="623"/>
            <p14:sldId id="6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C0F2"/>
    <a:srgbClr val="E6B139"/>
    <a:srgbClr val="E88281"/>
    <a:srgbClr val="E3E6E4"/>
    <a:srgbClr val="E14627"/>
    <a:srgbClr val="FDB700"/>
    <a:srgbClr val="29799C"/>
    <a:srgbClr val="E04526"/>
    <a:srgbClr val="379E73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1" autoAdjust="0"/>
    <p:restoredTop sz="99872" autoAdjust="0"/>
  </p:normalViewPr>
  <p:slideViewPr>
    <p:cSldViewPr>
      <p:cViewPr varScale="1">
        <p:scale>
          <a:sx n="75" d="100"/>
          <a:sy n="75" d="100"/>
        </p:scale>
        <p:origin x="1133" y="48"/>
      </p:cViewPr>
      <p:guideLst>
        <p:guide orient="horz" pos="220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61EBEAA-8929-4C46-8D3F-AEE8705FE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FDA0C5E-E863-4DFF-B96D-C76875C69E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4734C-0F0D-4E88-9F70-D0CEEE60B393}" type="datetimeFigureOut">
              <a:rPr lang="zh-TW" altLang="en-US" smtClean="0"/>
              <a:pPr/>
              <a:t>2024/10/25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888046-4231-493A-A697-93D9FF5DFE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73E5FD-0E4C-4817-8358-49DE018B2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234FF-D3DC-4B67-9680-24E171F452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1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51F7DCB-E92B-49F8-A5BC-AF17AF452C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A0836FD-4B9E-49F5-9E52-7A53553494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CFC36B3-5FE7-47A6-A4B6-766370EA79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DB5F817-F931-4142-964A-937E711467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BC03639-4659-4300-9B5C-0D4A67B87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F597E7-C32B-4AFF-BE1D-1635751D38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2070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D15A1-F1E6-4404-8240-95D0CF81A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617894-6668-45E0-839C-3E951DBC8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56401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40C56-91CF-4988-BF0E-20E74FFD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D6C0BBC-44F4-493F-B90B-F15F360D0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6386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8F69356-3F46-4B4E-8958-1132A73E5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2F4786-8FE1-445E-A9BD-7474F23EF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319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F4ABBD-FC28-4D94-90B9-00B7BDAB2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82F51C-ADCE-4D8D-B0DD-0938F420F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13608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DFB8C0-B354-421E-A32E-7BD407EC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DA4A8A-7756-4B52-83F3-043190815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3722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795A51-2932-412A-A689-90163DAA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D629A5-D59F-498F-8372-8F88F7C1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27199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78B1CA-0C88-4435-9256-EDCC859B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211959-5889-40DF-B392-A3D2935CC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FE700E-A5E2-450C-9C54-703C83572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0886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38ACB6-2D8A-4F14-AE0C-28908367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7E3EB8-6594-4C5D-897C-A423FBEA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646715-B438-4258-92A1-C1F4FC3D3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078008-583E-45D1-AF77-38EFAC6D8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C0ADAD5-A989-4E7E-9373-7FE6DB132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3470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85F94-AB3C-4873-B467-2F4CDBC0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41889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28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312F50-9188-4E1A-9EC4-F2995DB6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2ECB13-ACF0-4442-B571-C8A69947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94DDB54-D67A-40A7-96E3-4A6B90BB8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9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7DBE77-9A2C-4E46-94F3-4BD628CC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62FCBD-E812-40F8-92E5-383FD946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8320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5030E-34BC-4FD6-9552-F814AE47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B8AF9AF-5FA9-493C-ACFD-FC8357C81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E6C20A8-4BAB-4584-BE1B-04854518D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50920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2DD65D-E203-4B17-A627-16A2F21E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239D23-71F9-4823-A89F-8DDE74465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3002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9E6350B-7461-4E3C-B161-1ABC74A48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7409BF-80DC-4FD2-BFF7-159AF8CD5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6787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ADC148-7ADF-452A-8CF7-442B88F7B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2E2974-9DC6-4B3B-BF68-C736F1D7F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704829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5AE54-5F4F-4640-8B27-6D211C76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5CABCA-3417-424F-8490-D2F3FAC27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73524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5B75B-B1CE-4DC9-AFB2-6A31B93C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DD4C72-8AB1-4092-8413-AC440FB68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86185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F016FE-6D9E-489A-B857-30497C23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5D3FB8-F342-4793-AB16-10274E8D9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0AFE95-5AEA-4619-80B6-834AB63B8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6844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73E4A-87CC-424D-950E-6441ED07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12CFD-EAE1-4F57-9FA6-F9E842808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8022BA-38F9-42B1-B3DB-326130CF8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41E3B3A-D9F3-41CE-A624-F06D43976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8263540-DF84-444B-8978-56E36725A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22522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F20B54-252B-4B54-9402-8C088051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29138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30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CCFE6C-F0D2-483D-BA35-F3A53F69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DBD1C9-413C-433D-85A2-AE308585C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64929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7E7932-1A7B-457E-AEB4-D2CC53AF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29A297-258E-4BE8-BD33-44A5ADEE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285C08-6B3A-4017-B0FC-2CEAE6575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62061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64C22-B2D1-4629-B1A7-22046327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27AAFF7-A656-4B82-9D1E-BED1B58CD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525D68D-8562-45F0-9E4A-71D264BB5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10692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98E695-BFA9-4E41-B027-B87D1A6A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BB103DD-CE3B-4D3E-82CA-7D0A2E107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92131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F5F66D0-6462-4467-8B43-516165FD2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29D921-DEF3-467B-AF26-19029EC8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67187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CE9B86-3C02-43A7-8AAF-4321EE375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E599717-4F18-4EC6-99AA-72F028B61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17103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CEB62A-7042-4A7C-8268-9B39D757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303203-2C7E-4CAE-9E62-5EE71C3B1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95230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BECDF3-F30B-4386-82CF-3AE24422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4A1AFD-1633-4A49-906E-58C3BEC2E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059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06F43-F114-47FF-9E74-9B631413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879744-421D-4F8F-83D0-F7EAE90C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71CDF6-12F3-4775-8FE8-74CD3A3E2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73354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FF2552-354F-4C26-890D-0C6251D1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09F605-3078-4541-BC34-0904C014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7375A66-2CA6-4F45-A26A-6F6041794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05DF1B-3186-4542-82D9-0F100750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47FD51-28C1-4B17-870F-A48FDC4DC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4588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FBF18-B5CA-4BDE-BF37-B2418C8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3777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C1E24-D2C1-4DFD-B352-3B09EE31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0E2CD6-5C96-4F34-B742-4116F4399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A5B1F45-1D30-4B67-A6F9-4B395B774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98479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121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7B105-C16A-467D-9CD4-C5430F0C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A47076-BB4B-4753-8328-2E2722AFA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CC34A3B-661F-4416-BD6C-9DC5DD31B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68093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64D7E-EF36-4E6A-885F-F1554CA6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61A450B-4851-48F1-AF20-D3F3A34D2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EDCBEC-AB86-4331-AF62-DF8AAA8BD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31044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383004-A8D4-4D43-987C-F3FC3D40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46FBD0B-FD56-431B-A349-FED11CA20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86527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157CF93-9962-4E7F-85EF-9E473DB6C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9EAAAE9-2221-42F5-BD59-EB0713B0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731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128E9-FB75-4AC8-8F54-23F3B3B6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D6F2CB-2C88-49E3-B673-78B83889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8FA1FF-49D3-462D-B63A-3D00CF155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D2623A-03A5-46F0-AE88-5DBEB05DB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8E55AF-E957-4DA0-B945-AC2DBD30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9434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41AFE3-BA1F-4197-8718-7DD27954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2935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3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4F0AE-DF85-4F48-932D-3971119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170236-011D-4335-B21F-8E5F6BAD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01A75B7-91E3-43D9-AC8E-9868B86D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850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2C3098-0040-401A-B1BE-4E0C35C2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50663D3-7579-4FDA-8CBC-11223C8C3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A91FA3-6CD7-4CB5-A228-05790E5AB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608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29" name="Picture 8">
            <a:hlinkClick r:id="" action="ppaction://hlinkshowjump?jump=previousslide" tooltip="上一頁"/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1"/>
          <a:stretch/>
        </p:blipFill>
        <p:spPr bwMode="auto">
          <a:xfrm>
            <a:off x="7797120" y="6212386"/>
            <a:ext cx="648000" cy="6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>
            <a:hlinkClick r:id="" action="ppaction://hlinkshowjump?jump=nextslide" tooltip="下一頁"/>
          </p:cNvPr>
          <p:cNvPicPr>
            <a:picLocks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4" b="5879"/>
          <a:stretch/>
        </p:blipFill>
        <p:spPr bwMode="auto">
          <a:xfrm>
            <a:off x="7108015" y="6212387"/>
            <a:ext cx="647999" cy="6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6225" y="6212386"/>
            <a:ext cx="647999" cy="6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BAA3D0D-1757-4757-B2B4-C991ECDA3908}"/>
              </a:ext>
            </a:extLst>
          </p:cNvPr>
          <p:cNvSpPr/>
          <p:nvPr userDrawn="1"/>
        </p:nvSpPr>
        <p:spPr>
          <a:xfrm>
            <a:off x="0" y="0"/>
            <a:ext cx="9144000" cy="600313"/>
          </a:xfrm>
          <a:prstGeom prst="rect">
            <a:avLst/>
          </a:prstGeom>
          <a:solidFill>
            <a:srgbClr val="17C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 化學反應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053" name="Picture 11" descr="進入">
            <a:hlinkClick r:id="" action="ppaction://hlinkshowjump?jump=nextslide" tooltip="下一頁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146800"/>
            <a:ext cx="6873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3077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4101" name="Picture 8" descr="上一頁">
            <a:hlinkClick r:id="" action="ppaction://hlinkshowjump?jump=previousslide" tooltip="上一頁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9025"/>
            <a:ext cx="7127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B0AB3269-AAB7-E8C4-A221-47CCFBA2B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r="11475"/>
          <a:stretch/>
        </p:blipFill>
        <p:spPr>
          <a:xfrm>
            <a:off x="-1" y="-14437"/>
            <a:ext cx="9144001" cy="688687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F5BBB9A-01DA-4F92-A66D-2F52A428FE9E}"/>
              </a:ext>
            </a:extLst>
          </p:cNvPr>
          <p:cNvSpPr/>
          <p:nvPr/>
        </p:nvSpPr>
        <p:spPr>
          <a:xfrm>
            <a:off x="-1" y="1691408"/>
            <a:ext cx="9144001" cy="395729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815148-0198-4390-9FF9-6569376B33DE}"/>
              </a:ext>
            </a:extLst>
          </p:cNvPr>
          <p:cNvSpPr/>
          <p:nvPr/>
        </p:nvSpPr>
        <p:spPr>
          <a:xfrm>
            <a:off x="971598" y="2921168"/>
            <a:ext cx="720080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12700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1" i="0" u="none" strike="noStrike" kern="1200" cap="none" spc="10" normalizeH="0" baseline="0" noProof="0" dirty="0">
                <a:ln>
                  <a:noFill/>
                </a:ln>
                <a:solidFill>
                  <a:srgbClr val="17C0F2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kumimoji="1" lang="en-US" altLang="zh-TW" sz="6000" b="1" i="0" u="none" strike="noStrike" kern="1200" cap="none" spc="10" normalizeH="0" baseline="0" noProof="0" dirty="0">
                <a:ln>
                  <a:noFill/>
                </a:ln>
                <a:solidFill>
                  <a:srgbClr val="17C0F2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kumimoji="1" lang="zh-TW" altLang="en-US" sz="6000" b="1" i="0" u="none" strike="noStrike" kern="1200" cap="none" spc="10" normalizeH="0" baseline="0" noProof="0" dirty="0">
                <a:ln>
                  <a:noFill/>
                </a:ln>
                <a:solidFill>
                  <a:srgbClr val="17C0F2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章  </a:t>
            </a:r>
            <a:r>
              <a:rPr lang="zh-TW" altLang="en-US" sz="6000" b="1" spc="10" dirty="0">
                <a:solidFill>
                  <a:srgbClr val="17C0F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化學反應</a:t>
            </a:r>
            <a:endParaRPr kumimoji="1" lang="zh-TW" altLang="en-US" sz="6000" b="1" i="0" u="none" strike="noStrike" kern="1200" cap="none" spc="10" normalizeH="0" baseline="0" noProof="0" dirty="0">
              <a:ln>
                <a:noFill/>
              </a:ln>
              <a:solidFill>
                <a:srgbClr val="17C0F2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2FBB-E4C4-48E5-9AF3-41F608B3AEC3}"/>
              </a:ext>
            </a:extLst>
          </p:cNvPr>
          <p:cNvSpPr/>
          <p:nvPr/>
        </p:nvSpPr>
        <p:spPr>
          <a:xfrm>
            <a:off x="179512" y="1733901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990600" marR="0" lvl="0" indent="-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下會考</a:t>
            </a:r>
            <a:r>
              <a:rPr lang="en-US" altLang="zh-TW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PPT</a:t>
            </a:r>
            <a:endParaRPr kumimoji="1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4255372D-D03D-4A2A-A85F-558BEDB6B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" t="3213" r="3510" b="4234"/>
          <a:stretch/>
        </p:blipFill>
        <p:spPr>
          <a:xfrm>
            <a:off x="8485197" y="6216722"/>
            <a:ext cx="648072" cy="6233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269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96" y="908720"/>
            <a:ext cx="86779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864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右圖為可樂包裝上的碳足跡標籤，標籤上的數字代表此可樂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包含瓶子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從製造、運輸、使用到回收等過程中，各階段所產生的溫室氣體，經換算後相當於總共排放出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280g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的二氧化碳。若某運動飲料的碳足跡經換算後為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莫耳的二氧化碳，則此運動飲料的碳足跡標示應為下列何者？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碳和氧的原子量分別為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16 )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D034A42-194C-429B-A0E4-5CC61E3E80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8839" y="3795548"/>
            <a:ext cx="1848108" cy="221010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AAE2858-F45D-4F49-9FED-A5488C0ED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56" y="4644801"/>
            <a:ext cx="6865543" cy="154588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95D57C2-D0CE-4515-BFDC-0F6A6C6FE944}"/>
              </a:ext>
            </a:extLst>
          </p:cNvPr>
          <p:cNvSpPr/>
          <p:nvPr/>
        </p:nvSpPr>
        <p:spPr>
          <a:xfrm>
            <a:off x="5580112" y="4437112"/>
            <a:ext cx="1578727" cy="18280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5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3620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417208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莫耳的二氧化碳等於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8×44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352 g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，故符合題意的選項為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9E627F-C766-47B4-B43D-BC2EBC5EB589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F3A36E9-CF00-4987-8653-F559E22A6FB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8D16D37-8223-4A1C-A95B-26C159AE4CD2}"/>
              </a:ext>
            </a:extLst>
          </p:cNvPr>
          <p:cNvSpPr/>
          <p:nvPr/>
        </p:nvSpPr>
        <p:spPr>
          <a:xfrm>
            <a:off x="612068" y="3432607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8DE6255-E826-40B8-83C5-7AD870905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55"/>
          <a:stretch/>
        </p:blipFill>
        <p:spPr>
          <a:xfrm>
            <a:off x="1407944" y="1052385"/>
            <a:ext cx="1719600" cy="21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34" y="908720"/>
            <a:ext cx="777104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288000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已知甲和乙二種物質反應生成丙和丁，其反應式為：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甲＋乙 →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丁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右表是甲和乙反應的一組實驗數據，若改取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 g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的甲與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 g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的乙進行上述反應，最多可以生成多少的物質丁？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947" y="4164004"/>
            <a:ext cx="1524822" cy="228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(A)16g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(B)22g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(C)33g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(D)88g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07E7A8C-84F7-4F3B-A0BD-D68AACBFF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829617"/>
            <a:ext cx="4258269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37830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(B)22g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2900585"/>
            <a:ext cx="848856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從表中可知甲反應掉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克，乙反應掉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克產生丙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克，由質量守恆的觀念知丁為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克；從方程式可知甲分子量為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96/3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，乙分子量為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28/1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，丙分子量為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36/2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，丁分子量為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88/2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；因為係數比等於莫耳數比；取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24g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的甲和乙反應可知甲完全用完會產生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莫耳的丁，故丁的質量為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0.5×44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 g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，答案選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9E627F-C766-47B4-B43D-BC2EBC5EB589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F3A36E9-CF00-4987-8653-F559E22A6FB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8D16D37-8223-4A1C-A95B-26C159AE4CD2}"/>
              </a:ext>
            </a:extLst>
          </p:cNvPr>
          <p:cNvSpPr/>
          <p:nvPr/>
        </p:nvSpPr>
        <p:spPr>
          <a:xfrm>
            <a:off x="100387" y="291598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843CE41-5F7E-4238-8F1F-CDFED560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55" y="1116005"/>
            <a:ext cx="3642325" cy="18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908720"/>
            <a:ext cx="7904480" cy="181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288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火柴是利用摩擦生熱的取火工具，某種火柴是以火柴頭與火柴盒側邊擦劃，同時產生熱能，再促使火柴頭成分中的氯酸鉀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(KClO3)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和硫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反應燃燒，反應式為：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 KClO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S → y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KCl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 SO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為反應式係數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 +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，則上述反應式中哪兩個物質的係數均為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304" y="4221088"/>
            <a:ext cx="751868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氧化劑和氯化鉀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氧化劑和二氧化硫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還原劑和氯化鉀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還原劑和二氧化硫</a:t>
            </a:r>
          </a:p>
        </p:txBody>
      </p:sp>
    </p:spTree>
    <p:extLst>
      <p:ext uri="{BB962C8B-B14F-4D97-AF65-F5344CB8AC3E}">
        <p14:creationId xmlns:p14="http://schemas.microsoft.com/office/powerpoint/2010/main" val="21682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48" y="1973110"/>
            <a:ext cx="811814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反應式的係數分別為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，故硫和二氧化硫的係數為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得到氧變成二氧化硫，所以答案應選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33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04" y="998711"/>
            <a:ext cx="6013312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還原劑和二氧化硫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9D35C1B-8828-4FA5-AEC0-84A44D261AED}"/>
              </a:ext>
            </a:extLst>
          </p:cNvPr>
          <p:cNvSpPr/>
          <p:nvPr/>
        </p:nvSpPr>
        <p:spPr>
          <a:xfrm>
            <a:off x="484256" y="198194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39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34" y="908720"/>
            <a:ext cx="777104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28800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已知六種元素的原子量如右表所示。有四包肥料分別僅含有下列選項的一種化合物，小傑想要在土壤中加入氮元素質量比例超過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 的肥料，哪一包肥料所含的化合物最符合小傑的需求？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117025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971" y="3429000"/>
            <a:ext cx="2196870" cy="246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(A)CO(NH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(B)(NH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(C)Ca(NO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(D)NH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5E0A70A-9881-48BA-99D7-9B2DFEFBF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456894"/>
            <a:ext cx="3943900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7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03" y="3429000"/>
            <a:ext cx="7581405" cy="300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題目中要求肥料中氮元素的質量比超過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％，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b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132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b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164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b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符合題意的只有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(A)CO(NH2)2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9D35C1B-8828-4FA5-AEC0-84A44D261AED}"/>
              </a:ext>
            </a:extLst>
          </p:cNvPr>
          <p:cNvSpPr/>
          <p:nvPr/>
        </p:nvSpPr>
        <p:spPr>
          <a:xfrm>
            <a:off x="249211" y="344369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6D630B30-1881-4875-80F3-4E902AFC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280" y="1120646"/>
            <a:ext cx="3943900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08720"/>
            <a:ext cx="8732248" cy="181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00800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在課堂上提到：「銅與稀硝酸反應，會產生無色的一氧化氮氣體；銅與濃硝酸反應，會產生紅棕色的二氧化氮氣體。」小勳上網查詢並在便條紙抄下此二種化學反應式，再次取出便條紙時，卻發現紙條右端破損，如下圖所示。已知甲、乙二反應式中缺少的產物各只有一種，關於甲、乙二反應式應補上的部分，下列敘述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117025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4221088"/>
            <a:ext cx="4536503" cy="246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甲反應式應補上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甲反應式應補上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NO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乙反應式應補上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乙反應式應補上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NO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3E989AE-76C1-42D5-88A7-FAC5EA7D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7860" y="4005064"/>
            <a:ext cx="5040560" cy="8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226173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甲反應式應補上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NO</a:t>
            </a:r>
            <a:r>
              <a:rPr lang="en-US" altLang="zh-TW" sz="2600" baseline="-25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979439"/>
            <a:ext cx="75060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反應式平衡後，兩側原子數相等，可得知甲應補上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NO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；乙應補上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NO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7B438A9-6FE2-44F8-987F-BD4FEC609500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8F52C30-D5D9-491A-8F56-8DE7574FF8DB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A44B6D8F-D400-43F1-84D6-2CD2CCAFCF78}"/>
              </a:ext>
            </a:extLst>
          </p:cNvPr>
          <p:cNvSpPr/>
          <p:nvPr/>
        </p:nvSpPr>
        <p:spPr>
          <a:xfrm>
            <a:off x="612068" y="199483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793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596336" cy="72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下列為配製漂白劑而發生意外的一則新聞報導： 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B2C6D54-DA8B-429A-A897-45B508E4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4481939"/>
            <a:ext cx="10076985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因為是放熱反應，所以應將大量水緩緩加入次氯酸鈣中 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因為是放熱反應，所以應將次氯酸鈣緩緩加入大量水中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因為是吸熱反應，所以應將大量水緩繞加入次氯酸鈣中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因為是吸熱反應，所以應將次氯酸鈣緩緩加入大量水中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251FE63-6AB0-455F-BB0C-D5D35D31C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11" y="1515778"/>
            <a:ext cx="8718577" cy="2966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0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游泳池發生漂白劑「氣爆」意外</a:t>
            </a:r>
          </a:p>
          <a:p>
            <a:pPr marL="360363" indent="-360363" algn="just" eaLnBrk="1" hangingPunct="1">
              <a:lnSpc>
                <a:spcPts val="30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蕭惠文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金門報導</a:t>
            </a:r>
          </a:p>
          <a:p>
            <a:pPr algn="just" eaLnBrk="1" hangingPunct="1">
              <a:lnSpc>
                <a:spcPts val="30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余姓救生員在進行消毒工作時，將水加入含次氯酸鈣的漂白劑桶子內混合並蓋上蓋子，不久整個桶子因高溫使氣體體積膨脹而爆裂開來，造成多人受傷。</a:t>
            </a:r>
          </a:p>
          <a:p>
            <a:pPr algn="just" eaLnBrk="1" hangingPunct="1">
              <a:lnSpc>
                <a:spcPts val="3000"/>
              </a:lnSpc>
              <a:spcBef>
                <a:spcPct val="20000"/>
              </a:spcBef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化學系教授指出，次氯酸鈣溶於水會產生高溫，混合步驟應如同稀釋濃硫酸的過程，如此就可降低危險性。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17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54436"/>
            <a:ext cx="8660240" cy="51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0000" indent="-5400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某種可重複使用的熱敷袋，其內含有醋酸鈉水溶液和金屬片，使用方法的示意圖如下圖所示。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000" indent="-540000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使用步驟：</a:t>
            </a:r>
          </a:p>
          <a:p>
            <a:pPr marL="432000" indent="-432000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使用前按壓金屬片，引發醋酸鈉結晶析出並產生熱，用來熱敷。</a:t>
            </a:r>
          </a:p>
          <a:p>
            <a:pPr marL="432000" indent="-432000" algn="just" eaLnBrk="1" hangingPunct="1">
              <a:lnSpc>
                <a:spcPts val="32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熱敷後，將已冷卻且因析出結晶而變硬的熱敷袋，放入水內加熱，即可回復原來的澄清狀態。可依此步驟重複再使用。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C76A450-85B7-4544-9E3F-71D2F3B3B32F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7848C517-5776-409C-8AFF-BE8610B58F80}"/>
              </a:ext>
            </a:extLst>
          </p:cNvPr>
          <p:cNvGrpSpPr/>
          <p:nvPr/>
        </p:nvGrpSpPr>
        <p:grpSpPr>
          <a:xfrm>
            <a:off x="1171260" y="1988840"/>
            <a:ext cx="7283322" cy="1754194"/>
            <a:chOff x="-3679464" y="1832313"/>
            <a:chExt cx="6928334" cy="166869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1421B3A-4F56-4712-B8E7-15C9F0074DB9}"/>
                </a:ext>
              </a:extLst>
            </p:cNvPr>
            <p:cNvSpPr/>
            <p:nvPr/>
          </p:nvSpPr>
          <p:spPr>
            <a:xfrm>
              <a:off x="-3663898" y="1832313"/>
              <a:ext cx="6912768" cy="1668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A146AD0F-D71A-4E3D-B611-EE9BD4413F0B}"/>
                </a:ext>
              </a:extLst>
            </p:cNvPr>
            <p:cNvGrpSpPr/>
            <p:nvPr/>
          </p:nvGrpSpPr>
          <p:grpSpPr>
            <a:xfrm>
              <a:off x="-3679464" y="1910133"/>
              <a:ext cx="6711006" cy="1521892"/>
              <a:chOff x="785490" y="2137731"/>
              <a:chExt cx="7892606" cy="1789850"/>
            </a:xfrm>
          </p:grpSpPr>
          <p:pic>
            <p:nvPicPr>
              <p:cNvPr id="2" name="圖片 1">
                <a:extLst>
                  <a:ext uri="{FF2B5EF4-FFF2-40B4-BE49-F238E27FC236}">
                    <a16:creationId xmlns:a16="http://schemas.microsoft.com/office/drawing/2014/main" id="{C993726D-6B05-4EA5-B27D-232E8D342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47664" y="2137731"/>
                <a:ext cx="6535229" cy="1764512"/>
              </a:xfrm>
              <a:prstGeom prst="rect">
                <a:avLst/>
              </a:prstGeom>
            </p:spPr>
          </p:pic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5DF5B667-FBC3-4255-88EA-7651A8F55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291" y="2478140"/>
                <a:ext cx="1110069" cy="474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金屬片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2B1A73E5-2EA4-473E-A2E9-F88A98849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490" y="3148533"/>
                <a:ext cx="1861250" cy="779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澄清的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醋酸鈉水溶液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029904F8-B465-4B06-81AF-A2A89C450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504" y="2383890"/>
                <a:ext cx="1698376" cy="474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en-US" altLang="zh-TW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按壓金屬片</a:t>
                </a:r>
                <a:endPara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A1246E11-6E91-4336-A960-8338627A6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7301" y="3273964"/>
                <a:ext cx="1633243" cy="474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0" rIns="0"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en-US" altLang="zh-TW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放入水內加熱</a:t>
                </a:r>
                <a:endPara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61C5F52E-CA70-468A-A150-692AB69F0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2129" y="3167290"/>
                <a:ext cx="1325967" cy="7415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醋酸鈉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結晶析出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7267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74" y="954436"/>
            <a:ext cx="7720793" cy="98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關於上述步驟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發生的變化，以及醋酸鈉的溶解度說明，下列何者正確？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C76A450-85B7-4544-9E3F-71D2F3B3B32F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279603D-96D3-4A6E-8592-45EF12BE9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027299"/>
            <a:ext cx="7920880" cy="211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為吸熱的變化，溫度升高溶解度會增加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為吸熱的變化，溫度升高溶解度會減少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為放熱的變化，溫度升高溶解度會增加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為放熱的變化，溫度升高溶解度會減少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20F69D8E-F9E2-4135-9208-B555CE5A0607}"/>
              </a:ext>
            </a:extLst>
          </p:cNvPr>
          <p:cNvGrpSpPr/>
          <p:nvPr/>
        </p:nvGrpSpPr>
        <p:grpSpPr>
          <a:xfrm>
            <a:off x="1475656" y="2034846"/>
            <a:ext cx="6912768" cy="1668695"/>
            <a:chOff x="-3663898" y="1832313"/>
            <a:chExt cx="6912768" cy="1668695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844DC02-2326-4FEE-9F62-C84F57428AF3}"/>
                </a:ext>
              </a:extLst>
            </p:cNvPr>
            <p:cNvSpPr/>
            <p:nvPr/>
          </p:nvSpPr>
          <p:spPr>
            <a:xfrm>
              <a:off x="-3663898" y="1832313"/>
              <a:ext cx="6912768" cy="1668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7B7DBF87-A4C7-4318-87C3-543CDE3DE7E4}"/>
                </a:ext>
              </a:extLst>
            </p:cNvPr>
            <p:cNvGrpSpPr/>
            <p:nvPr/>
          </p:nvGrpSpPr>
          <p:grpSpPr>
            <a:xfrm>
              <a:off x="-3663898" y="1910133"/>
              <a:ext cx="6695440" cy="1537702"/>
              <a:chOff x="803797" y="2137731"/>
              <a:chExt cx="7874299" cy="1808444"/>
            </a:xfrm>
          </p:grpSpPr>
          <p:pic>
            <p:nvPicPr>
              <p:cNvPr id="23" name="圖片 22">
                <a:extLst>
                  <a:ext uri="{FF2B5EF4-FFF2-40B4-BE49-F238E27FC236}">
                    <a16:creationId xmlns:a16="http://schemas.microsoft.com/office/drawing/2014/main" id="{7CF51131-C4A9-45BC-94CF-0F467A8CB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47664" y="2137731"/>
                <a:ext cx="6535229" cy="1764512"/>
              </a:xfrm>
              <a:prstGeom prst="rect">
                <a:avLst/>
              </a:prstGeom>
            </p:spPr>
          </p:pic>
          <p:sp>
            <p:nvSpPr>
              <p:cNvPr id="24" name="Rectangle 3">
                <a:extLst>
                  <a:ext uri="{FF2B5EF4-FFF2-40B4-BE49-F238E27FC236}">
                    <a16:creationId xmlns:a16="http://schemas.microsoft.com/office/drawing/2014/main" id="{7045DAB9-DFCF-497F-89E5-3710A73C4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291" y="2478140"/>
                <a:ext cx="1110069" cy="474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金屬片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Rectangle 3">
                <a:extLst>
                  <a:ext uri="{FF2B5EF4-FFF2-40B4-BE49-F238E27FC236}">
                    <a16:creationId xmlns:a16="http://schemas.microsoft.com/office/drawing/2014/main" id="{F2FFEA21-4EEF-422D-B3D7-1D6B1041C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797" y="3167127"/>
                <a:ext cx="1861250" cy="779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澄清的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醋酸鈉水溶液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Rectangle 3">
                <a:extLst>
                  <a:ext uri="{FF2B5EF4-FFF2-40B4-BE49-F238E27FC236}">
                    <a16:creationId xmlns:a16="http://schemas.microsoft.com/office/drawing/2014/main" id="{26221BB0-00E2-4C9F-950B-EBA89AFDA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504" y="2383890"/>
                <a:ext cx="1698376" cy="474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en-US" altLang="zh-TW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按壓金屬片</a:t>
                </a:r>
                <a:endPara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6F7A2DB1-AAEB-4802-A99E-BA96A7A85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041" y="3304113"/>
                <a:ext cx="1695226" cy="474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en-US" altLang="zh-TW" sz="1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1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放入水內加熱</a:t>
                </a:r>
                <a:endPara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232B001F-B0B0-4DB9-AA39-479B13BF4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2129" y="3167290"/>
                <a:ext cx="1325967" cy="7415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醋酸鈉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結晶析出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995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98711"/>
            <a:ext cx="780223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為吸熱的變化，溫度升高溶解度會增加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212976"/>
            <a:ext cx="79386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中，「按壓金屬片，引發醋酸鈉結晶析出並產生熱」表示醋酸鈉結晶析出時為放熱反應，此時熱敷袋的溫度升高；步驟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「將已冷卻的熱敷袋，放入水內加熱，即可回復」，加熱醋酸鈉溶液表示為吸熱反應，此時熱敷袋溫度上升，且析出的醋酸鈉結晶減少，代表溶解度增加，故選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468A89D-A7ED-4F07-B579-A839B5741E5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C3D8A75C-1D57-4AB7-9053-4483380D66D9}"/>
              </a:ext>
            </a:extLst>
          </p:cNvPr>
          <p:cNvSpPr/>
          <p:nvPr/>
        </p:nvSpPr>
        <p:spPr>
          <a:xfrm>
            <a:off x="612068" y="3228375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65E3029-AF19-4D19-9F10-71C3C93F7F32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6A9A35F-73E3-4A66-9481-2B22F888F32E}"/>
              </a:ext>
            </a:extLst>
          </p:cNvPr>
          <p:cNvGrpSpPr/>
          <p:nvPr/>
        </p:nvGrpSpPr>
        <p:grpSpPr>
          <a:xfrm>
            <a:off x="1475656" y="1644512"/>
            <a:ext cx="6912768" cy="1668695"/>
            <a:chOff x="-3663898" y="1832313"/>
            <a:chExt cx="6912768" cy="166869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6D0E193-D6F4-4A24-BC22-72A751EF2355}"/>
                </a:ext>
              </a:extLst>
            </p:cNvPr>
            <p:cNvSpPr/>
            <p:nvPr/>
          </p:nvSpPr>
          <p:spPr>
            <a:xfrm>
              <a:off x="-3663898" y="1832313"/>
              <a:ext cx="6912768" cy="1668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D5E518FD-82D5-4665-81D7-B5289355C863}"/>
                </a:ext>
              </a:extLst>
            </p:cNvPr>
            <p:cNvGrpSpPr/>
            <p:nvPr/>
          </p:nvGrpSpPr>
          <p:grpSpPr>
            <a:xfrm>
              <a:off x="-3663898" y="1910133"/>
              <a:ext cx="6695440" cy="1537702"/>
              <a:chOff x="803797" y="2137731"/>
              <a:chExt cx="7874299" cy="1808444"/>
            </a:xfrm>
          </p:grpSpPr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88224635-9631-4441-815C-88BDAFB9B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47664" y="2137731"/>
                <a:ext cx="6535229" cy="1764512"/>
              </a:xfrm>
              <a:prstGeom prst="rect">
                <a:avLst/>
              </a:prstGeom>
            </p:spPr>
          </p:pic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FABBE170-EEDD-49F6-A849-BA62C6C7E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291" y="2478140"/>
                <a:ext cx="1110069" cy="474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金屬片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1FBCCDE3-9E4E-4B38-BDB0-0F951D760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797" y="3167127"/>
                <a:ext cx="1861250" cy="779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澄清的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醋酸鈉水溶液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32E0386B-9234-4EE5-BA78-CAFD314FC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504" y="2383890"/>
                <a:ext cx="1698376" cy="474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en-US" altLang="zh-TW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1.</a:t>
                </a:r>
                <a:r>
                  <a:rPr lang="zh-TW" altLang="en-US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按壓金屬片</a:t>
                </a:r>
                <a:endParaRPr lang="en-US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Rectangle 3">
                <a:extLst>
                  <a:ext uri="{FF2B5EF4-FFF2-40B4-BE49-F238E27FC236}">
                    <a16:creationId xmlns:a16="http://schemas.microsoft.com/office/drawing/2014/main" id="{3DDDB363-1A3B-4D3B-82C6-B054D972E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041" y="3304113"/>
                <a:ext cx="1695226" cy="4749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en-US" altLang="zh-TW" sz="1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2.</a:t>
                </a:r>
                <a:r>
                  <a:rPr lang="zh-TW" altLang="en-US" sz="14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放入水內加熱</a:t>
                </a:r>
                <a:endPara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8656D8C1-C934-480F-AAD2-0B773642E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2129" y="3167290"/>
                <a:ext cx="1325967" cy="7415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醋酸鈉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612000" indent="-612000" algn="ctr" eaLnBrk="1" hangingPunct="1">
                  <a:lnSpc>
                    <a:spcPts val="2000"/>
                  </a:lnSpc>
                  <a:spcBef>
                    <a:spcPct val="20000"/>
                  </a:spcBef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結晶析出</a:t>
                </a:r>
                <a:endPara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57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C76A450-85B7-4544-9E3F-71D2F3B3B32F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279603D-96D3-4A6E-8592-45EF12BE9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4075691"/>
            <a:ext cx="8823536" cy="211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氧氣消耗量：丙酮＜丙烷；水生成量：丙酮＜丙烷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氧氣消耗量：丙酮＜丙烷；水生成量：丙酮＞丙烷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氧氣消耗量：丙酮＞丙烷；水生成量：丙酮＜丙烷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氧氣消耗量：丙酮＞丙烷；水生成量：丙酮＞丙烷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49" y="1018955"/>
            <a:ext cx="836321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6120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取相同莫耳數的丙酮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COCH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、丙烷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分別與氧氣反應，未平衡係數的反應式如下：</a:t>
            </a:r>
          </a:p>
          <a:p>
            <a:pPr indent="6120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COCH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—→ 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</a:p>
          <a:p>
            <a:pPr indent="612000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　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—→ 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若丙酮和丙烷皆完全燃燒，則上述兩種反應的氧氣消耗量和水生成量之關係，應為下列何者？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243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234285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氧氣消耗量：丙酮＜丙烷；水生成量：丙酮＜丙烷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425" y="1844824"/>
            <a:ext cx="80106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丙酮燃燒反應式，平衡後係數比依序為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；丙烷燃燒反應式，平衡後係數比依序為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；由兩式的反應係數可知，莫耳數相等的丙酮和丙烷皆完全燃燒時，所需氧氣比為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，生成的水為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679DF83-9BD8-483D-A532-02CD300E0777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9D0B4F15-0B8A-4D69-BEE7-DF25E707C547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4FCF852C-ABCE-468D-8FCA-C57CE6BBBF7B}"/>
              </a:ext>
            </a:extLst>
          </p:cNvPr>
          <p:cNvSpPr/>
          <p:nvPr/>
        </p:nvSpPr>
        <p:spPr>
          <a:xfrm>
            <a:off x="639633" y="1860223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32301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08720"/>
            <a:ext cx="8983768" cy="535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鎂離子為海水中含量第二多的金屬離子，從海水中提取鎂離子為工業上製造鎂的方法之一。其步驟如下：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96000" indent="-1296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步驟一：在濃縮的海水中加入氫氧化鈉，會產生氫氧化鎂而沉澱析出。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Mg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2NaOH		2Na</a:t>
            </a:r>
            <a:r>
              <a:rPr lang="zh-TW" altLang="en-US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Mg(OH)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1296000" indent="-1296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步驟二：之後再加入鹽酸，經處理後可得到固態的氯化鎂。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Mg(OH)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2HCl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	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MgCl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</a:p>
          <a:p>
            <a:pPr marL="1296000" indent="-1296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步驟三：電解熔融狀態的氯化鎂即可得到鎂。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MgCl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			Mg+Cl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58C07372-FD90-4328-B611-62FB6FD15AB5}"/>
              </a:ext>
            </a:extLst>
          </p:cNvPr>
          <p:cNvCxnSpPr>
            <a:cxnSpLocks/>
          </p:cNvCxnSpPr>
          <p:nvPr/>
        </p:nvCxnSpPr>
        <p:spPr>
          <a:xfrm>
            <a:off x="4470400" y="4797152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67127D27-4DB4-4DC0-A05B-357EFB2FCD31}"/>
              </a:ext>
            </a:extLst>
          </p:cNvPr>
          <p:cNvCxnSpPr>
            <a:cxnSpLocks/>
          </p:cNvCxnSpPr>
          <p:nvPr/>
        </p:nvCxnSpPr>
        <p:spPr>
          <a:xfrm>
            <a:off x="2738656" y="6021288"/>
            <a:ext cx="183334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38CDEBCB-A917-4F78-B317-55561496E94E}"/>
              </a:ext>
            </a:extLst>
          </p:cNvPr>
          <p:cNvSpPr txBox="1"/>
          <p:nvPr/>
        </p:nvSpPr>
        <p:spPr>
          <a:xfrm>
            <a:off x="3222398" y="564644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電解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297FF10-A3F6-4114-BA70-6D790EA07C7D}"/>
              </a:ext>
            </a:extLst>
          </p:cNvPr>
          <p:cNvCxnSpPr>
            <a:cxnSpLocks/>
          </p:cNvCxnSpPr>
          <p:nvPr/>
        </p:nvCxnSpPr>
        <p:spPr>
          <a:xfrm>
            <a:off x="4355976" y="3586963"/>
            <a:ext cx="100811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720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5963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6000" indent="-576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依據上述方法，在某次製鎂的反應後，共產生鎂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960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公克，則該次製鎂反應中，理論上會消耗重量百分濃度為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 的鹽酸共多少公克？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鎂的原子量為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，氯化氫的分子量為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36.5)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C774C5D-A5FA-4215-BF3B-80131D059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328" y="3466141"/>
            <a:ext cx="1719576" cy="258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(A)1825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(B)2400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(C)2920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(D)3650</a:t>
            </a:r>
          </a:p>
        </p:txBody>
      </p:sp>
    </p:spTree>
    <p:extLst>
      <p:ext uri="{BB962C8B-B14F-4D97-AF65-F5344CB8AC3E}">
        <p14:creationId xmlns:p14="http://schemas.microsoft.com/office/powerpoint/2010/main" val="36775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45618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(D)3650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18115"/>
            <a:ext cx="79386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產生鎂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960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960/24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 (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由步驟三反應式可知產生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Mg 40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莫耳，需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MgCl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40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莫耳，再由步驟二反應式可知產生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MgCl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40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莫耳，需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HCl 80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莫耳，即需要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HCl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80×36.5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2920(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鹽酸濃度為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％，可知需消耗鹽酸＝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2920/80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％＝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3650(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679DF83-9BD8-483D-A532-02CD300E0777}"/>
              </a:ext>
            </a:extLst>
          </p:cNvPr>
          <p:cNvSpPr/>
          <p:nvPr/>
        </p:nvSpPr>
        <p:spPr>
          <a:xfrm>
            <a:off x="7018760" y="-2299"/>
            <a:ext cx="212524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E95D3F06-1B20-4344-9C08-5FBEE8D2FBE5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9F7A7ED7-E31C-4B8D-A2BA-40E81E98E3D8}"/>
              </a:ext>
            </a:extLst>
          </p:cNvPr>
          <p:cNvSpPr/>
          <p:nvPr/>
        </p:nvSpPr>
        <p:spPr>
          <a:xfrm>
            <a:off x="612068" y="163351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3667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1000523"/>
            <a:ext cx="77596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6000" indent="-5760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依據反應物、產物和熱量的關係，將反應分為以下兩類：</a:t>
            </a:r>
          </a:p>
          <a:p>
            <a:pPr marL="576000" indent="-5760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①：反應物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產物＋熱量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能量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6000" indent="-5760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②：反應物＋熱量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能量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)→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產物</a:t>
            </a:r>
          </a:p>
          <a:p>
            <a:pPr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已知煙火爆炸會發出光和熱，下列關於「煙火爆炸」的反應分類說明，何者正確？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993A2F-DF41-4B2F-886D-BA29F6C6A414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C399FC-6D6F-46C8-9825-06012E71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30" y="4077072"/>
            <a:ext cx="764662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與酸鹼中和一同歸類屬於①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與酸鹼中和一同歸類屬於②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與光合作用一同歸類屬於①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與光合作用一同歸類屬於②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36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與酸鹼中和一同歸類屬於①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1927576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①熱量在產物一端表示反應後有熱量產生，即為放熱反應；②熱量在反應物一端表示需要吸收熱量才會發生反應，即為吸熱反應。煙火爆炸會「發出光和熱」表示其為放熱反應；酸鹼中和時溶液溫度升高，為放熱反應；光合作用需要光線，為吸熱反應；答案選</a:t>
            </a:r>
            <a:r>
              <a:rPr lang="en-US" altLang="zh-TW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4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2005507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4975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666333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因為是放熱反應，所以應將次氯酸鈣緩緩加入大量水中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979439"/>
            <a:ext cx="79386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產生高溫，可知為放熱反應；會產生高溫的反應，應將化學藥劑慢慢加入大量水中，才不會一次產生太多的熱而沸騰溢出，發生危險。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112D0E-272C-4B04-98E0-AA4575407150}"/>
              </a:ext>
            </a:extLst>
          </p:cNvPr>
          <p:cNvSpPr/>
          <p:nvPr/>
        </p:nvSpPr>
        <p:spPr>
          <a:xfrm>
            <a:off x="6911412" y="0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6D78DF2-B4C1-4136-A064-D5C49FA04A69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2F8940E-B6A7-4217-A32E-8E7C4023E0A1}"/>
              </a:ext>
            </a:extLst>
          </p:cNvPr>
          <p:cNvSpPr/>
          <p:nvPr/>
        </p:nvSpPr>
        <p:spPr>
          <a:xfrm>
            <a:off x="612068" y="199483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5762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08720"/>
            <a:ext cx="89289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6000" indent="-576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柴油引擎排放的廢氣含有較多的氮氧化物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，若能加入氨氣與柴油引擎產生的氮氧化物反應，則可減少排放廢氣造成的空氣汙染。氨氣與氮氧化物的反應中，速率最快的反應為：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NH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2 N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993A2F-DF41-4B2F-886D-BA29F6C6A414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 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9894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884368" cy="4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6000" indent="-576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已知柴油引擎排放的廢氣中，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所占比例約為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倍。若欲藉由上述反應消耗大部分的氮氧化物，需使用觸媒轉化器調整反應前氮氧化物的比例，下列何種觸媒轉化器的設計最合理？　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993A2F-DF41-4B2F-886D-BA29F6C6A414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 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C399FC-6D6F-46C8-9825-06012E71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577" y="3419432"/>
            <a:ext cx="751090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氧化成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，以提高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的比例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還原成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，以提高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的比例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氧化成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，以提高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的比例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還原成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，以提高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的比例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35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 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氧化成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，以提高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的比例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1573316"/>
            <a:ext cx="7996877" cy="257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氨氣與氮氧化物的反應中，速率最快的反應是</a:t>
            </a:r>
            <a:b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8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NH</a:t>
            </a:r>
            <a:r>
              <a:rPr lang="en-US" altLang="zh-TW" sz="28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，而柴油引擎排放的廢氣中，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8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，可知若要使反應又快又完全，則觸媒轉化器需將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轉化為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8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(NO → NO</a:t>
            </a:r>
            <a:r>
              <a:rPr lang="en-US" altLang="zh-TW" sz="28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因得到氧，屬於氧化作用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，使其接近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，故選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1651247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90691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42" y="908720"/>
            <a:ext cx="839504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8640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乙酸異丁酯是存在於哈密瓜等水果中，具果香味的化合物。乙酸異丁酯可由乙酸和異丁醇經濃硫酸脫水的反應而產生，為一種酯化反應，已知此反應的化學反應式中，各反應物和生成物的係數均為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，且乙酸、異丁醇、硫酸和水的分子量依序為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74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98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，則乙酸異丁酯的分子量應為下列何者？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A4788C-F08C-40D3-A03D-D35CBDCC0537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 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44B08C4-457D-4318-94CC-C70F699641E2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38B4589-3165-41F5-BA75-57FEC41B0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88" y="4337720"/>
            <a:ext cx="15121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(A)116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(B)134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(C)214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(D)232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344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橢圓 14">
            <a:extLst>
              <a:ext uri="{FF2B5EF4-FFF2-40B4-BE49-F238E27FC236}">
                <a16:creationId xmlns:a16="http://schemas.microsoft.com/office/drawing/2014/main" id="{02879A4A-CFB8-4F7A-B12B-0FC4F0C9CE7E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BC65D19E-9B2B-43A4-AB4E-4548CF9F379A}"/>
              </a:ext>
            </a:extLst>
          </p:cNvPr>
          <p:cNvSpPr/>
          <p:nvPr/>
        </p:nvSpPr>
        <p:spPr>
          <a:xfrm>
            <a:off x="612068" y="199483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1806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(A)116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979439"/>
            <a:ext cx="75060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因反應係數皆為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，可得知乙酸異丁酯是由乙酸和異丁醇以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化合並減去一份水而成，故可得乙酸異丁酯的分子量＝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74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116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B151D3-1232-41FA-A698-D06F1531D35C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 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38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908720"/>
            <a:ext cx="775963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-5760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已知甲、乙、丙為三種不同的純物質，甲與乙反應生成丙的化學反應式為：</a:t>
            </a:r>
          </a:p>
          <a:p>
            <a:pPr indent="-576000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 →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</a:t>
            </a:r>
          </a:p>
          <a:p>
            <a:pPr indent="-57600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30g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的甲和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16g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的乙進行反應後，發現兩者皆會完全反應耗盡，並且生成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46g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的丙。若改取不同質量的甲和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16g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的乙進行數次反應，則甲加入的質量與丙生成的質量關係圖，最可能為下列何者？　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E0D7032-873F-40F2-9CFC-15B9C85AD9CC}"/>
              </a:ext>
            </a:extLst>
          </p:cNvPr>
          <p:cNvSpPr/>
          <p:nvPr/>
        </p:nvSpPr>
        <p:spPr>
          <a:xfrm>
            <a:off x="6667018" y="-7519"/>
            <a:ext cx="247849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 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847E639-F200-4462-BD8A-32F0D88CD811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18C56CF-9848-483C-A499-A27B88072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6" b="-1"/>
          <a:stretch/>
        </p:blipFill>
        <p:spPr>
          <a:xfrm>
            <a:off x="126990" y="4545118"/>
            <a:ext cx="8949375" cy="161550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8089AA0-A9B3-4E3C-A3AF-C7193CEFD6CE}"/>
              </a:ext>
            </a:extLst>
          </p:cNvPr>
          <p:cNvSpPr/>
          <p:nvPr/>
        </p:nvSpPr>
        <p:spPr>
          <a:xfrm>
            <a:off x="82137" y="4460261"/>
            <a:ext cx="2221225" cy="18280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5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>
            <a:extLst>
              <a:ext uri="{FF2B5EF4-FFF2-40B4-BE49-F238E27FC236}">
                <a16:creationId xmlns:a16="http://schemas.microsoft.com/office/drawing/2014/main" id="{83A2CA79-5335-480E-B698-135E694EB08C}"/>
              </a:ext>
            </a:extLst>
          </p:cNvPr>
          <p:cNvSpPr/>
          <p:nvPr/>
        </p:nvSpPr>
        <p:spPr>
          <a:xfrm>
            <a:off x="612068" y="3649879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634480"/>
            <a:ext cx="79386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由質量守恆定律可知甲加入的質量與丙生成的質量成正比例的關係，而當甲加入的質量為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30g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時，乙即全部反應完畢，此後再加入的甲即無作用，生成物丙不再增加。由此可得知關係圖為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8FA6F873-E045-4E1E-958C-95E10D1BD6DB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520994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19E414C-EBA5-4A83-A2C5-398B46A31A86}"/>
              </a:ext>
            </a:extLst>
          </p:cNvPr>
          <p:cNvSpPr/>
          <p:nvPr/>
        </p:nvSpPr>
        <p:spPr>
          <a:xfrm>
            <a:off x="6748041" y="-7519"/>
            <a:ext cx="2397472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 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9DBF381-28AA-4649-8031-BD88338F7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7" t="2366" r="76844" b="-1"/>
          <a:stretch/>
        </p:blipFill>
        <p:spPr>
          <a:xfrm>
            <a:off x="1187624" y="1066166"/>
            <a:ext cx="2551772" cy="23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5" y="908720"/>
            <a:ext cx="781236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680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媒體報導一間高爾夫球桿製造公司，因不當使用「溴丙烷」清洗桿頭，造成多名員工身體不適。已知丙烷分子中的一個氫原子被一個溴原子所取代，即為溴丙烷，且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Br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的原子量依序為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。根據上述說明，溴丙烷的分子量應為多少？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847E639-F200-4462-BD8A-32F0D88CD811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5BC8E9-5CFA-4A48-BC7A-60C943F74548}"/>
              </a:ext>
            </a:extLst>
          </p:cNvPr>
          <p:cNvSpPr/>
          <p:nvPr/>
        </p:nvSpPr>
        <p:spPr>
          <a:xfrm>
            <a:off x="6389225" y="-7519"/>
            <a:ext cx="27562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 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65FF10-455B-4A78-99CE-B2AE76A1C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EA35F35-1230-4EF2-BC5E-F87162CB17C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98521E3-DFE4-474F-A330-D712D4574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69" y="4279452"/>
            <a:ext cx="138743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(A)95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(B)97</a:t>
            </a: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(C)123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4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(D)155</a:t>
            </a:r>
          </a:p>
        </p:txBody>
      </p:sp>
    </p:spTree>
    <p:extLst>
      <p:ext uri="{BB962C8B-B14F-4D97-AF65-F5344CB8AC3E}">
        <p14:creationId xmlns:p14="http://schemas.microsoft.com/office/powerpoint/2010/main" val="33687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>
            <a:extLst>
              <a:ext uri="{FF2B5EF4-FFF2-40B4-BE49-F238E27FC236}">
                <a16:creationId xmlns:a16="http://schemas.microsoft.com/office/drawing/2014/main" id="{83A2CA79-5335-480E-B698-135E694EB08C}"/>
              </a:ext>
            </a:extLst>
          </p:cNvPr>
          <p:cNvSpPr/>
          <p:nvPr/>
        </p:nvSpPr>
        <p:spPr>
          <a:xfrm>
            <a:off x="612068" y="193223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59" y="1916832"/>
            <a:ext cx="779461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丙烷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個碳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分子式為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，可得溴丙烷分子式為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，分子量＝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12×3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1×7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8FA6F873-E045-4E1E-958C-95E10D1BD6DB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01826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32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(C)123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19E414C-EBA5-4A83-A2C5-398B46A31A86}"/>
              </a:ext>
            </a:extLst>
          </p:cNvPr>
          <p:cNvSpPr/>
          <p:nvPr/>
        </p:nvSpPr>
        <p:spPr>
          <a:xfrm>
            <a:off x="6551271" y="-7519"/>
            <a:ext cx="2594242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 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8009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蛋糕時，常會在白色的鮮奶油中加入些許色素混合，使其顏色變化增加美觀，而鮮奶油仍維持原本的性質。做好的蛋糕需妥善冷藏，以防止鮮奶油腐壞變質。關於上述鮮奶油「變色」和鮮奶油「變質」兩者的說明，下列何者最合理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00" y="3888979"/>
            <a:ext cx="3815509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兩者都是化學變化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兩者都不是化學變化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只有後者是化學變化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只有前者是化學變化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247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908721"/>
            <a:ext cx="74944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2880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下圖為小富進行實驗的步驟圖，最後在丙試管中會反應產生何種氣體？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B2C6D54-DA8B-429A-A897-45B508E4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017" y="4149080"/>
            <a:ext cx="3140983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氧氣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氫氣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氯氣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二氧化碳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EBF5093-9BF8-4594-8ED8-9C6031CE8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00296"/>
            <a:ext cx="6516216" cy="201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只有後者是化學變化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1844824"/>
            <a:ext cx="8278239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前者變色是加色素，並未發生化學變化；後者腐壞變質產生新物質，屬於化學變化。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1922755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229530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取甲、乙兩種化合物，分別在足量的氧氣中燃燒，反應式分別為：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2CO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2CO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</a:p>
          <a:p>
            <a:pPr marL="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關於甲、乙兩種化合物的比較與說明，下列何者正確？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78" y="4242366"/>
            <a:ext cx="7307729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甲的分子量大於乙，且甲可能為烴類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甲的分子量大於乙，且甲可能為烴類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乙的分子量大於甲，且乙可能為醇類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乙的分子量大於甲，且乙可能為烴類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85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甲的分子量大於乙，且甲可能為烴類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844824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由反應式可得知甲含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；乙含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。即甲的分子量大於乙，且甲可能為醇類，乙為烴類。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860223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933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668344" cy="293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虎門銷煙為清朝銷毀鴉片的歷史事件。把海水引入浸泡池浸泡鴉片，之後再加入石灰等物質，石灰遇水會改變水溫，此改變也利於將鴉片溶於水中，等退潮時再排入海中。關於上述銷毀鴉片的說明，下列何者最合理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3827136"/>
            <a:ext cx="9053837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石灰溶於水為放熱反應，而高溫使鴉片更易溶於水中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石灰溶於水為吸熱反應，而高溫使鴉片更易溶於水中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鴉片浸泡海水後會使水溫上升，使其與石灰反應速率加快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鴉片浸泡海水後會使水溫下降，使其與石灰反應速率加快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23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62982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石灰溶於水為放熱反應，而高溫使鴉片更易溶於水中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23" y="1844824"/>
            <a:ext cx="738549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石灰為鹼性，遇水為放熱反應，有利鴉片溶解。故選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517131" y="1860223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194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596336" cy="72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已知甲、乙兩種不同的金屬元素分別與同濃度的鹽酸反應，反應後只會產生氫氣與金屬的氯化物。取甲金屬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24.3 g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與鹽酸反應，另取乙金屬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65.4 g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與鹽酸反應，兩個反應的金屬都完全耗盡，且產生的氫氣質量均為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 g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，則比較兩個反應的反應物與產物的質量，下列何者正確？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8EF9D73-D52A-6EBC-9B8E-BA217E1BD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489430"/>
              </p:ext>
            </p:extLst>
          </p:nvPr>
        </p:nvGraphicFramePr>
        <p:xfrm>
          <a:off x="1691680" y="3933056"/>
          <a:ext cx="6480720" cy="2133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23751">
                  <a:extLst>
                    <a:ext uri="{9D8B030D-6E8A-4147-A177-3AD203B41FA5}">
                      <a16:colId xmlns:a16="http://schemas.microsoft.com/office/drawing/2014/main" val="3302867033"/>
                    </a:ext>
                  </a:extLst>
                </a:gridCol>
                <a:gridCol w="3138650">
                  <a:extLst>
                    <a:ext uri="{9D8B030D-6E8A-4147-A177-3AD203B41FA5}">
                      <a16:colId xmlns:a16="http://schemas.microsoft.com/office/drawing/2014/main" val="4021703584"/>
                    </a:ext>
                  </a:extLst>
                </a:gridCol>
                <a:gridCol w="2718319">
                  <a:extLst>
                    <a:ext uri="{9D8B030D-6E8A-4147-A177-3AD203B41FA5}">
                      <a16:colId xmlns:a16="http://schemas.microsoft.com/office/drawing/2014/main" val="1309176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兩反應的鹽酸消耗質量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兩反應的產物總質量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74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(A)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94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不同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08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(C)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不同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10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(D)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不同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不同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802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03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666333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44" y="3634480"/>
            <a:ext cx="79386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反應產生的氫氣是由鹽酸的氫離子而來，產生的氫氣質量相同表示消耗的鹽酸質量相同，因甲、乙</a:t>
            </a:r>
          </a:p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金屬不同、原子量不同，故產物總質量也不同。即選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112D0E-272C-4B04-98E0-AA4575407150}"/>
              </a:ext>
            </a:extLst>
          </p:cNvPr>
          <p:cNvSpPr/>
          <p:nvPr/>
        </p:nvSpPr>
        <p:spPr>
          <a:xfrm>
            <a:off x="6911412" y="0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6D78DF2-B4C1-4136-A064-D5C49FA04A69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2F8940E-B6A7-4217-A32E-8E7C4023E0A1}"/>
              </a:ext>
            </a:extLst>
          </p:cNvPr>
          <p:cNvSpPr/>
          <p:nvPr/>
        </p:nvSpPr>
        <p:spPr>
          <a:xfrm>
            <a:off x="592752" y="3649879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AC113FA-ABB5-B8C5-6247-12743E599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67742"/>
              </p:ext>
            </p:extLst>
          </p:nvPr>
        </p:nvGraphicFramePr>
        <p:xfrm>
          <a:off x="1331640" y="1141704"/>
          <a:ext cx="6480720" cy="2133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23751">
                  <a:extLst>
                    <a:ext uri="{9D8B030D-6E8A-4147-A177-3AD203B41FA5}">
                      <a16:colId xmlns:a16="http://schemas.microsoft.com/office/drawing/2014/main" val="3302867033"/>
                    </a:ext>
                  </a:extLst>
                </a:gridCol>
                <a:gridCol w="3138650">
                  <a:extLst>
                    <a:ext uri="{9D8B030D-6E8A-4147-A177-3AD203B41FA5}">
                      <a16:colId xmlns:a16="http://schemas.microsoft.com/office/drawing/2014/main" val="4021703584"/>
                    </a:ext>
                  </a:extLst>
                </a:gridCol>
                <a:gridCol w="2718319">
                  <a:extLst>
                    <a:ext uri="{9D8B030D-6E8A-4147-A177-3AD203B41FA5}">
                      <a16:colId xmlns:a16="http://schemas.microsoft.com/office/drawing/2014/main" val="1309176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兩反應的鹽酸消耗質量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兩反應的產物總質量</a:t>
                      </a:r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74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(A)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94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1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相同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1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不同</a:t>
                      </a:r>
                      <a:endParaRPr lang="zh-TW" altLang="en-US" sz="2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085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(C)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不同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10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(D)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不同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不同</a:t>
                      </a:r>
                      <a:endParaRPr lang="zh-TW" altLang="en-US"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802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3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22508"/>
            <a:ext cx="8640960" cy="377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「磺火捕魚」是僅存於臺灣北海岸金山一帶的傳統捕魚方式。漁民利用電石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主成分為碳化鈣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(CaC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加水，反應產生電石氣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和氫氧化鈣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(Ca(OH)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，再點燃電石氣，會產生強光，利用魚的趨光性，吸引魚群聚集，即可捕撈上船。因為點燃電石氣時會產生強光及巨響，所以此種捕魚方式也俗稱「蹦火仔」。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22-23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48595A-DFFE-4840-9DF4-C53B7B96A1B3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</a:t>
            </a:r>
          </a:p>
        </p:txBody>
      </p:sp>
    </p:spTree>
    <p:extLst>
      <p:ext uri="{BB962C8B-B14F-4D97-AF65-F5344CB8AC3E}">
        <p14:creationId xmlns:p14="http://schemas.microsoft.com/office/powerpoint/2010/main" val="3783197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32000" indent="-4320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關於文中所提到「電石氣」，應屬於下列哪一類物質？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22-23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109" y="2121183"/>
            <a:ext cx="2510819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烴類化合物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金屬氧化物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醇類化合物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無機化合物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82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烴類化合物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電石氣為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，屬於碳氫化合物，又稱為烴類，故答案選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40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80223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二氧化碳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420603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氯化鈣＋碳酸鈉→氯化鈉＋碳酸鈣沉澱，可知丙試管中為碳酸鈣，遇到鹽酸會產生二氧化碳氣體。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112D0E-272C-4B04-98E0-AA4575407150}"/>
              </a:ext>
            </a:extLst>
          </p:cNvPr>
          <p:cNvSpPr/>
          <p:nvPr/>
        </p:nvSpPr>
        <p:spPr>
          <a:xfrm>
            <a:off x="6911412" y="1"/>
            <a:ext cx="2232588" cy="600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6D78DF2-B4C1-4136-A064-D5C49FA04A69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2F8940E-B6A7-4217-A32E-8E7C4023E0A1}"/>
              </a:ext>
            </a:extLst>
          </p:cNvPr>
          <p:cNvSpPr/>
          <p:nvPr/>
        </p:nvSpPr>
        <p:spPr>
          <a:xfrm>
            <a:off x="612068" y="4436002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AD1DF06-C374-4A27-9E9F-FACD3BE2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56" y="1725166"/>
            <a:ext cx="7457818" cy="23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根據本文，磺火捕魚時以電石加水產生的反應，係數平衡後的反應式中，「兩種反應物係數之和：兩種生成物係數之和」，應為下列何者？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22-23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884" y="2708920"/>
            <a:ext cx="1844972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46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 3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電石加水方程式為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CaC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 → C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Ca(OH)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，反應物係數和：生成物係數和＝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，故答案選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59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022508"/>
            <a:ext cx="8784976" cy="327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阿勝看到一篇有關節能減碳的文宣，決定將工廠裡的白熾燈全部改為某種較省電的燈具，右圖為該文宣的部分內容，文宣中的白熾燈可以用下方同一欄中的較省電燈具來取代。阿勝利用此文宣，計算出他更換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盞相同的白熾燈，一個月可節省電能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2700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度，同時可減少相當於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1447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公斤的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4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排放量。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23-25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48595A-DFFE-4840-9DF4-C53B7B96A1B3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51-52 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E87CE41-427B-4BD3-92B3-923ED88BE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861048"/>
            <a:ext cx="3672408" cy="276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08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32000" indent="-4320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已知阿勝的計算方式為燈具共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盞，每天皆使用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小時，一個月使用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天來計算，且他的計算結果無誤，則根據他計算的結果來推論，工廠裡的燈具將由何種白熾燈更換為哪一種較省電燈具？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24-25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109" y="3717032"/>
            <a:ext cx="7479371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 W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的白熾燈改為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 W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燈泡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 W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的白熾燈改為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 W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的省電燈泡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 W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的白熾燈改為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 W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燈泡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 W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的白熾燈改為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13W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的省電燈泡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51-52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13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514205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 W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的白熾燈改為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W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的省電燈泡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4397279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2700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(300×A×10×30)/1000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，得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30(W)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，即兩燈具差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30W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441267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51-52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7C5E231-F6A1-4E10-8814-3ED46E272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22" y="1661349"/>
            <a:ext cx="3557156" cy="26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30830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根據阿勝的計算，更換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盞白熾燈後，相當於一個月約減少排放多少數量的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分子？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的原子量分別為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16)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24-25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51-52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884" y="2708920"/>
            <a:ext cx="8109668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6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		×6×10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分子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0" eaLnBrk="1" hangingPunct="1">
              <a:lnSpc>
                <a:spcPts val="6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		×6×10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分子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6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			×6×10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莫耳的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分子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0" eaLnBrk="1" hangingPunct="1">
              <a:lnSpc>
                <a:spcPts val="6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		×6×10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莫耳的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分子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FEE5B43-8827-4384-9E3B-635DDDA1F77A}"/>
                  </a:ext>
                </a:extLst>
              </p:cNvPr>
              <p:cNvSpPr txBox="1"/>
              <p:nvPr/>
            </p:nvSpPr>
            <p:spPr>
              <a:xfrm>
                <a:off x="2288504" y="2812152"/>
                <a:ext cx="830356" cy="749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b="0" i="0" smtClean="0">
                              <a:latin typeface="Cambria Math" panose="02040503050406030204" pitchFamily="18" charset="0"/>
                            </a:rPr>
                            <m:t>1447</m:t>
                          </m:r>
                        </m:num>
                        <m:den>
                          <m:r>
                            <a:rPr lang="en-US" altLang="zh-TW" sz="2600" b="0" i="0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</m:oMath>
                  </m:oMathPara>
                </a14:m>
                <a:endParaRPr lang="zh-TW" altLang="en-US" sz="2600" dirty="0">
                  <a:latin typeface="+mj-lt"/>
                  <a:ea typeface="微軟正黑體" panose="020B0604030504040204" pitchFamily="34" charset="-12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FEE5B43-8827-4384-9E3B-635DDDA1F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4" y="2812152"/>
                <a:ext cx="830356" cy="7491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A0A502F-06F3-4940-98AA-E352C9F9ED01}"/>
                  </a:ext>
                </a:extLst>
              </p:cNvPr>
              <p:cNvSpPr txBox="1"/>
              <p:nvPr/>
            </p:nvSpPr>
            <p:spPr>
              <a:xfrm>
                <a:off x="2011986" y="3722869"/>
                <a:ext cx="1383391" cy="749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b="0" i="0" smtClean="0">
                              <a:latin typeface="Cambria Math" panose="02040503050406030204" pitchFamily="18" charset="0"/>
                            </a:rPr>
                            <m:t>1447000</m:t>
                          </m:r>
                        </m:num>
                        <m:den>
                          <m:r>
                            <a:rPr lang="en-US" altLang="zh-TW" sz="2600" b="0" i="0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</m:oMath>
                  </m:oMathPara>
                </a14:m>
                <a:endParaRPr lang="zh-TW" altLang="en-US" sz="2600" dirty="0">
                  <a:latin typeface="+mj-lt"/>
                  <a:ea typeface="微軟正黑體" panose="020B0604030504040204" pitchFamily="34" charset="-12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A0A502F-06F3-4940-98AA-E352C9F9E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986" y="3722869"/>
                <a:ext cx="1383391" cy="749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22E3B12-87EE-4C87-B692-150C04EA036C}"/>
                  </a:ext>
                </a:extLst>
              </p:cNvPr>
              <p:cNvSpPr txBox="1"/>
              <p:nvPr/>
            </p:nvSpPr>
            <p:spPr>
              <a:xfrm>
                <a:off x="2288504" y="4645605"/>
                <a:ext cx="830356" cy="749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b="0" i="0" smtClean="0">
                              <a:latin typeface="Cambria Math" panose="02040503050406030204" pitchFamily="18" charset="0"/>
                            </a:rPr>
                            <m:t>1447</m:t>
                          </m:r>
                        </m:num>
                        <m:den>
                          <m:r>
                            <a:rPr lang="en-US" altLang="zh-TW" sz="2600" b="0" i="0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</m:oMath>
                  </m:oMathPara>
                </a14:m>
                <a:endParaRPr lang="zh-TW" altLang="en-US" sz="2600" dirty="0">
                  <a:latin typeface="+mj-lt"/>
                  <a:ea typeface="微軟正黑體" panose="020B0604030504040204" pitchFamily="34" charset="-12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22E3B12-87EE-4C87-B692-150C04EA0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04" y="4645605"/>
                <a:ext cx="830356" cy="7491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7154166-01E1-456B-9D1B-7A87313C8100}"/>
                  </a:ext>
                </a:extLst>
              </p:cNvPr>
              <p:cNvSpPr txBox="1"/>
              <p:nvPr/>
            </p:nvSpPr>
            <p:spPr>
              <a:xfrm>
                <a:off x="2011986" y="5516090"/>
                <a:ext cx="1383392" cy="749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b="0" i="0" smtClean="0">
                              <a:latin typeface="Cambria Math" panose="02040503050406030204" pitchFamily="18" charset="0"/>
                            </a:rPr>
                            <m:t>1447000</m:t>
                          </m:r>
                        </m:num>
                        <m:den>
                          <m:r>
                            <a:rPr lang="en-US" altLang="zh-TW" sz="2600" b="0" i="0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</m:oMath>
                  </m:oMathPara>
                </a14:m>
                <a:endParaRPr lang="zh-TW" altLang="en-US" sz="2600" dirty="0">
                  <a:latin typeface="+mj-lt"/>
                  <a:ea typeface="微軟正黑體" panose="020B0604030504040204" pitchFamily="34" charset="-12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7154166-01E1-456B-9D1B-7A87313C8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986" y="5516090"/>
                <a:ext cx="1383392" cy="749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108419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		×6×10</a:t>
            </a:r>
            <a:r>
              <a:rPr lang="en-US" altLang="zh-TW" sz="2600" baseline="30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600" baseline="-25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分子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979439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分子莫耳數＝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(1447×1000)/44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b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分子數＝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(1447000/44)×(6×10</a:t>
            </a:r>
            <a:r>
              <a:rPr lang="en-US" altLang="zh-TW" sz="26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(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，即答案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99483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51-52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797F8E6-0D56-43CA-800B-5048EEE6C766}"/>
                  </a:ext>
                </a:extLst>
              </p:cNvPr>
              <p:cNvSpPr txBox="1"/>
              <p:nvPr/>
            </p:nvSpPr>
            <p:spPr>
              <a:xfrm>
                <a:off x="1051288" y="1129438"/>
                <a:ext cx="1383391" cy="749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1447000</m:t>
                          </m:r>
                        </m:num>
                        <m:den>
                          <m:r>
                            <a:rPr lang="en-US" altLang="zh-TW" sz="2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  <a:latin typeface="+mj-lt"/>
                  <a:ea typeface="微軟正黑體" panose="020B0604030504040204" pitchFamily="34" charset="-12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797F8E6-0D56-43CA-800B-5048EEE6C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88" y="1129438"/>
                <a:ext cx="1383391" cy="7491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6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0" y="908720"/>
            <a:ext cx="8796786" cy="407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　　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體真正感受到的溫度稱為體感溫度，而酷熱指數是其中一種綜合氣溫和溼度來代表體感溫度的指數。人體透過排汗來降溫，過程中水分會蒸發並從人體帶走熱量，當環境未能及時將人體多餘熱量帶走時，可能會使人出現中暑等症狀，故從事戶外活動時可參考酷熱指數，以避免中暑。下表為不同氣溫與溼度下的體感溫度對照表，而體感溫度對人體的影響又可分為四個不同酷熱指數等級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26-27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D32166D-6FC5-4A71-ABAC-0ED5289103E8}"/>
              </a:ext>
            </a:extLst>
          </p:cNvPr>
          <p:cNvSpPr/>
          <p:nvPr/>
        </p:nvSpPr>
        <p:spPr>
          <a:xfrm>
            <a:off x="6444208" y="-12152"/>
            <a:ext cx="270130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CED6CD-9795-4A1D-BF12-A33809142A62}"/>
              </a:ext>
            </a:extLst>
          </p:cNvPr>
          <p:cNvSpPr/>
          <p:nvPr/>
        </p:nvSpPr>
        <p:spPr>
          <a:xfrm>
            <a:off x="0" y="-16784"/>
            <a:ext cx="9145513" cy="61558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C7DA2F1-5151-4CC9-B885-A6ED1BD76932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5F60B124-7734-4105-8633-8A11129D1F77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844C6A-4DD5-363F-238C-E394B7D5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299" y="105274"/>
            <a:ext cx="5374037" cy="57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26-27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D32166D-6FC5-4A71-ABAC-0ED5289103E8}"/>
              </a:ext>
            </a:extLst>
          </p:cNvPr>
          <p:cNvSpPr/>
          <p:nvPr/>
        </p:nvSpPr>
        <p:spPr>
          <a:xfrm>
            <a:off x="6444208" y="-12152"/>
            <a:ext cx="270130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 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C7DA2F1-5151-4CC9-B885-A6ED1BD76932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5F60B124-7734-4105-8633-8A11129D1F77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21A6AE6-7888-8F49-7362-16F43DA40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6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根據上表，下列敘述何者正確？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91F55A4-D40D-B696-D434-B544579E8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3ED3248-7867-EF30-7FED-067B81EE08A5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B73EE0C-CA74-6D28-3766-D0C3A9D73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452" y="1516387"/>
            <a:ext cx="8081729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不管外界氣溫與溼度如何變化，體感溫度都會比當時的氣溫還高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不管氣溫如何變化，當溼度為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％，酷熱指數皆屬極度危險等級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當氣溫為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30℃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且溼度超過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％時，體感溫度都會比當時的氣溫高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當氣溫為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31℃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且溼度很高時，酷熱指數可能會達到極度危險等級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CED6CD-9795-4A1D-BF12-A33809142A62}"/>
              </a:ext>
            </a:extLst>
          </p:cNvPr>
          <p:cNvSpPr/>
          <p:nvPr/>
        </p:nvSpPr>
        <p:spPr>
          <a:xfrm>
            <a:off x="-521" y="-13568"/>
            <a:ext cx="9145513" cy="61970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844C6A-4DD5-363F-238C-E394B7D5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778" y="671716"/>
            <a:ext cx="5374037" cy="51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/>
      <p:bldP spid="6" grpId="0" animBg="1"/>
      <p:bldP spid="6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1084198"/>
            <a:ext cx="862982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當氣溫為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30℃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且溼度超過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％時，體感溫度都會比當時的氣溫高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08" y="2406368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氣溫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28℃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、溼度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％時，體感溫度為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27℃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，體感溫度較當時氣溫低；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氣溫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27℃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、溼度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％時，酷熱指數不是極度危險等級；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氣溫為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31℃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時，無論溼度為何，酷熱指數都未曾達到極度危險等級。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38016" y="2421767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 </a:t>
            </a:r>
          </a:p>
        </p:txBody>
      </p:sp>
    </p:spTree>
    <p:extLst>
      <p:ext uri="{BB962C8B-B14F-4D97-AF65-F5344CB8AC3E}">
        <p14:creationId xmlns:p14="http://schemas.microsoft.com/office/powerpoint/2010/main" val="6420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34" y="908720"/>
            <a:ext cx="7889502" cy="45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288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的原子量分別為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。取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公克的金屬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氧化物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(XO)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，在適當條件下與足量的硫酸完全反應，理論上會產生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公克的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XSO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公克的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，反應式為：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XSO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此反應式的係數已平衡，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值應為下列何者？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24" y="4247406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(A)9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(B)18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(C)24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(D)40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34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26-27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D32166D-6FC5-4A71-ABAC-0ED5289103E8}"/>
              </a:ext>
            </a:extLst>
          </p:cNvPr>
          <p:cNvSpPr/>
          <p:nvPr/>
        </p:nvSpPr>
        <p:spPr>
          <a:xfrm>
            <a:off x="6444208" y="-12152"/>
            <a:ext cx="270130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21A6AE6-7888-8F49-7362-16F43DA40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6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關於文中畫有雙底線處所提到的現象，下列敘述何者正確？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91F55A4-D40D-B696-D434-B544579E8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3ED3248-7867-EF30-7FED-067B81EE08A5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B73EE0C-CA74-6D28-3766-D0C3A9D73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82" y="2012244"/>
            <a:ext cx="8081729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為吸熱的變化，水分子內的原子會重新排列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為吸熱的變化，水分子內的原子不會重新排列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為放熱的變化，水分子內的原子會重新排列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為放熱的變化，水分子內的原子不會重新排列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9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1084198"/>
            <a:ext cx="862982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為吸熱的變化，水分子內的原子不會重新排列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101" y="1918702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水蒸發變成水蒸氣為吸熱的物理變化，即原子不會重新排列，故選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23988" y="2015850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53-54 </a:t>
            </a:r>
          </a:p>
        </p:txBody>
      </p:sp>
    </p:spTree>
    <p:extLst>
      <p:ext uri="{BB962C8B-B14F-4D97-AF65-F5344CB8AC3E}">
        <p14:creationId xmlns:p14="http://schemas.microsoft.com/office/powerpoint/2010/main" val="32350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405782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(A)9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2010359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因反應式已平衡，可知莫耳數比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20/(X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60/(X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20/(X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60/(X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，解之得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XO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即反應的莫耳數＝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20/40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莫耳的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0.5×18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A90D3B-3A62-43B3-B2BB-50B9451E546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8AAED06-0E86-41DD-91A6-48A638E6A772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009C312-26EB-41D6-92E0-9575F2AFB1D5}"/>
              </a:ext>
            </a:extLst>
          </p:cNvPr>
          <p:cNvSpPr/>
          <p:nvPr/>
        </p:nvSpPr>
        <p:spPr>
          <a:xfrm>
            <a:off x="612068" y="202575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339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34" y="908720"/>
            <a:ext cx="786233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288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已知二氧化碳、葡萄糖的分子量分別為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44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。葡萄糖在無氧密閉環境中經由酵母菌發酵的反應式為：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		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2C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OH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3×10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個葡萄糖分子，經由酵母菌發酵後，最多約可產生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OH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多少公克？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301" y="4221088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(A)220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(B)230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(C)440</a:t>
            </a: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(D)460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4B45A2A-F5B6-428A-A634-F12C1C982617}"/>
              </a:ext>
            </a:extLst>
          </p:cNvPr>
          <p:cNvSpPr txBox="1"/>
          <p:nvPr/>
        </p:nvSpPr>
        <p:spPr>
          <a:xfrm>
            <a:off x="2932615" y="242299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酵母菌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AE655C3F-5DF2-4DAC-AE85-340DB34E24C5}"/>
              </a:ext>
            </a:extLst>
          </p:cNvPr>
          <p:cNvCxnSpPr/>
          <p:nvPr/>
        </p:nvCxnSpPr>
        <p:spPr>
          <a:xfrm>
            <a:off x="2932615" y="2924944"/>
            <a:ext cx="95410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3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3620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(D)460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916832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OH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由反應式可知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莫耳葡萄糖可產生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莫耳乙醇。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3×10</a:t>
            </a:r>
            <a:r>
              <a:rPr lang="en-US" altLang="zh-TW" sz="26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個葡萄糖分子＝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莫耳，</a:t>
            </a: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故可產生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莫耳乙醇＝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10×46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460(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9E627F-C766-47B4-B43D-BC2EBC5EB589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F3A36E9-CF00-4987-8653-F559E22A6FB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8D16D37-8223-4A1C-A95B-26C159AE4CD2}"/>
              </a:ext>
            </a:extLst>
          </p:cNvPr>
          <p:cNvSpPr/>
          <p:nvPr/>
        </p:nvSpPr>
        <p:spPr>
          <a:xfrm>
            <a:off x="612068" y="193223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40614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訂設計">
  <a:themeElements>
    <a:clrScheme name="3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12446</TotalTime>
  <Words>5703</Words>
  <Application>Microsoft Office PowerPoint</Application>
  <PresentationFormat>如螢幕大小 (4:3)</PresentationFormat>
  <Paragraphs>502</Paragraphs>
  <Slides>61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61</vt:i4>
      </vt:variant>
    </vt:vector>
  </HeadingPairs>
  <TitlesOfParts>
    <vt:vector size="69" baseType="lpstr">
      <vt:lpstr>jf open 粉圓 2.0</vt:lpstr>
      <vt:lpstr>微軟正黑體</vt:lpstr>
      <vt:lpstr>Arial</vt:lpstr>
      <vt:lpstr>Cambria Math</vt:lpstr>
      <vt:lpstr>自訂設計</vt:lpstr>
      <vt:lpstr>3_自訂設計</vt:lpstr>
      <vt:lpstr>2_自訂設計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tpmedia9a</dc:creator>
  <cp:lastModifiedBy>李承恩</cp:lastModifiedBy>
  <cp:revision>570</cp:revision>
  <dcterms:created xsi:type="dcterms:W3CDTF">2018-09-03T03:09:31Z</dcterms:created>
  <dcterms:modified xsi:type="dcterms:W3CDTF">2024-10-25T05:55:22Z</dcterms:modified>
</cp:coreProperties>
</file>