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</p:sldMasterIdLst>
  <p:notesMasterIdLst>
    <p:notesMasterId r:id="rId53"/>
  </p:notesMasterIdLst>
  <p:handoutMasterIdLst>
    <p:handoutMasterId r:id="rId54"/>
  </p:handoutMasterIdLst>
  <p:sldIdLst>
    <p:sldId id="423" r:id="rId5"/>
    <p:sldId id="526" r:id="rId6"/>
    <p:sldId id="494" r:id="rId7"/>
    <p:sldId id="429" r:id="rId8"/>
    <p:sldId id="560" r:id="rId9"/>
    <p:sldId id="430" r:id="rId10"/>
    <p:sldId id="431" r:id="rId11"/>
    <p:sldId id="432" r:id="rId12"/>
    <p:sldId id="527" r:id="rId13"/>
    <p:sldId id="437" r:id="rId14"/>
    <p:sldId id="528" r:id="rId15"/>
    <p:sldId id="529" r:id="rId16"/>
    <p:sldId id="530" r:id="rId17"/>
    <p:sldId id="531" r:id="rId18"/>
    <p:sldId id="532" r:id="rId19"/>
    <p:sldId id="425" r:id="rId20"/>
    <p:sldId id="533" r:id="rId21"/>
    <p:sldId id="534" r:id="rId22"/>
    <p:sldId id="535" r:id="rId23"/>
    <p:sldId id="464" r:id="rId24"/>
    <p:sldId id="470" r:id="rId25"/>
    <p:sldId id="551" r:id="rId26"/>
    <p:sldId id="471" r:id="rId27"/>
    <p:sldId id="536" r:id="rId28"/>
    <p:sldId id="473" r:id="rId29"/>
    <p:sldId id="552" r:id="rId30"/>
    <p:sldId id="475" r:id="rId31"/>
    <p:sldId id="479" r:id="rId32"/>
    <p:sldId id="561" r:id="rId33"/>
    <p:sldId id="537" r:id="rId34"/>
    <p:sldId id="553" r:id="rId35"/>
    <p:sldId id="539" r:id="rId36"/>
    <p:sldId id="484" r:id="rId37"/>
    <p:sldId id="485" r:id="rId38"/>
    <p:sldId id="565" r:id="rId39"/>
    <p:sldId id="566" r:id="rId40"/>
    <p:sldId id="543" r:id="rId41"/>
    <p:sldId id="544" r:id="rId42"/>
    <p:sldId id="549" r:id="rId43"/>
    <p:sldId id="546" r:id="rId44"/>
    <p:sldId id="547" r:id="rId45"/>
    <p:sldId id="555" r:id="rId46"/>
    <p:sldId id="483" r:id="rId47"/>
    <p:sldId id="564" r:id="rId48"/>
    <p:sldId id="556" r:id="rId49"/>
    <p:sldId id="557" r:id="rId50"/>
    <p:sldId id="558" r:id="rId51"/>
    <p:sldId id="559" r:id="rId52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B1510A73-9B7C-44B7-B489-88445746B3B9}">
          <p14:sldIdLst>
            <p14:sldId id="423"/>
            <p14:sldId id="526"/>
            <p14:sldId id="494"/>
            <p14:sldId id="429"/>
            <p14:sldId id="560"/>
            <p14:sldId id="430"/>
            <p14:sldId id="431"/>
            <p14:sldId id="432"/>
            <p14:sldId id="527"/>
            <p14:sldId id="437"/>
            <p14:sldId id="528"/>
            <p14:sldId id="529"/>
            <p14:sldId id="530"/>
            <p14:sldId id="531"/>
            <p14:sldId id="532"/>
            <p14:sldId id="425"/>
            <p14:sldId id="533"/>
            <p14:sldId id="534"/>
            <p14:sldId id="535"/>
            <p14:sldId id="464"/>
            <p14:sldId id="470"/>
            <p14:sldId id="551"/>
            <p14:sldId id="471"/>
            <p14:sldId id="536"/>
            <p14:sldId id="473"/>
            <p14:sldId id="552"/>
            <p14:sldId id="475"/>
            <p14:sldId id="479"/>
            <p14:sldId id="561"/>
            <p14:sldId id="537"/>
            <p14:sldId id="553"/>
            <p14:sldId id="539"/>
            <p14:sldId id="484"/>
            <p14:sldId id="485"/>
            <p14:sldId id="565"/>
            <p14:sldId id="566"/>
            <p14:sldId id="543"/>
            <p14:sldId id="544"/>
            <p14:sldId id="549"/>
            <p14:sldId id="546"/>
            <p14:sldId id="547"/>
            <p14:sldId id="555"/>
            <p14:sldId id="483"/>
            <p14:sldId id="564"/>
            <p14:sldId id="556"/>
            <p14:sldId id="557"/>
            <p14:sldId id="558"/>
            <p14:sldId id="5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345"/>
    <a:srgbClr val="17C0F2"/>
    <a:srgbClr val="E6B139"/>
    <a:srgbClr val="E88281"/>
    <a:srgbClr val="E3E6E4"/>
    <a:srgbClr val="E14627"/>
    <a:srgbClr val="FDB700"/>
    <a:srgbClr val="29799C"/>
    <a:srgbClr val="E04526"/>
    <a:srgbClr val="379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9872" autoAdjust="0"/>
  </p:normalViewPr>
  <p:slideViewPr>
    <p:cSldViewPr>
      <p:cViewPr varScale="1">
        <p:scale>
          <a:sx n="73" d="100"/>
          <a:sy n="73" d="100"/>
        </p:scale>
        <p:origin x="374" y="43"/>
      </p:cViewPr>
      <p:guideLst>
        <p:guide orient="horz" pos="220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9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A61EBEAA-8929-4C46-8D3F-AEE8705FE1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FDA0C5E-E863-4DFF-B96D-C76875C69E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4734C-0F0D-4E88-9F70-D0CEEE60B393}" type="datetimeFigureOut">
              <a:rPr lang="zh-TW" altLang="en-US" smtClean="0"/>
              <a:pPr/>
              <a:t>2024/10/1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D888046-4231-493A-A697-93D9FF5DFE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873E5FD-0E4C-4817-8358-49DE018B25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234FF-D3DC-4B67-9680-24E171F452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519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51F7DCB-E92B-49F8-A5BC-AF17AF452C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A0836FD-4B9E-49F5-9E52-7A535534941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CFC36B3-5FE7-47A6-A4B6-766370EA79A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ADB5F817-F931-4142-964A-937E7114674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BC03639-4659-4300-9B5C-0D4A67B87C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3F597E7-C32B-4AFF-BE1D-1635751D38C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2070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2D15A1-F1E6-4404-8240-95D0CF81A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E617894-6668-45E0-839C-3E951DBC8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156401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A40C56-91CF-4988-BF0E-20E74FFD8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D6C0BBC-44F4-493F-B90B-F15F360D0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76386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8F69356-3F46-4B4E-8958-1132A73E5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23025" y="188913"/>
            <a:ext cx="2057400" cy="53181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72F4786-8FE1-445E-A9BD-7474F23EF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019800" cy="53181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3194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F4ABBD-FC28-4D94-90B9-00B7BDAB2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782F51C-ADCE-4D8D-B0DD-0938F420F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1136089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DFB8C0-B354-421E-A32E-7BD407EC6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DA4A8A-7756-4B52-83F3-043190815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37223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795A51-2932-412A-A689-90163DAA7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6D629A5-D59F-498F-8372-8F88F7C12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27199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78B1CA-0C88-4435-9256-EDCC859B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211959-5889-40DF-B392-A3D2935CC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DFE700E-A5E2-450C-9C54-703C83572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1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208865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38ACB6-2D8A-4F14-AE0C-28908367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57E3EB8-6594-4C5D-897C-A423FBEA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B646715-B438-4258-92A1-C1F4FC3D3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A078008-583E-45D1-AF77-38EFAC6D8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C0ADAD5-A989-4E7E-9373-7FE6DB132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34701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485F94-AB3C-4873-B467-2F4CDBC0C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741889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284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312F50-9188-4E1A-9EC4-F2995DB65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2ECB13-ACF0-4442-B571-C8A69947C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94DDB54-D67A-40A7-96E3-4A6B90BB8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8149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7DBE77-9A2C-4E46-94F3-4BD628CC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62FCBD-E812-40F8-92E5-383FD946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83202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75030E-34BC-4FD6-9552-F814AE477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B8AF9AF-5FA9-493C-ACFD-FC8357C81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E6C20A8-4BAB-4584-BE1B-04854518D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50920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2DD65D-E203-4B17-A627-16A2F21E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E239D23-71F9-4823-A89F-8DDE74465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30025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9E6350B-7461-4E3C-B161-1ABC74A48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23025" y="188913"/>
            <a:ext cx="2057400" cy="53181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87409BF-80DC-4FD2-BFF7-159AF8CD5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019800" cy="53181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6787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ADC148-7ADF-452A-8CF7-442B88F7B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92E2974-9DC6-4B3B-BF68-C736F1D7F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2704829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D5AE54-5F4F-4640-8B27-6D211C76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5CABCA-3417-424F-8490-D2F3FAC27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473524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15B75B-B1CE-4DC9-AFB2-6A31B93CB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7DD4C72-8AB1-4092-8413-AC440FB68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86185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F016FE-6D9E-489A-B857-30497C23A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5D3FB8-F342-4793-AB16-10274E8D9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40AFE95-5AEA-4619-80B6-834AB63B8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1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16844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673E4A-87CC-424D-950E-6441ED07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5B12CFD-EAE1-4F57-9FA6-F9E842808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B8022BA-38F9-42B1-B3DB-326130CF8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41E3B3A-D9F3-41CE-A624-F06D43976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8263540-DF84-444B-8978-56E36725A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22522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F20B54-252B-4B54-9402-8C088051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029138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30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CCFE6C-F0D2-483D-BA35-F3A53F694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BDBD1C9-413C-433D-85A2-AE308585C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64929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7E7932-1A7B-457E-AEB4-D2CC53AF9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29A297-258E-4BE8-BD33-44A5ADEE2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B285C08-6B3A-4017-B0FC-2CEAE6575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462061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664C22-B2D1-4629-B1A7-220463274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27AAFF7-A656-4B82-9D1E-BED1B58CD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525D68D-8562-45F0-9E4A-71D264BB5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10692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98E695-BFA9-4E41-B027-B87D1A6AC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BB103DD-CE3B-4D3E-82CA-7D0A2E107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692131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F5F66D0-6462-4467-8B43-516165FD2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23025" y="188913"/>
            <a:ext cx="2057400" cy="53181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A29D921-DEF3-467B-AF26-19029EC85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019800" cy="53181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967187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CE9B86-3C02-43A7-8AAF-4321EE375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E599717-4F18-4EC6-99AA-72F028B61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217103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CEB62A-7042-4A7C-8268-9B39D7571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303203-2C7E-4CAE-9E62-5EE71C3B1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895230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BECDF3-F30B-4386-82CF-3AE24422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A4A1AFD-1633-4A49-906E-58C3BEC2E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10598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A06F43-F114-47FF-9E74-9B6314138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879744-421D-4F8F-83D0-F7EAE90C9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C71CDF6-12F3-4775-8FE8-74CD3A3E2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1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9733542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FF2552-354F-4C26-890D-0C6251D1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E09F605-3078-4541-BC34-0904C0144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7375A66-2CA6-4F45-A26A-6F6041794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B05DF1B-3186-4542-82D9-0F1007507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847FD51-28C1-4B17-870F-A48FDC4DC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24588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4FBF18-B5CA-4BDE-BF37-B2418C88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37772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5C1E24-D2C1-4DFD-B352-3B09EE31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0E2CD6-5C96-4F34-B742-4116F43990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A5B1F45-1D30-4B67-A6F9-4B395B774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1825" y="981075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984796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121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77B105-C16A-467D-9CD4-C5430F0CA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A47076-BB4B-4753-8328-2E2722AFA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CC34A3B-661F-4416-BD6C-9DC5DD31B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68093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264D7E-EF36-4E6A-885F-F1554CA61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61A450B-4851-48F1-AF20-D3F3A34D2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8EDCBEC-AB86-4331-AF62-DF8AAA8BD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310441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383004-A8D4-4D43-987C-F3FC3D40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46FBD0B-FD56-431B-A349-FED11CA20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0865273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157CF93-9962-4E7F-85EF-9E473DB6C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23025" y="188913"/>
            <a:ext cx="2057400" cy="53181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9EAAAE9-2221-42F5-BD59-EB0713B05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019800" cy="53181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731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9128E9-FB75-4AC8-8F54-23F3B3B6C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BD6F2CB-2C88-49E3-B673-78B838898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68FA1FF-49D3-462D-B63A-3D00CF155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AD2623A-03A5-46F0-AE88-5DBEB05DB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A8E55AF-E957-4DA0-B945-AC2DBD301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9434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41AFE3-BA1F-4197-8718-7DD27954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92935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3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24F0AE-DF85-4F48-932D-39711195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170236-011D-4335-B21F-8E5F6BAD6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01A75B7-91E3-43D9-AC8E-9868B86D7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850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2C3098-0040-401A-B1BE-4E0C35C21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50663D3-7579-4FDA-8CBC-11223C8C3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AA91FA3-6CD7-4CB5-A228-05790E5AB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0608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7634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小節名稱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1029" name="Picture 8">
            <a:hlinkClick r:id="" action="ppaction://hlinkshowjump?jump=previousslide" tooltip="上一頁"/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" b="1"/>
          <a:stretch/>
        </p:blipFill>
        <p:spPr bwMode="auto">
          <a:xfrm>
            <a:off x="7797120" y="6212386"/>
            <a:ext cx="648000" cy="62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1">
            <a:hlinkClick r:id="" action="ppaction://hlinkshowjump?jump=nextslide" tooltip="下一頁"/>
          </p:cNvPr>
          <p:cNvPicPr>
            <a:picLocks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4" b="5879"/>
          <a:stretch/>
        </p:blipFill>
        <p:spPr bwMode="auto">
          <a:xfrm>
            <a:off x="7108015" y="6212387"/>
            <a:ext cx="647999" cy="62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">
            <a:hlinkClick r:id="rId15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6225" y="6212386"/>
            <a:ext cx="647999" cy="62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BAA3D0D-1757-4757-B2B4-C991ECDA3908}"/>
              </a:ext>
            </a:extLst>
          </p:cNvPr>
          <p:cNvSpPr/>
          <p:nvPr userDrawn="1"/>
        </p:nvSpPr>
        <p:spPr>
          <a:xfrm>
            <a:off x="0" y="0"/>
            <a:ext cx="9144000" cy="600313"/>
          </a:xfrm>
          <a:prstGeom prst="rect">
            <a:avLst/>
          </a:prstGeom>
          <a:solidFill>
            <a:srgbClr val="F58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章 氧化還原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7634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小節名稱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2053" name="Picture 11" descr="進入">
            <a:hlinkClick r:id="" action="ppaction://hlinkshowjump?jump=nextslide" tooltip="下一頁"/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6146800"/>
            <a:ext cx="6873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回首頁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6146800"/>
            <a:ext cx="6873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7634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小節名稱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3077" name="Picture 2" descr="回首頁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6146800"/>
            <a:ext cx="6873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7634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小節名稱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4101" name="Picture 8" descr="上一頁">
            <a:hlinkClick r:id="" action="ppaction://hlinkshowjump?jump=previousslide" tooltip="上一頁"/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9025"/>
            <a:ext cx="71278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 descr="回首頁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6146800"/>
            <a:ext cx="6873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73B19C0D-AA26-B4D0-97E7-5533B74C00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20"/>
          <a:stretch/>
        </p:blipFill>
        <p:spPr>
          <a:xfrm>
            <a:off x="0" y="-7788"/>
            <a:ext cx="9143999" cy="687357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F5BBB9A-01DA-4F92-A66D-2F52A428FE9E}"/>
              </a:ext>
            </a:extLst>
          </p:cNvPr>
          <p:cNvSpPr/>
          <p:nvPr/>
        </p:nvSpPr>
        <p:spPr>
          <a:xfrm>
            <a:off x="-1" y="1691408"/>
            <a:ext cx="9144001" cy="395729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A815148-0198-4390-9FF9-6569376B33DE}"/>
              </a:ext>
            </a:extLst>
          </p:cNvPr>
          <p:cNvSpPr/>
          <p:nvPr/>
        </p:nvSpPr>
        <p:spPr>
          <a:xfrm>
            <a:off x="971598" y="2921168"/>
            <a:ext cx="720080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marL="12700" marR="0" lvl="0" indent="0" algn="ctr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000" b="1" i="0" u="none" strike="noStrike" kern="1200" cap="none" spc="10" normalizeH="0" baseline="0" noProof="0" dirty="0">
                <a:ln>
                  <a:noFill/>
                </a:ln>
                <a:solidFill>
                  <a:srgbClr val="F58345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第</a:t>
            </a:r>
            <a:r>
              <a:rPr lang="en-US" altLang="zh-TW" sz="6000" b="1" spc="10" dirty="0">
                <a:solidFill>
                  <a:srgbClr val="F58345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kumimoji="1" lang="zh-TW" altLang="en-US" sz="6000" b="1" i="0" u="none" strike="noStrike" kern="1200" cap="none" spc="10" normalizeH="0" baseline="0" noProof="0" dirty="0">
                <a:ln>
                  <a:noFill/>
                </a:ln>
                <a:solidFill>
                  <a:srgbClr val="F58345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章  氧化還原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ABB2FBB-E4C4-48E5-9AF3-41F608B3AEC3}"/>
              </a:ext>
            </a:extLst>
          </p:cNvPr>
          <p:cNvSpPr/>
          <p:nvPr/>
        </p:nvSpPr>
        <p:spPr>
          <a:xfrm>
            <a:off x="179512" y="1733901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marL="990600" marR="0" lvl="0" indent="-990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5400" b="1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en-US" sz="5400" b="1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下會考</a:t>
            </a:r>
            <a:r>
              <a:rPr lang="en-US" altLang="zh-TW" sz="5400" b="1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PPT</a:t>
            </a:r>
            <a:endParaRPr kumimoji="1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0" name="圖片 9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4255372D-D03D-4A2A-A85F-558BEDB6B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7" t="3213" r="3510" b="4234"/>
          <a:stretch/>
        </p:blipFill>
        <p:spPr>
          <a:xfrm>
            <a:off x="8485197" y="6216722"/>
            <a:ext cx="648072" cy="62330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2692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7658221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在自然界中，多以元素狀態存在的金屬元素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916832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黃金對氧的活性很小，故加熱時不易氧化，在自然界中也以元素狀態存在，可知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的活性與黃金最接近。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E9E627F-C766-47B4-B43D-BC2EBC5EB589}"/>
              </a:ext>
            </a:extLst>
          </p:cNvPr>
          <p:cNvSpPr/>
          <p:nvPr/>
        </p:nvSpPr>
        <p:spPr>
          <a:xfrm>
            <a:off x="6912925" y="-7519"/>
            <a:ext cx="2232588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DF3A36E9-CF00-4987-8653-F559E22A6FB3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8D16D37-8223-4A1C-A95B-26C159AE4CD2}"/>
              </a:ext>
            </a:extLst>
          </p:cNvPr>
          <p:cNvSpPr/>
          <p:nvPr/>
        </p:nvSpPr>
        <p:spPr>
          <a:xfrm>
            <a:off x="612068" y="1932231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40614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4714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液態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是火箭常使用的燃料，這二種物質混合並於適當條件下反應，可產生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及大量熱能，而得以推動火箭順利升空。上述反應中，關於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的敘述，下列何者正確？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35EDF86-7009-4E3B-A21D-D783E6A9C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301" y="3460053"/>
            <a:ext cx="7786800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因進行氧化反應，所以為氧化劑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因進行氧化反應，所以為還原劑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因進行還原反應，所以為氧化劑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因進行還原反應，所以為還原劑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845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362077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因進行還原反應，所以為氧化劑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844824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反應式：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→ N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未平衡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，可知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放出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原子，進行還原反應，為氧化劑，故選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E9E627F-C766-47B4-B43D-BC2EBC5EB589}"/>
              </a:ext>
            </a:extLst>
          </p:cNvPr>
          <p:cNvSpPr/>
          <p:nvPr/>
        </p:nvSpPr>
        <p:spPr>
          <a:xfrm>
            <a:off x="6912925" y="-7519"/>
            <a:ext cx="2232588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DF3A36E9-CF00-4987-8653-F559E22A6FB3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8D16D37-8223-4A1C-A95B-26C159AE4CD2}"/>
              </a:ext>
            </a:extLst>
          </p:cNvPr>
          <p:cNvSpPr/>
          <p:nvPr/>
        </p:nvSpPr>
        <p:spPr>
          <a:xfrm>
            <a:off x="612068" y="1860223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111747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434" y="908720"/>
            <a:ext cx="777104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288000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右圖為某一種化學品的危險警示圖，根據危害程度低至高標示數值，數值範圍為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，並以符號標示特殊危害性。圖中的化學品最可能是下列何者？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3132247"/>
            <a:ext cx="3613053" cy="228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鈉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乙醇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硝酸鉀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二氧化錳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7921248-F5D7-4BED-9405-6428C5856C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2335" y="3008161"/>
            <a:ext cx="4255791" cy="231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6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8378301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鈉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3634480"/>
            <a:ext cx="848856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此化學品可與水劇烈反應，具有可燃性；健康危害等級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，表示為危險化學品；反應活性等級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，表示活性大。由此可知該化學品最可能為鈉。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E9E627F-C766-47B4-B43D-BC2EBC5EB589}"/>
              </a:ext>
            </a:extLst>
          </p:cNvPr>
          <p:cNvSpPr/>
          <p:nvPr/>
        </p:nvSpPr>
        <p:spPr>
          <a:xfrm>
            <a:off x="6912925" y="-7519"/>
            <a:ext cx="2232588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 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DF3A36E9-CF00-4987-8653-F559E22A6FB3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8D16D37-8223-4A1C-A95B-26C159AE4CD2}"/>
              </a:ext>
            </a:extLst>
          </p:cNvPr>
          <p:cNvSpPr/>
          <p:nvPr/>
        </p:nvSpPr>
        <p:spPr>
          <a:xfrm>
            <a:off x="100387" y="3649879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4051FD8F-B421-4F49-AF39-BE86F01CB1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3428" y="1208145"/>
            <a:ext cx="4406257" cy="239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1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0" y="956912"/>
            <a:ext cx="7904480" cy="286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2880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部分的肉類加工食品含有硝酸鹽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為含有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NO3―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的化合物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，硝酸鹽會「反應」產生亞硝酸鹽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為含有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NO2―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的化合物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，皆可抑制肉毒桿菌生長，但應避免過量食用這類食品。在上述「反應」中，硝酸鹽扮演何種角色，以及進行何種反應？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304" y="3909647"/>
            <a:ext cx="751868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還原劑，還原反應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還原劑，氧化反應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氧化劑，還原反應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氧化劑，氧化反應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822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48" y="1973110"/>
            <a:ext cx="811814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硝酸根變成亞硝酸根，失去氧為還原反應，當氧化劑。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04" y="998711"/>
            <a:ext cx="6013312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氧化劑，還原反應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89D35C1B-8828-4FA5-AEC0-84A44D261AED}"/>
              </a:ext>
            </a:extLst>
          </p:cNvPr>
          <p:cNvSpPr/>
          <p:nvPr/>
        </p:nvSpPr>
        <p:spPr>
          <a:xfrm>
            <a:off x="484256" y="1981946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1391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434" y="978116"/>
            <a:ext cx="5178758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288000" algn="just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下列化學反應式何者是</a:t>
            </a:r>
            <a:r>
              <a:rPr lang="zh-TW" altLang="en-US" sz="2600" u="dbl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錯誤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117025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971" y="1910133"/>
            <a:ext cx="6589358" cy="246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(A)Al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Cu → Au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</a:t>
            </a:r>
          </a:p>
          <a:p>
            <a:pPr marL="360363" indent="-360363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(B)NaOH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HCl → NaCl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endParaRPr lang="en-US" altLang="zh-TW" sz="2600" baseline="-2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(C)Zn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Cu</a:t>
            </a:r>
            <a:r>
              <a:rPr lang="en-US" altLang="zh-TW" sz="26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2+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 Zn</a:t>
            </a:r>
            <a:r>
              <a:rPr lang="en-US" altLang="zh-TW" sz="26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2+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Cu</a:t>
            </a:r>
            <a:endParaRPr lang="en-US" altLang="zh-TW" sz="2600" baseline="-2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(D)CaCl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Na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→ CaCO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NaCl</a:t>
            </a:r>
          </a:p>
        </p:txBody>
      </p:sp>
    </p:spTree>
    <p:extLst>
      <p:ext uri="{BB962C8B-B14F-4D97-AF65-F5344CB8AC3E}">
        <p14:creationId xmlns:p14="http://schemas.microsoft.com/office/powerpoint/2010/main" val="275007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003" y="2119272"/>
            <a:ext cx="8278239" cy="300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 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此反應中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Al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鋁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和 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Cu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銅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本身都是金屬元素，反應前後原子的種類及數量未發生變化；</a:t>
            </a:r>
            <a:b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 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為酸鹼反應；</a:t>
            </a:r>
            <a:b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 Zn (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鋅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活性比 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Cu (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銅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大，故會進行反應。</a:t>
            </a:r>
            <a:endParaRPr lang="en-US" altLang="zh-TW" sz="2800" dirty="0">
              <a:solidFill>
                <a:srgbClr val="00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答案選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278239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(A)Al 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Cu → Au 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Cl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89D35C1B-8828-4FA5-AEC0-84A44D261AED}"/>
              </a:ext>
            </a:extLst>
          </p:cNvPr>
          <p:cNvSpPr/>
          <p:nvPr/>
        </p:nvSpPr>
        <p:spPr>
          <a:xfrm>
            <a:off x="249211" y="2133968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297310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1"/>
            <a:ext cx="766834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000" indent="-864000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右圖為甲和乙兩組實驗的示意圖，依據圖中資訊，判斷此兩組實驗是否屬於氧化還原反應？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117025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04" y="3635140"/>
            <a:ext cx="4536503" cy="246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只有實驗甲是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只有實驗乙是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兩組實驗都是</a:t>
            </a:r>
            <a:endParaRPr lang="en-US" altLang="zh-TW" sz="2600" baseline="-2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兩組實驗都不是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B38637D-AFF8-45B1-AADD-A2451591FE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2492896"/>
            <a:ext cx="5345745" cy="321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2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596336" cy="72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右圖為許多食品或藥品包裝內常見的脫氧劑，此種脫氧劑的主要成分為鐵粉，利用鐵易與氧氣反應而消耗氧氣，降低包裝內的氧氣濃度，可以延長食品或藥品的保存期限。關於鐵粉在上述反應的敘述，下列何者正確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B870E2-467B-49B1-9949-EBB36D953B1A}"/>
              </a:ext>
            </a:extLst>
          </p:cNvPr>
          <p:cNvSpPr/>
          <p:nvPr/>
        </p:nvSpPr>
        <p:spPr>
          <a:xfrm>
            <a:off x="6912925" y="-7519"/>
            <a:ext cx="2232588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B2C6D54-DA8B-429A-A897-45B508E47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23" y="4077072"/>
            <a:ext cx="4978192" cy="178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進行還原反應，所以為還原劑 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進行還原反應，所以為氧化劑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進行氧化反應，所以為還原劑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進行氧化反應，所以為氧化劑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0CD3BD7-FCB0-4D81-BB71-C8DCAA9450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8217" y="3031800"/>
            <a:ext cx="3240360" cy="323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9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7226173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兩組實驗都是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979439"/>
            <a:ext cx="75060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反應中涉及「氧的得失」或是「電子的得失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氧化數增減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」都屬於氧化還原反應。實驗甲中左側銅棒失去電子、右側銅棒附近的銅離子得到電子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電子的得失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；實驗乙中鎂帶燃燒有氧的得失；故兩者都是氧化還原反應。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7B438A9-6FE2-44F8-987F-BD4FEC609500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B8F52C30-D5D9-491A-8F56-8DE7574FF8DB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A44B6D8F-D400-43F1-84D6-2CD2CCAFCF78}"/>
              </a:ext>
            </a:extLst>
          </p:cNvPr>
          <p:cNvSpPr/>
          <p:nvPr/>
        </p:nvSpPr>
        <p:spPr>
          <a:xfrm>
            <a:off x="612068" y="1994838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17931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54436"/>
            <a:ext cx="8660240" cy="305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40000" indent="-5400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柴油引擎排放的廢氣含有較多的氮氧化物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(NOX)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，若能加入氨氣與柴油引擎產生的氮氧化物反應，則可減少排放廢氣造成的空氣汙染。氨氣與氮氧化物的反應中，速率最快的反應為：</a:t>
            </a: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NH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	 2 N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C76A450-85B7-4544-9E3F-71D2F3B3B32F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63B57B4D-C848-4D72-8C45-86F313E6A454}"/>
              </a:ext>
            </a:extLst>
          </p:cNvPr>
          <p:cNvCxnSpPr/>
          <p:nvPr/>
        </p:nvCxnSpPr>
        <p:spPr>
          <a:xfrm>
            <a:off x="4010070" y="3524157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267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974" y="954436"/>
            <a:ext cx="7720794" cy="98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pt-BR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 </a:t>
            </a:r>
            <a:r>
              <a:rPr lang="zh-TW" altLang="pt-BR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pt-BR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NO2 </a:t>
            </a:r>
            <a:r>
              <a:rPr lang="zh-TW" altLang="pt-BR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pt-BR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NH3 	 2 N2 </a:t>
            </a:r>
            <a:r>
              <a:rPr lang="zh-TW" altLang="pt-BR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pt-BR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H2O</a:t>
            </a:r>
          </a:p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已知柴油引擎排放的廢氣中，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所占比例約為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倍。若欲藉由上述反應消耗大部分的氮氧化物，需使用觸媒轉化器調整反應前氮氧化物的比例，下列何種觸媒轉化器的設計最合理？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C76A450-85B7-4544-9E3F-71D2F3B3B32F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279603D-96D3-4A6E-8592-45EF12BE9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4027299"/>
            <a:ext cx="7920880" cy="211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NO2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氧化成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，以提高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的比例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NO2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還原成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，以提高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的比例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氧化成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NO2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，以提高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NO2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的比例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還原成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NO2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，以提高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NO2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的比例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0C85C3D7-FF72-429A-BF67-79E0F09C00CB}"/>
              </a:ext>
            </a:extLst>
          </p:cNvPr>
          <p:cNvCxnSpPr/>
          <p:nvPr/>
        </p:nvCxnSpPr>
        <p:spPr>
          <a:xfrm>
            <a:off x="5167539" y="1290243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95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98711"/>
            <a:ext cx="7802237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 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氧化成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NO2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，以提高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NO2 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的比例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999265"/>
            <a:ext cx="793862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氨氣與氮氧化物的反應中，速率最快的反應是</a:t>
            </a:r>
            <a:b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NH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，而柴油引擎排放的廢氣中，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＝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，可知若要使反應又快又完全，則觸媒轉化器需將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轉化為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(NO → NO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因得到氧，屬於氧化作用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，使其接近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7468A89D-A7ED-4F07-B579-A839B5741E53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C3D8A75C-1D57-4AB7-9053-4483380D66D9}"/>
              </a:ext>
            </a:extLst>
          </p:cNvPr>
          <p:cNvSpPr/>
          <p:nvPr/>
        </p:nvSpPr>
        <p:spPr>
          <a:xfrm>
            <a:off x="612068" y="2014664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65E3029-AF19-4D19-9F10-71C3C93F7F32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576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C76A450-85B7-4544-9E3F-71D2F3B3B32F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279603D-96D3-4A6E-8592-45EF12BE9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252" y="2999244"/>
            <a:ext cx="4771808" cy="251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為還原劑，進行氧化反應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為還原劑，進行還原反應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為氧化劑，進行氧化反應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為氧化劑，進行還原反應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7" y="1018955"/>
            <a:ext cx="7759631" cy="176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76000" indent="-576000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已知烴類化合物在空氣中完全燃燒，會產生二氧化碳和水，關於烴類發生燃燒反應的敘述，下列何者正確？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2438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8234285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為還原劑，進行氧化反應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425" y="1844824"/>
            <a:ext cx="769503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烴類含碳和氫，燃燒時和氧氣反應生成二氧化碳和水，此時氧氣為氧化劑，可知烴為還原劑，進行氧化作用。故選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679DF83-9BD8-483D-A532-02CD300E0777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9D0B4F15-0B8A-4D69-BEE7-DF25E707C547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4FCF852C-ABCE-468D-8FCA-C57CE6BBBF7B}"/>
              </a:ext>
            </a:extLst>
          </p:cNvPr>
          <p:cNvSpPr/>
          <p:nvPr/>
        </p:nvSpPr>
        <p:spPr>
          <a:xfrm>
            <a:off x="639633" y="1860223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323011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5963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76000" indent="-5760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博物館的貴重畫冊常會保存在充滿氮氣的密閉容器中，以防止畫冊氧化。上述使用氮氣的原因，主要是考量氮氣具有下列何種性質？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B870E2-467B-49B1-9949-EBB36D953B1A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C774C5D-A5FA-4215-BF3B-80131D059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2924944"/>
            <a:ext cx="2361560" cy="258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密度較大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比熱較小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沸點較大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活性較小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751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4561877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活性較小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618115"/>
            <a:ext cx="793862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氮氣活性較小，不易使物品氧化，以利保存。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679DF83-9BD8-483D-A532-02CD300E0777}"/>
              </a:ext>
            </a:extLst>
          </p:cNvPr>
          <p:cNvSpPr/>
          <p:nvPr/>
        </p:nvSpPr>
        <p:spPr>
          <a:xfrm>
            <a:off x="7018760" y="-2299"/>
            <a:ext cx="212524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E95D3F06-1B20-4344-9C08-5FBEE8D2FBE5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9F7A7ED7-E31C-4B8D-A2BA-40E81E98E3D8}"/>
              </a:ext>
            </a:extLst>
          </p:cNvPr>
          <p:cNvSpPr/>
          <p:nvPr/>
        </p:nvSpPr>
        <p:spPr>
          <a:xfrm>
            <a:off x="612068" y="1633514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136673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11D425C4-1926-462D-8096-15E71F197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AE48D40-167D-48DD-B63A-089A951DC95B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1000523"/>
            <a:ext cx="7759632" cy="178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76000" indent="-576000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13.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下圖為老師進行實驗的步驟示意圖，在步驟四乙瓶溶液倒入前，若要預測甲瓶溶液顏色變化的可能情形，則下列的預測何者最合理？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2993A2F-DF41-4B2F-886D-BA29F6C6A414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4298F18-5346-4A70-87A7-B52046D868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438" y="3212976"/>
            <a:ext cx="8748464" cy="221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4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11D425C4-1926-462D-8096-15E71F197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AE48D40-167D-48DD-B63A-089A951DC95B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21667"/>
            <a:ext cx="683568" cy="62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76000" indent="-576000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13. 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2993A2F-DF41-4B2F-886D-BA29F6C6A414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2C399FC-6D6F-46C8-9825-06012E714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23" y="4065168"/>
            <a:ext cx="8646569" cy="221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ts val="36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只有一種可能，會觀察到顏色由無色變成紅色</a:t>
            </a:r>
          </a:p>
          <a:p>
            <a:pPr>
              <a:lnSpc>
                <a:spcPts val="36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有兩種可能，會觀察到顏色由無色變成紅色或維持無色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有兩種可能，會觀察到顏色由無色變成紅色或維持無色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有兩種可能，會觀察到顏色由紅色變成無色或維持紅色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4298F18-5346-4A70-87A7-B52046D868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597376"/>
            <a:ext cx="8748464" cy="221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8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8666333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進行氧化反應，所以為還原劑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979439"/>
            <a:ext cx="793862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脫氧劑中的鐵粉會吸收氧氣形成鐵的氧化物，可知鐵粉進行氧化反應，而為還原劑。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8112D0E-272C-4B04-98E0-AA4575407150}"/>
              </a:ext>
            </a:extLst>
          </p:cNvPr>
          <p:cNvSpPr/>
          <p:nvPr/>
        </p:nvSpPr>
        <p:spPr>
          <a:xfrm>
            <a:off x="6911412" y="0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56D78DF2-B4C1-4136-A064-D5C49FA04A69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2F8940E-B6A7-4217-A32E-8E7C4023E0A1}"/>
              </a:ext>
            </a:extLst>
          </p:cNvPr>
          <p:cNvSpPr/>
          <p:nvPr/>
        </p:nvSpPr>
        <p:spPr>
          <a:xfrm>
            <a:off x="612068" y="1994838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157627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870893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有兩種可能，會觀察到顏色由紅色變成無色或維持紅色</a:t>
            </a: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95" y="4437112"/>
            <a:ext cx="8217024" cy="6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酚在鹼性溶液中為紅色，可知甲原為紅色，當乙溶液</a:t>
            </a:r>
            <a:b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二氧化硫溶液為酸性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倒入時，會變為無色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(H</a:t>
            </a:r>
            <a:r>
              <a:rPr lang="zh-TW" altLang="en-US" sz="2600" baseline="30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&gt;OH</a:t>
            </a:r>
            <a:r>
              <a:rPr lang="zh-TW" altLang="en-US" sz="3600" baseline="30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－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或維持紅色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(H</a:t>
            </a:r>
            <a:r>
              <a:rPr lang="zh-TW" altLang="en-US" sz="2600" baseline="30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&lt;OH</a:t>
            </a:r>
            <a:r>
              <a:rPr lang="zh-TW" altLang="en-US" sz="3600" baseline="30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－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409803" y="4515043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DCB14121-4764-4980-8E24-F63B739FD1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155" y="1729206"/>
            <a:ext cx="8748464" cy="221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8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5900"/>
            <a:ext cx="910850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000" indent="864000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超市買到的蘋果可能是幾個月前就已經採摘下來了。為了長時間保存，會在蘋果表面塗上食用蠟，減少與氧氣接觸。蘋果熟化過程會將澱粉轉成糖，過程中會需要氧氣並產生二氧化碳，所以可藉由調整蘋果存放環境的氣體比例，減緩蘋果的熟化過程，延長保存期限。上述提及調整存放環境的氣體比例，其示意圖最可能為下列何者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2993A2F-DF41-4B2F-886D-BA29F6C6A414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8FFA3B4-DD88-4B65-9FB0-D9E193EB9E7A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89D5587-7EB9-4BA8-99C8-0C99D31E1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6" y="4293096"/>
            <a:ext cx="8855968" cy="181711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E0FB698-0071-4165-9401-5B17C9AF8FB0}"/>
              </a:ext>
            </a:extLst>
          </p:cNvPr>
          <p:cNvSpPr/>
          <p:nvPr/>
        </p:nvSpPr>
        <p:spPr>
          <a:xfrm>
            <a:off x="6807028" y="4275067"/>
            <a:ext cx="2221225" cy="18280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B85C742-A123-4776-9BC8-472C98A78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DA53B08-FF10-4E39-8237-D599CCCE47A9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0989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ABB9D7D-1BC2-42CB-A228-B8BC2CEE819C}"/>
              </a:ext>
            </a:extLst>
          </p:cNvPr>
          <p:cNvSpPr/>
          <p:nvPr/>
        </p:nvSpPr>
        <p:spPr>
          <a:xfrm>
            <a:off x="6912925" y="-7519"/>
            <a:ext cx="2232588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29F3553-33D1-4122-8064-2FE2C41B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941" y="998711"/>
            <a:ext cx="8278239" cy="5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endParaRPr lang="zh-TW" altLang="en-US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A5814B-2661-40DF-91EE-EDB7CEEE9161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B71692B-5C5C-4782-AD0C-4600C4707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96" y="3635799"/>
            <a:ext cx="7910602" cy="123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蘋果熟化過程中會需要氧氣並產生二氧化碳，可知減少氧氣比例，可減緩蘋果的熟化過程，故選</a:t>
            </a:r>
            <a:r>
              <a:rPr lang="en-US" altLang="zh-TW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8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solidFill>
                <a:srgbClr val="0099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2D17423-420A-4A4E-8C9C-9F6956FAFBB1}"/>
              </a:ext>
            </a:extLst>
          </p:cNvPr>
          <p:cNvSpPr/>
          <p:nvPr/>
        </p:nvSpPr>
        <p:spPr>
          <a:xfrm>
            <a:off x="409803" y="3713730"/>
            <a:ext cx="429917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algn="ctr"/>
            <a:r>
              <a:rPr lang="zh-TW" altLang="en-US" dirty="0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0598D07C-B441-44B1-A490-1ABEF275E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322"/>
          <a:stretch/>
        </p:blipFill>
        <p:spPr>
          <a:xfrm>
            <a:off x="1475656" y="1153444"/>
            <a:ext cx="2232248" cy="232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1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42" y="991192"/>
            <a:ext cx="839504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864000" algn="just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砒霜是一種毒物，主成分為三氧化二砷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(As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。古代製作砒霜的技術較不成熟，砒霜中會含有少量的不純物質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硫或硫化物，硫或硫化物接觸到銀，會使銀氧化產生黑色的硫化銀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(Ag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，這就是古裝劇中常見的以銀針試毒，銀針變黑即表示有毒。依據上述，下列推論何者最合理？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A4788C-F08C-40D3-A03D-D35CBDCC0537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44B08C4-457D-4318-94CC-C70F699641E2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38B4589-3165-41F5-BA75-57FEC41B0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53" y="4143960"/>
            <a:ext cx="925483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ts val="36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硫化物發生還原反應而使銀針變黑</a:t>
            </a:r>
          </a:p>
          <a:p>
            <a:pPr>
              <a:lnSpc>
                <a:spcPts val="36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銀針變黑，是因為三氧化二砷被還原的結果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砒霜的純度愈高，與銀針反應變黑的結果愈明顯</a:t>
            </a:r>
          </a:p>
          <a:p>
            <a:pPr>
              <a:lnSpc>
                <a:spcPts val="36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將銀針改成活性較小的金屬如黃金，也會反應產生硫化物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1D425C4-1926-462D-8096-15E71F197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AE48D40-167D-48DD-B63A-089A951DC95B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344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橢圓 14">
            <a:extLst>
              <a:ext uri="{FF2B5EF4-FFF2-40B4-BE49-F238E27FC236}">
                <a16:creationId xmlns:a16="http://schemas.microsoft.com/office/drawing/2014/main" id="{02879A4A-CFB8-4F7A-B12B-0FC4F0C9CE7E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BC65D19E-9B2B-43A4-AB4E-4548CF9F379A}"/>
              </a:ext>
            </a:extLst>
          </p:cNvPr>
          <p:cNvSpPr/>
          <p:nvPr/>
        </p:nvSpPr>
        <p:spPr>
          <a:xfrm>
            <a:off x="612068" y="1706806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218061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硫化物發生還原反應而使銀針變黑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691407"/>
            <a:ext cx="75060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由題幹敘述得知銀氧化產生黑色的硫化銀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(Ag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，即硫化物發生還原反應。故選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活性愈小愈不易發生反應。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0B151D3-1232-41FA-A698-D06F1531D35C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384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3A44E2A7-8689-457A-9913-1A67DE40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42" y="991192"/>
            <a:ext cx="839504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864000" algn="just" eaLnBrk="1" hangingPunct="1">
              <a:lnSpc>
                <a:spcPts val="40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某篇關於氫應用的報導說明如下：「金屬多以氧化物的形式封藏於岩石礦物中，可利用氫和氧易起反應的特性，將氧從礦物中移除，留下可用的純金屬和水。」關於上述畫線處提及的反應，下列說明何者最合理？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FA4788C-F08C-40D3-A03D-D35CBDCC0537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44B08C4-457D-4318-94CC-C70F699641E2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38B4589-3165-41F5-BA75-57FEC41B0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94" y="3861048"/>
            <a:ext cx="925483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ts val="36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因為氫被氧化，所以是氧化還原反應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因為礦物被氧化，所以是氧化還原反應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6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因為金屬氧化物溶於水呈酸性，所以是酸鹼中和反應</a:t>
            </a:r>
          </a:p>
          <a:p>
            <a:pPr>
              <a:lnSpc>
                <a:spcPts val="3600"/>
              </a:lnSpc>
              <a:spcBef>
                <a:spcPts val="624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因為金屬氧化物溶於水呈鹼性，所以是酸鹼中和反應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1D425C4-1926-462D-8096-15E71F197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AE48D40-167D-48DD-B63A-089A951DC95B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5405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橢圓 14">
            <a:extLst>
              <a:ext uri="{FF2B5EF4-FFF2-40B4-BE49-F238E27FC236}">
                <a16:creationId xmlns:a16="http://schemas.microsoft.com/office/drawing/2014/main" id="{02879A4A-CFB8-4F7A-B12B-0FC4F0C9CE7E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BC65D19E-9B2B-43A4-AB4E-4548CF9F379A}"/>
              </a:ext>
            </a:extLst>
          </p:cNvPr>
          <p:cNvSpPr/>
          <p:nvPr/>
        </p:nvSpPr>
        <p:spPr>
          <a:xfrm>
            <a:off x="612068" y="1706806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218061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因為氫被氧化，所以是氧化還原反應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691407"/>
            <a:ext cx="75060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氫氧化合時，氫被氧化，所以是氧化還原反應。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0B151D3-1232-41FA-A698-D06F1531D35C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03535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022508"/>
            <a:ext cx="8640960" cy="377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請閱讀下列敘述後，回答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題： 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美國德州一家化學肥料工廠發生大爆炸，疑似因為原料「無水氨」儲存不當而造成。如圖新聞畫面所示，「無水氨」在此處指的是液態的氨氣，「無水氨」在高溫環境下突然汽化而產生高壓，或是遇到強氧化劑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例如含硝酸根離子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NO3</a:t>
            </a:r>
            <a:r>
              <a:rPr lang="zh-TW" altLang="en-US" sz="36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的物質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，都可能爆炸。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17-18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D48595A-DFFE-4840-9DF4-C53B7B96A1B3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49-50 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18DE76F-7886-4B98-A654-33526FDA3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005064"/>
            <a:ext cx="4608512" cy="272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971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7" y="908720"/>
            <a:ext cx="766834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32000" indent="-432000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根據圖中判斷，從正常狀態到形成「無水氨」，最可能經過下列何種過程？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17-18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774163B-9D39-4241-88D7-96EACEB8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7133852-0F13-4FCF-949E-21C08A2E7A6F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FD864AD-E7A6-46E1-A096-77F3A5081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589" y="4005064"/>
            <a:ext cx="3158891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吸熱的化學變化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吸熱的物理變化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放熱的化學變化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放熱的物理變化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962737A-1D1A-4558-AD98-A7AE6234DA11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49-50 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B138079-54D7-410C-AF8E-AC7CBC639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963" y="2141972"/>
            <a:ext cx="4608512" cy="272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7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29006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放熱的物理變化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107" y="4005064"/>
            <a:ext cx="793862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氨從氣態到液態，需高壓低溫，故為放熱的物理變化。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242315" y="4020463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31FEF0-497A-40DF-ABAA-1744819B51DC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49-50 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2D4261C8-D210-49FB-B729-3C4597F74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277875"/>
            <a:ext cx="4608512" cy="272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1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91192"/>
            <a:ext cx="88235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下圖為阿謙進行實驗的步驟圖：</a:t>
            </a: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B870E2-467B-49B1-9949-EBB36D953B1A}"/>
              </a:ext>
            </a:extLst>
          </p:cNvPr>
          <p:cNvSpPr/>
          <p:nvPr/>
        </p:nvSpPr>
        <p:spPr>
          <a:xfrm>
            <a:off x="6912925" y="-7519"/>
            <a:ext cx="2232588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4A5060C-2A0F-4353-A427-D698A986C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38" y="1743463"/>
            <a:ext cx="8511124" cy="337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857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49444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根據文中所述，「無水氨」和硝酸根離子進行反應時的反應類型，依序為下列何者？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17-18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9BE5426-16EB-4F92-A283-1D9696D99BAB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49-50 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6FD64B-DD38-4C33-9BB5-8F02DBC7E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366" y="2511999"/>
            <a:ext cx="4149228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氧化反應；還原反應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氧化反應；氧化反應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還原反應；還原反應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還原反應；氧化反應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469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290069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 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氧化反應；還原反應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691407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文中敘述「含硝酸根離子的物質」為強氧化劑，可知當「無水氨」和硝酸根離子反應時，前者進行氧化反應，後者進行還原反應。</a:t>
            </a: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612068" y="1706806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31FEF0-497A-40DF-ABAA-1744819B51DC}"/>
              </a:ext>
            </a:extLst>
          </p:cNvPr>
          <p:cNvSpPr/>
          <p:nvPr/>
        </p:nvSpPr>
        <p:spPr>
          <a:xfrm>
            <a:off x="6948264" y="-7519"/>
            <a:ext cx="2197249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49-50 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593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022508"/>
            <a:ext cx="8784976" cy="103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-360363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請閱讀下列敘述後，回答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題： 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-360363" algn="just"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下表為甲、乙、丙三種常用消毒液的簡介。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19-21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D48595A-DFFE-4840-9DF4-C53B7B96A1B3}"/>
              </a:ext>
            </a:extLst>
          </p:cNvPr>
          <p:cNvSpPr/>
          <p:nvPr/>
        </p:nvSpPr>
        <p:spPr>
          <a:xfrm>
            <a:off x="6273478" y="-7519"/>
            <a:ext cx="2872035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44-46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DC5B22C-D8C4-4D1E-8141-922D170D5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83" y="1988840"/>
            <a:ext cx="8815033" cy="41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085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468" y="908720"/>
            <a:ext cx="769716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已知甲、乙、丙和酒精的密度依序為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0.85g/cm</a:t>
            </a:r>
            <a:r>
              <a:rPr lang="en-US" altLang="zh-TW" sz="26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1g/cm</a:t>
            </a:r>
            <a:r>
              <a:rPr lang="en-US" altLang="zh-TW" sz="26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1g/cm</a:t>
            </a:r>
            <a:r>
              <a:rPr lang="en-US" altLang="zh-TW" sz="26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0.8g/cm</a:t>
            </a:r>
            <a:r>
              <a:rPr lang="en-US" altLang="zh-TW" sz="2600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，則每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100mL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的甲、乙、丙三種消毒液中，所含溶質質量的大小關係，應為下列何者？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請點選下方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開啟圖片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19-21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7507DF87-C5FF-4FBB-968A-99946D7A50D2}"/>
              </a:ext>
            </a:extLst>
          </p:cNvPr>
          <p:cNvSpPr/>
          <p:nvPr/>
        </p:nvSpPr>
        <p:spPr>
          <a:xfrm>
            <a:off x="6444208" y="6234745"/>
            <a:ext cx="576064" cy="555592"/>
          </a:xfrm>
          <a:prstGeom prst="ellipse">
            <a:avLst/>
          </a:prstGeom>
          <a:solidFill>
            <a:srgbClr val="FF0909"/>
          </a:solidFill>
          <a:ln w="57150">
            <a:solidFill>
              <a:srgbClr val="E3E6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E3E6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開啟圖片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3EA48D4-624C-4D68-8804-81606F8EACF8}"/>
              </a:ext>
            </a:extLst>
          </p:cNvPr>
          <p:cNvSpPr/>
          <p:nvPr/>
        </p:nvSpPr>
        <p:spPr>
          <a:xfrm>
            <a:off x="6273478" y="-7519"/>
            <a:ext cx="2872035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44-46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77ED7296-EFFA-412A-A5A2-0D89DD5C5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806E6CD6-6066-4C62-B3BE-8EC94CC68DCF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A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4420BEB-6557-43F2-93AA-B141ABF90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366" y="3425240"/>
            <a:ext cx="2550546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甲＞乙＞丙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乙＞甲＞丙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乙＞丙＞甲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丙＞乙＞甲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30605D-EB87-4DB1-9041-EB1BE074349F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9DCB17F9-FBE4-4610-8CA0-5F5FFAABC97B}"/>
              </a:ext>
            </a:extLst>
          </p:cNvPr>
          <p:cNvSpPr/>
          <p:nvPr/>
        </p:nvSpPr>
        <p:spPr>
          <a:xfrm>
            <a:off x="6449709" y="6224015"/>
            <a:ext cx="576064" cy="561689"/>
          </a:xfrm>
          <a:prstGeom prst="ellipse">
            <a:avLst/>
          </a:prstGeom>
          <a:solidFill>
            <a:srgbClr val="E3E6E4"/>
          </a:solidFill>
          <a:ln w="57150"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FF090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關閉圖片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CFAAFB23-E9E4-4813-B035-39750D1E0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6" y="1307118"/>
            <a:ext cx="8815033" cy="41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8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  <p:bldP spid="6" grpId="0" animBg="1"/>
      <p:bldP spid="6" grpId="1" animBg="1"/>
      <p:bldP spid="13" grpId="0" animBg="1"/>
      <p:bldP spid="13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7514205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甲＞乙＞丙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844824"/>
            <a:ext cx="751420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ppm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為百萬分之一，可知溶液濃度為甲＞乙＞丙，又密度相近，可知體積相同時，溶質質量為甲＞乙＞丙。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612068" y="1860223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31FEF0-497A-40DF-ABAA-1744819B51DC}"/>
              </a:ext>
            </a:extLst>
          </p:cNvPr>
          <p:cNvSpPr/>
          <p:nvPr/>
        </p:nvSpPr>
        <p:spPr>
          <a:xfrm>
            <a:off x="6111434" y="-7519"/>
            <a:ext cx="303408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44-46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7CC82E55-A921-4E69-8215-6DBAE9E53A13}"/>
              </a:ext>
            </a:extLst>
          </p:cNvPr>
          <p:cNvSpPr/>
          <p:nvPr/>
        </p:nvSpPr>
        <p:spPr>
          <a:xfrm>
            <a:off x="6444208" y="6234745"/>
            <a:ext cx="576064" cy="555592"/>
          </a:xfrm>
          <a:prstGeom prst="ellipse">
            <a:avLst/>
          </a:prstGeom>
          <a:solidFill>
            <a:srgbClr val="FF0909"/>
          </a:solidFill>
          <a:ln w="57150">
            <a:solidFill>
              <a:srgbClr val="E3E6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E3E6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開啟圖片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A2248AE-906A-48DA-A409-51E7F705DEC4}"/>
              </a:ext>
            </a:extLst>
          </p:cNvPr>
          <p:cNvSpPr/>
          <p:nvPr/>
        </p:nvSpPr>
        <p:spPr>
          <a:xfrm>
            <a:off x="-1513" y="0"/>
            <a:ext cx="9144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117168AE-031B-45EE-9C02-CEE635359259}"/>
              </a:ext>
            </a:extLst>
          </p:cNvPr>
          <p:cNvSpPr/>
          <p:nvPr/>
        </p:nvSpPr>
        <p:spPr>
          <a:xfrm>
            <a:off x="6449709" y="6224015"/>
            <a:ext cx="576064" cy="561689"/>
          </a:xfrm>
          <a:prstGeom prst="ellipse">
            <a:avLst/>
          </a:prstGeom>
          <a:solidFill>
            <a:srgbClr val="E3E6E4"/>
          </a:solidFill>
          <a:ln w="57150"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FF090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關閉圖片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2500CD43-D6D2-45B7-87A4-8B302025C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23" y="1307118"/>
            <a:ext cx="8815033" cy="41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0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13" grpId="0" animBg="1"/>
      <p:bldP spid="14" grpId="0" animBg="1"/>
      <p:bldP spid="14" grpId="1" animBg="1"/>
      <p:bldP spid="16" grpId="0" animBg="1"/>
      <p:bldP spid="16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7" y="908720"/>
            <a:ext cx="766834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32000" indent="-432000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甲、乙、丙三種消毒液的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值大小關係應為下列何者？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請點選下方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開啟圖片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19-21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774163B-9D39-4241-88D7-96EACEB8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7133852-0F13-4FCF-949E-21C08A2E7A6F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FD864AD-E7A6-46E1-A096-77F3A5081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369" y="2277794"/>
            <a:ext cx="2510819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甲＞丙＞乙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乙＞丙＞甲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乙＞甲＞丙</a:t>
            </a:r>
          </a:p>
          <a:p>
            <a:pPr marL="468000" indent="-4572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丙＞甲＞乙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962737A-1D1A-4558-AD98-A7AE6234DA11}"/>
              </a:ext>
            </a:extLst>
          </p:cNvPr>
          <p:cNvSpPr/>
          <p:nvPr/>
        </p:nvSpPr>
        <p:spPr>
          <a:xfrm>
            <a:off x="6342928" y="-7519"/>
            <a:ext cx="2802586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44-46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D5150819-1977-481A-81D8-14C8E348540F}"/>
              </a:ext>
            </a:extLst>
          </p:cNvPr>
          <p:cNvSpPr/>
          <p:nvPr/>
        </p:nvSpPr>
        <p:spPr>
          <a:xfrm>
            <a:off x="6444208" y="6234745"/>
            <a:ext cx="576064" cy="555592"/>
          </a:xfrm>
          <a:prstGeom prst="ellipse">
            <a:avLst/>
          </a:prstGeom>
          <a:solidFill>
            <a:srgbClr val="FF0909"/>
          </a:solidFill>
          <a:ln w="57150">
            <a:solidFill>
              <a:srgbClr val="E3E6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E3E6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開啟圖片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7EEAC9A-9A65-489D-B28D-97D351E2B4EB}"/>
              </a:ext>
            </a:extLst>
          </p:cNvPr>
          <p:cNvSpPr/>
          <p:nvPr/>
        </p:nvSpPr>
        <p:spPr>
          <a:xfrm>
            <a:off x="0" y="0"/>
            <a:ext cx="9144000" cy="686551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E90D44B1-8E2A-4FF8-9925-B6EA25101BB0}"/>
              </a:ext>
            </a:extLst>
          </p:cNvPr>
          <p:cNvSpPr/>
          <p:nvPr/>
        </p:nvSpPr>
        <p:spPr>
          <a:xfrm>
            <a:off x="6449709" y="6224015"/>
            <a:ext cx="576064" cy="561689"/>
          </a:xfrm>
          <a:prstGeom prst="ellipse">
            <a:avLst/>
          </a:prstGeom>
          <a:solidFill>
            <a:srgbClr val="E3E6E4"/>
          </a:solidFill>
          <a:ln w="57150"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FF090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關閉圖片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49FE1812-F91E-443C-B838-817C99083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6" y="1314637"/>
            <a:ext cx="8815033" cy="41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7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7514205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乙＞甲＞丙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772816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值大小為酸性＜中性＜鹼性，故選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612068" y="1788215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31FEF0-497A-40DF-ABAA-1744819B51DC}"/>
              </a:ext>
            </a:extLst>
          </p:cNvPr>
          <p:cNvSpPr/>
          <p:nvPr/>
        </p:nvSpPr>
        <p:spPr>
          <a:xfrm>
            <a:off x="6111434" y="-7519"/>
            <a:ext cx="303408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44-46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000779DA-F81B-433F-86FE-6F3D6F18B5A0}"/>
              </a:ext>
            </a:extLst>
          </p:cNvPr>
          <p:cNvSpPr/>
          <p:nvPr/>
        </p:nvSpPr>
        <p:spPr>
          <a:xfrm>
            <a:off x="6444208" y="6234745"/>
            <a:ext cx="576064" cy="555592"/>
          </a:xfrm>
          <a:prstGeom prst="ellipse">
            <a:avLst/>
          </a:prstGeom>
          <a:solidFill>
            <a:srgbClr val="FF0909"/>
          </a:solidFill>
          <a:ln w="57150">
            <a:solidFill>
              <a:srgbClr val="E3E6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E3E6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開啟圖片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52F13FC-0FF4-4542-89B7-CD41E3D03D27}"/>
              </a:ext>
            </a:extLst>
          </p:cNvPr>
          <p:cNvSpPr/>
          <p:nvPr/>
        </p:nvSpPr>
        <p:spPr>
          <a:xfrm>
            <a:off x="-1513" y="0"/>
            <a:ext cx="9144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4515749D-F7BB-45A8-A48C-BD7F7896CAAE}"/>
              </a:ext>
            </a:extLst>
          </p:cNvPr>
          <p:cNvSpPr/>
          <p:nvPr/>
        </p:nvSpPr>
        <p:spPr>
          <a:xfrm>
            <a:off x="6449709" y="6224015"/>
            <a:ext cx="576064" cy="561689"/>
          </a:xfrm>
          <a:prstGeom prst="ellipse">
            <a:avLst/>
          </a:prstGeom>
          <a:solidFill>
            <a:srgbClr val="E3E6E4"/>
          </a:solidFill>
          <a:ln w="57150"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FF090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關閉圖片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74827375-B53F-45F4-B9C7-485D28E86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23" y="1307118"/>
            <a:ext cx="8815033" cy="41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1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13" grpId="0" animBg="1"/>
      <p:bldP spid="14" grpId="0" animBg="1"/>
      <p:bldP spid="14" grpId="1" animBg="1"/>
      <p:bldP spid="16" grpId="0" animBg="1"/>
      <p:bldP spid="16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36" y="908720"/>
            <a:ext cx="775963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8000" indent="-457200"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根據上表中次氯酸水的消毒機制，下列說明何者正確？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請點選下方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開啟圖片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C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題組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19-21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9BE5426-16EB-4F92-A283-1D9696D99BAB}"/>
              </a:ext>
            </a:extLst>
          </p:cNvPr>
          <p:cNvSpPr/>
          <p:nvPr/>
        </p:nvSpPr>
        <p:spPr>
          <a:xfrm>
            <a:off x="6400800" y="-7519"/>
            <a:ext cx="2744713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44-46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6FD64B-DD38-4C33-9BB5-8F02DBC7E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00" y="2232795"/>
            <a:ext cx="755288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次氯酸進行氧化反應，有機分子進行氧化反應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8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次氯酸進行氧化反應，有機分子進行還原反應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8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次氯酸進行還原反應，有機分子進行氧化反應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8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次氯酸進行還原反應，有機分子進行還原反應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9B3D95F2-32D2-4316-9B6C-C31D0ABE819C}"/>
              </a:ext>
            </a:extLst>
          </p:cNvPr>
          <p:cNvSpPr/>
          <p:nvPr/>
        </p:nvSpPr>
        <p:spPr>
          <a:xfrm>
            <a:off x="6444208" y="6234745"/>
            <a:ext cx="576064" cy="555592"/>
          </a:xfrm>
          <a:prstGeom prst="ellipse">
            <a:avLst/>
          </a:prstGeom>
          <a:solidFill>
            <a:srgbClr val="FF0909"/>
          </a:solidFill>
          <a:ln w="57150">
            <a:solidFill>
              <a:srgbClr val="E3E6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E3E6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開啟圖片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D6D8327-679B-46D1-A393-9428664BD317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840DA138-0474-4F1C-8A30-58C1D145D428}"/>
              </a:ext>
            </a:extLst>
          </p:cNvPr>
          <p:cNvSpPr/>
          <p:nvPr/>
        </p:nvSpPr>
        <p:spPr>
          <a:xfrm>
            <a:off x="6449709" y="6224015"/>
            <a:ext cx="576064" cy="561689"/>
          </a:xfrm>
          <a:prstGeom prst="ellipse">
            <a:avLst/>
          </a:prstGeom>
          <a:solidFill>
            <a:srgbClr val="E3E6E4"/>
          </a:solidFill>
          <a:ln w="57150"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FF090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關閉圖片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9CEC117B-508C-44CD-BCD3-5C0AA9C62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6" y="1307118"/>
            <a:ext cx="8815033" cy="41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8" grpId="0"/>
      <p:bldP spid="13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1084198"/>
            <a:ext cx="7938628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次氯酸進行還原反應，有機分子進行氧化反應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1979439"/>
            <a:ext cx="793862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次氯酸水會「使病菌的有機分子發生氧化反應」，由此可知有機分子發生氧化反應，同時次氯酸則發生還原反應。故選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35773477-ABA1-4FF2-B0CB-3D2CEEA320F0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6F111E4-A084-4FED-ACF2-9944180C6A13}"/>
              </a:ext>
            </a:extLst>
          </p:cNvPr>
          <p:cNvSpPr/>
          <p:nvPr/>
        </p:nvSpPr>
        <p:spPr>
          <a:xfrm>
            <a:off x="612068" y="1994838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31FEF0-497A-40DF-ABAA-1744819B51DC}"/>
              </a:ext>
            </a:extLst>
          </p:cNvPr>
          <p:cNvSpPr/>
          <p:nvPr/>
        </p:nvSpPr>
        <p:spPr>
          <a:xfrm>
            <a:off x="6296628" y="-7519"/>
            <a:ext cx="2848885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會考補考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44-46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8A10801F-D4BC-4630-992C-0FEEF5CBDB15}"/>
              </a:ext>
            </a:extLst>
          </p:cNvPr>
          <p:cNvSpPr/>
          <p:nvPr/>
        </p:nvSpPr>
        <p:spPr>
          <a:xfrm>
            <a:off x="6444208" y="6234745"/>
            <a:ext cx="576064" cy="555592"/>
          </a:xfrm>
          <a:prstGeom prst="ellipse">
            <a:avLst/>
          </a:prstGeom>
          <a:solidFill>
            <a:srgbClr val="FF0909"/>
          </a:solidFill>
          <a:ln w="57150">
            <a:solidFill>
              <a:srgbClr val="E3E6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E3E6E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開啟圖片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820859C-FBF7-46EA-8A4A-BD91C076FA84}"/>
              </a:ext>
            </a:extLst>
          </p:cNvPr>
          <p:cNvSpPr/>
          <p:nvPr/>
        </p:nvSpPr>
        <p:spPr>
          <a:xfrm>
            <a:off x="-1513" y="-15037"/>
            <a:ext cx="9144000" cy="687303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039DB716-64C6-4B67-B436-3BC791C74FA4}"/>
              </a:ext>
            </a:extLst>
          </p:cNvPr>
          <p:cNvSpPr/>
          <p:nvPr/>
        </p:nvSpPr>
        <p:spPr>
          <a:xfrm>
            <a:off x="6449709" y="6224015"/>
            <a:ext cx="576064" cy="561689"/>
          </a:xfrm>
          <a:prstGeom prst="ellipse">
            <a:avLst/>
          </a:prstGeom>
          <a:solidFill>
            <a:srgbClr val="E3E6E4"/>
          </a:solidFill>
          <a:ln w="57150"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TW" altLang="en-US" sz="1300" b="1" dirty="0">
                <a:solidFill>
                  <a:srgbClr val="FF090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關閉圖片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7F4A68E2-6852-4369-8A08-F82DDB1DF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23" y="1307118"/>
            <a:ext cx="8815033" cy="41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13" grpId="0" animBg="1"/>
      <p:bldP spid="14" grpId="0" animBg="1"/>
      <p:bldP spid="14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91192"/>
            <a:ext cx="88235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008000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假設實驗過程中，硫粉燃燒後產生的氣體沒有散失，則步驟四完成後，分別取其中一瓶溶液與其中一份大理石反應，反應初期何種組合其冒泡的速率最快？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CE2FE4A-C7C8-43E5-B522-85A7197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E58DB5-CA8D-4138-AB44-66E4C24F4701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B870E2-467B-49B1-9949-EBB36D953B1A}"/>
              </a:ext>
            </a:extLst>
          </p:cNvPr>
          <p:cNvSpPr/>
          <p:nvPr/>
        </p:nvSpPr>
        <p:spPr>
          <a:xfrm>
            <a:off x="6912925" y="-7519"/>
            <a:ext cx="2232588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 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B2C6D54-DA8B-429A-A897-45B508E47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150" y="4677397"/>
            <a:ext cx="6512219" cy="214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甲瓶溶液和丙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甲瓶溶液和丁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乙瓶溶液和丙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乙瓶溶液和丁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4A5060C-2A0F-4353-A427-D698A986C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39" y="998711"/>
            <a:ext cx="5862189" cy="232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4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7802237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甲瓶溶液和丁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3615339"/>
            <a:ext cx="774775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一：硫粉燃燒會產生二氧化硫，步驟二、三：二氧化硫溶於水會產生亞硫酸，步驟四：大理石遇酸會產生二氧化碳；而反應初期產生氣泡速率最快，應選用表面積較大的粉狀大理石和濃度較高的亞硫酸混合，故答案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8112D0E-272C-4B04-98E0-AA4575407150}"/>
              </a:ext>
            </a:extLst>
          </p:cNvPr>
          <p:cNvSpPr/>
          <p:nvPr/>
        </p:nvSpPr>
        <p:spPr>
          <a:xfrm>
            <a:off x="6911412" y="1"/>
            <a:ext cx="2232588" cy="600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56D78DF2-B4C1-4136-A064-D5C49FA04A69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2F8940E-B6A7-4217-A32E-8E7C4023E0A1}"/>
              </a:ext>
            </a:extLst>
          </p:cNvPr>
          <p:cNvSpPr/>
          <p:nvPr/>
        </p:nvSpPr>
        <p:spPr>
          <a:xfrm>
            <a:off x="612068" y="3630738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5D3B25FC-02A2-4525-A73E-E880798B6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639" y="1161572"/>
            <a:ext cx="5862189" cy="232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9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434" y="991192"/>
            <a:ext cx="7889502" cy="313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製造硫酸的過程如下：</a:t>
            </a:r>
          </a:p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階段一：硫與氧氣燃燒產生二氧化硫</a:t>
            </a:r>
          </a:p>
          <a:p>
            <a:pPr marL="1296000" indent="-1296000"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階段二：利用催化劑使二氧化硫與氧氣反應產生三氧化硫</a:t>
            </a:r>
          </a:p>
          <a:p>
            <a:pPr eaLnBrk="1" hangingPunct="1">
              <a:lnSpc>
                <a:spcPts val="3600"/>
              </a:lnSpc>
              <a:spcBef>
                <a:spcPct val="200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再經由後續反應生成硫酸。上述兩階段反應中的還原劑分別為下列何者？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B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434" y="4365104"/>
            <a:ext cx="7786800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階段一為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，階段二為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階段一為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，階段二為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階段一為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，階段二為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階段一為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，階段二為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  <a:p>
            <a:pPr marL="360363" indent="-360363" eaLnBrk="1" hangingPunct="1">
              <a:lnSpc>
                <a:spcPts val="3600"/>
              </a:lnSpc>
              <a:spcBef>
                <a:spcPct val="20000"/>
              </a:spcBef>
            </a:pP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342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519B9-E98D-46BA-9A35-9C52C64F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79" y="980728"/>
            <a:ext cx="6938141" cy="6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階段一為 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，階段二為 </a:t>
            </a: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</a:t>
            </a:r>
            <a:r>
              <a:rPr lang="en-US" altLang="zh-TW" sz="2600" baseline="-25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D36B68-2E07-4CB7-A300-333AB4922935}"/>
              </a:ext>
            </a:extLst>
          </p:cNvPr>
          <p:cNvSpPr/>
          <p:nvPr/>
        </p:nvSpPr>
        <p:spPr>
          <a:xfrm>
            <a:off x="0" y="600313"/>
            <a:ext cx="9144000" cy="39839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解析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7A65CBF-4037-4DE4-B1A5-339CF1C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0" y="2010359"/>
            <a:ext cx="77226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還原劑為本身進行氧化並使其他的物質還原，故階段一的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和階段二的 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</a:t>
            </a:r>
            <a:r>
              <a:rPr lang="en-US" altLang="zh-TW" sz="2600" baseline="-250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本身皆氧化，當還原劑，故答案選</a:t>
            </a:r>
            <a:r>
              <a:rPr lang="en-US" altLang="zh-TW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solidFill>
                  <a:srgbClr val="00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9A90D3B-3A62-43B3-B2BB-50B9451E546A}"/>
              </a:ext>
            </a:extLst>
          </p:cNvPr>
          <p:cNvSpPr/>
          <p:nvPr/>
        </p:nvSpPr>
        <p:spPr>
          <a:xfrm>
            <a:off x="7020273" y="-7519"/>
            <a:ext cx="2125240" cy="60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 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08AAED06-0E86-41DD-91A6-48A638E6A772}"/>
              </a:ext>
            </a:extLst>
          </p:cNvPr>
          <p:cNvSpPr/>
          <p:nvPr/>
        </p:nvSpPr>
        <p:spPr>
          <a:xfrm>
            <a:off x="80107" y="6246000"/>
            <a:ext cx="576000" cy="576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全解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3009C312-26EB-41D6-92E0-9575F2AFB1D5}"/>
              </a:ext>
            </a:extLst>
          </p:cNvPr>
          <p:cNvSpPr/>
          <p:nvPr/>
        </p:nvSpPr>
        <p:spPr>
          <a:xfrm>
            <a:off x="612068" y="2025758"/>
            <a:ext cx="454113" cy="42733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解</a:t>
            </a:r>
          </a:p>
        </p:txBody>
      </p:sp>
    </p:spTree>
    <p:extLst>
      <p:ext uri="{BB962C8B-B14F-4D97-AF65-F5344CB8AC3E}">
        <p14:creationId xmlns:p14="http://schemas.microsoft.com/office/powerpoint/2010/main" val="339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823E40B-6F16-4206-9340-26AF9191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434" y="908720"/>
            <a:ext cx="786233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288000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「真金不怕火煉」在字面上的意思是指純正的黃金不怕被火烤，這是因為黃金不易與氧發生反應。依上述對黃金性質的描述判斷，下列哪一類元素對氧的活性與黃金對氧的活性最接近？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277F0C-0B7A-401C-B9F1-9D0C878BBE88}"/>
              </a:ext>
            </a:extLst>
          </p:cNvPr>
          <p:cNvSpPr/>
          <p:nvPr/>
        </p:nvSpPr>
        <p:spPr>
          <a:xfrm>
            <a:off x="0" y="592794"/>
            <a:ext cx="9144000" cy="3983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單選題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8E66587-95D2-4AC9-BAA4-C132EA0C8D64}"/>
              </a:ext>
            </a:extLst>
          </p:cNvPr>
          <p:cNvSpPr/>
          <p:nvPr/>
        </p:nvSpPr>
        <p:spPr>
          <a:xfrm>
            <a:off x="7020273" y="-7519"/>
            <a:ext cx="2125240" cy="600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hangingPunct="1">
              <a:spcBef>
                <a:spcPct val="2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會考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36564B-888D-46F9-9776-81842F4D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32" y="936651"/>
            <a:ext cx="1224137" cy="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3000" dirty="0">
                <a:latin typeface="+mn-ea"/>
                <a:ea typeface="+mn-ea"/>
              </a:rPr>
              <a:t>(   )</a:t>
            </a:r>
            <a:endParaRPr lang="en-US" altLang="zh-TW" sz="3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F8D5070-86A2-4EC8-B650-4002859F02EC}"/>
              </a:ext>
            </a:extLst>
          </p:cNvPr>
          <p:cNvSpPr txBox="1"/>
          <p:nvPr/>
        </p:nvSpPr>
        <p:spPr>
          <a:xfrm>
            <a:off x="425423" y="908720"/>
            <a:ext cx="533523" cy="607667"/>
          </a:xfrm>
          <a:prstGeom prst="rect">
            <a:avLst/>
          </a:prstGeom>
          <a:noFill/>
        </p:spPr>
        <p:txBody>
          <a:bodyPr wrap="square" tIns="0" bIns="0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D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66F5BF-920C-41B3-B587-1308F5E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301" y="3460053"/>
            <a:ext cx="7786800" cy="26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放入水中能與水反應而產生氫氣的元素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在自然界中，多以氧化物狀態存在的元素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在自然界中，多以元素狀態存在的金屬元素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363" indent="-360363" eaLnBrk="1" hangingPunct="1">
              <a:lnSpc>
                <a:spcPts val="4400"/>
              </a:lnSpc>
              <a:spcBef>
                <a:spcPct val="20000"/>
              </a:spcBef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在煉鐵過程中，可使氧化鐵還原成鐵的元素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935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標楷體"/>
        <a:cs typeface="新細明體"/>
      </a:majorFont>
      <a:minorFont>
        <a:latin typeface="Arial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自訂設計">
  <a:themeElements>
    <a:clrScheme name="3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自訂設計">
      <a:majorFont>
        <a:latin typeface="Arial"/>
        <a:ea typeface="標楷體"/>
        <a:cs typeface="新細明體"/>
      </a:majorFont>
      <a:minorFont>
        <a:latin typeface="Arial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訂設計">
  <a:themeElements>
    <a:clrScheme name="2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訂設計">
      <a:majorFont>
        <a:latin typeface="Arial"/>
        <a:ea typeface="標楷體"/>
        <a:cs typeface="新細明體"/>
      </a:majorFont>
      <a:minorFont>
        <a:latin typeface="Arial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標楷體"/>
        <a:cs typeface="新細明體"/>
      </a:majorFont>
      <a:minorFont>
        <a:latin typeface="Arial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12976</TotalTime>
  <Words>3591</Words>
  <Application>Microsoft Office PowerPoint</Application>
  <PresentationFormat>如螢幕大小 (4:3)</PresentationFormat>
  <Paragraphs>349</Paragraphs>
  <Slides>48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48</vt:i4>
      </vt:variant>
    </vt:vector>
  </HeadingPairs>
  <TitlesOfParts>
    <vt:vector size="55" baseType="lpstr">
      <vt:lpstr>jf open 粉圓 2.0</vt:lpstr>
      <vt:lpstr>微軟正黑體</vt:lpstr>
      <vt:lpstr>Arial</vt:lpstr>
      <vt:lpstr>自訂設計</vt:lpstr>
      <vt:lpstr>3_自訂設計</vt:lpstr>
      <vt:lpstr>2_自訂設計</vt:lpstr>
      <vt:lpstr>1_自訂設計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tpmedia9a</dc:creator>
  <cp:lastModifiedBy>李承恩</cp:lastModifiedBy>
  <cp:revision>592</cp:revision>
  <dcterms:created xsi:type="dcterms:W3CDTF">2018-09-03T03:09:31Z</dcterms:created>
  <dcterms:modified xsi:type="dcterms:W3CDTF">2024-10-01T03:03:22Z</dcterms:modified>
</cp:coreProperties>
</file>