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652" r:id="rId4"/>
  </p:sldMasterIdLst>
  <p:notesMasterIdLst>
    <p:notesMasterId r:id="rId95"/>
  </p:notesMasterIdLst>
  <p:handoutMasterIdLst>
    <p:handoutMasterId r:id="rId96"/>
  </p:handoutMasterIdLst>
  <p:sldIdLst>
    <p:sldId id="423" r:id="rId5"/>
    <p:sldId id="428" r:id="rId6"/>
    <p:sldId id="494" r:id="rId7"/>
    <p:sldId id="429" r:id="rId8"/>
    <p:sldId id="571" r:id="rId9"/>
    <p:sldId id="431" r:id="rId10"/>
    <p:sldId id="432" r:id="rId11"/>
    <p:sldId id="436" r:id="rId12"/>
    <p:sldId id="437" r:id="rId13"/>
    <p:sldId id="438" r:id="rId14"/>
    <p:sldId id="539" r:id="rId15"/>
    <p:sldId id="541" r:id="rId16"/>
    <p:sldId id="542" r:id="rId17"/>
    <p:sldId id="543" r:id="rId18"/>
    <p:sldId id="545" r:id="rId19"/>
    <p:sldId id="546" r:id="rId20"/>
    <p:sldId id="549" r:id="rId21"/>
    <p:sldId id="550" r:id="rId22"/>
    <p:sldId id="551" r:id="rId23"/>
    <p:sldId id="552" r:id="rId24"/>
    <p:sldId id="553" r:id="rId25"/>
    <p:sldId id="479" r:id="rId26"/>
    <p:sldId id="537" r:id="rId27"/>
    <p:sldId id="556" r:id="rId28"/>
    <p:sldId id="559" r:id="rId29"/>
    <p:sldId id="560" r:id="rId30"/>
    <p:sldId id="572" r:id="rId31"/>
    <p:sldId id="563" r:id="rId32"/>
    <p:sldId id="564" r:id="rId33"/>
    <p:sldId id="496" r:id="rId34"/>
    <p:sldId id="574" r:id="rId35"/>
    <p:sldId id="458" r:id="rId36"/>
    <p:sldId id="459" r:id="rId37"/>
    <p:sldId id="544" r:id="rId38"/>
    <p:sldId id="576" r:id="rId39"/>
    <p:sldId id="577" r:id="rId40"/>
    <p:sldId id="547" r:id="rId41"/>
    <p:sldId id="579" r:id="rId42"/>
    <p:sldId id="580" r:id="rId43"/>
    <p:sldId id="581" r:id="rId44"/>
    <p:sldId id="583" r:id="rId45"/>
    <p:sldId id="585" r:id="rId46"/>
    <p:sldId id="586" r:id="rId47"/>
    <p:sldId id="587" r:id="rId48"/>
    <p:sldId id="588" r:id="rId49"/>
    <p:sldId id="590" r:id="rId50"/>
    <p:sldId id="591" r:id="rId51"/>
    <p:sldId id="592" r:id="rId52"/>
    <p:sldId id="593" r:id="rId53"/>
    <p:sldId id="595" r:id="rId54"/>
    <p:sldId id="599" r:id="rId55"/>
    <p:sldId id="597" r:id="rId56"/>
    <p:sldId id="598" r:id="rId57"/>
    <p:sldId id="600" r:id="rId58"/>
    <p:sldId id="601" r:id="rId59"/>
    <p:sldId id="602" r:id="rId60"/>
    <p:sldId id="603" r:id="rId61"/>
    <p:sldId id="632" r:id="rId62"/>
    <p:sldId id="633" r:id="rId63"/>
    <p:sldId id="636" r:id="rId64"/>
    <p:sldId id="634" r:id="rId65"/>
    <p:sldId id="635" r:id="rId66"/>
    <p:sldId id="573" r:id="rId67"/>
    <p:sldId id="604" r:id="rId68"/>
    <p:sldId id="575" r:id="rId69"/>
    <p:sldId id="605" r:id="rId70"/>
    <p:sldId id="606" r:id="rId71"/>
    <p:sldId id="578" r:id="rId72"/>
    <p:sldId id="607" r:id="rId73"/>
    <p:sldId id="608" r:id="rId74"/>
    <p:sldId id="609" r:id="rId75"/>
    <p:sldId id="610" r:id="rId76"/>
    <p:sldId id="616" r:id="rId77"/>
    <p:sldId id="612" r:id="rId78"/>
    <p:sldId id="613" r:id="rId79"/>
    <p:sldId id="614" r:id="rId80"/>
    <p:sldId id="615" r:id="rId81"/>
    <p:sldId id="618" r:id="rId82"/>
    <p:sldId id="619" r:id="rId83"/>
    <p:sldId id="620" r:id="rId84"/>
    <p:sldId id="621" r:id="rId85"/>
    <p:sldId id="622" r:id="rId86"/>
    <p:sldId id="623" r:id="rId87"/>
    <p:sldId id="624" r:id="rId88"/>
    <p:sldId id="630" r:id="rId89"/>
    <p:sldId id="625" r:id="rId90"/>
    <p:sldId id="626" r:id="rId91"/>
    <p:sldId id="627" r:id="rId92"/>
    <p:sldId id="629" r:id="rId93"/>
    <p:sldId id="631" r:id="rId94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B1510A73-9B7C-44B7-B489-88445746B3B9}">
          <p14:sldIdLst>
            <p14:sldId id="423"/>
            <p14:sldId id="428"/>
            <p14:sldId id="494"/>
            <p14:sldId id="429"/>
            <p14:sldId id="571"/>
            <p14:sldId id="431"/>
            <p14:sldId id="432"/>
            <p14:sldId id="436"/>
            <p14:sldId id="437"/>
            <p14:sldId id="438"/>
            <p14:sldId id="539"/>
            <p14:sldId id="541"/>
            <p14:sldId id="542"/>
            <p14:sldId id="543"/>
            <p14:sldId id="545"/>
            <p14:sldId id="546"/>
            <p14:sldId id="549"/>
            <p14:sldId id="550"/>
            <p14:sldId id="551"/>
            <p14:sldId id="552"/>
            <p14:sldId id="553"/>
            <p14:sldId id="479"/>
            <p14:sldId id="537"/>
            <p14:sldId id="556"/>
            <p14:sldId id="559"/>
            <p14:sldId id="560"/>
            <p14:sldId id="572"/>
            <p14:sldId id="563"/>
            <p14:sldId id="564"/>
            <p14:sldId id="496"/>
            <p14:sldId id="574"/>
            <p14:sldId id="458"/>
            <p14:sldId id="459"/>
            <p14:sldId id="544"/>
            <p14:sldId id="576"/>
            <p14:sldId id="577"/>
            <p14:sldId id="547"/>
            <p14:sldId id="579"/>
            <p14:sldId id="580"/>
            <p14:sldId id="581"/>
            <p14:sldId id="583"/>
            <p14:sldId id="585"/>
            <p14:sldId id="586"/>
            <p14:sldId id="587"/>
            <p14:sldId id="588"/>
            <p14:sldId id="590"/>
            <p14:sldId id="591"/>
            <p14:sldId id="592"/>
            <p14:sldId id="593"/>
            <p14:sldId id="595"/>
            <p14:sldId id="599"/>
            <p14:sldId id="597"/>
            <p14:sldId id="598"/>
            <p14:sldId id="600"/>
            <p14:sldId id="601"/>
            <p14:sldId id="602"/>
            <p14:sldId id="603"/>
            <p14:sldId id="632"/>
            <p14:sldId id="633"/>
            <p14:sldId id="636"/>
            <p14:sldId id="634"/>
            <p14:sldId id="635"/>
            <p14:sldId id="573"/>
            <p14:sldId id="604"/>
            <p14:sldId id="575"/>
            <p14:sldId id="605"/>
            <p14:sldId id="606"/>
            <p14:sldId id="578"/>
            <p14:sldId id="607"/>
            <p14:sldId id="608"/>
            <p14:sldId id="609"/>
            <p14:sldId id="610"/>
            <p14:sldId id="616"/>
            <p14:sldId id="612"/>
            <p14:sldId id="613"/>
            <p14:sldId id="614"/>
            <p14:sldId id="615"/>
            <p14:sldId id="618"/>
            <p14:sldId id="619"/>
            <p14:sldId id="620"/>
            <p14:sldId id="621"/>
            <p14:sldId id="622"/>
            <p14:sldId id="623"/>
            <p14:sldId id="624"/>
            <p14:sldId id="630"/>
            <p14:sldId id="625"/>
            <p14:sldId id="626"/>
            <p14:sldId id="627"/>
            <p14:sldId id="629"/>
            <p14:sldId id="63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7D9A"/>
    <a:srgbClr val="5FA9D4"/>
    <a:srgbClr val="E8839A"/>
    <a:srgbClr val="E88281"/>
    <a:srgbClr val="E3E6E4"/>
    <a:srgbClr val="E14627"/>
    <a:srgbClr val="FDB700"/>
    <a:srgbClr val="29799C"/>
    <a:srgbClr val="E04526"/>
    <a:srgbClr val="379E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9872" autoAdjust="0"/>
  </p:normalViewPr>
  <p:slideViewPr>
    <p:cSldViewPr>
      <p:cViewPr varScale="1">
        <p:scale>
          <a:sx n="79" d="100"/>
          <a:sy n="79" d="100"/>
        </p:scale>
        <p:origin x="206" y="62"/>
      </p:cViewPr>
      <p:guideLst>
        <p:guide orient="horz" pos="2205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2692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notesMaster" Target="notesMasters/notesMaster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A61EBEAA-8929-4C46-8D3F-AEE8705FE1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FDA0C5E-E863-4DFF-B96D-C76875C69E2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4734C-0F0D-4E88-9F70-D0CEEE60B393}" type="datetimeFigureOut">
              <a:rPr lang="zh-TW" altLang="en-US" smtClean="0"/>
              <a:pPr/>
              <a:t>2024/10/1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D888046-4231-493A-A697-93D9FF5DFE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873E5FD-0E4C-4817-8358-49DE018B25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234FF-D3DC-4B67-9680-24E171F4523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5191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51F7DCB-E92B-49F8-A5BC-AF17AF452C1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5A0836FD-4B9E-49F5-9E52-7A535534941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4CFC36B3-5FE7-47A6-A4B6-766370EA79A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ADB5F817-F931-4142-964A-937E7114674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0BC03639-4659-4300-9B5C-0D4A67B87C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3F597E7-C32B-4AFF-BE1D-1635751D38C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72070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A2D15A1-F1E6-4404-8240-95D0CF81AA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E617894-6668-45E0-839C-3E951DBC85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</p:spTree>
    <p:extLst>
      <p:ext uri="{BB962C8B-B14F-4D97-AF65-F5344CB8AC3E}">
        <p14:creationId xmlns:p14="http://schemas.microsoft.com/office/powerpoint/2010/main" val="1564017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FA40C56-91CF-4988-BF0E-20E74FFD8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D6C0BBC-44F4-493F-B90B-F15F360D04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763864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28F69356-3F46-4B4E-8958-1132A73E5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423025" y="188913"/>
            <a:ext cx="2057400" cy="53181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72F4786-8FE1-445E-A9BD-7474F23EF1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50825" y="188913"/>
            <a:ext cx="6019800" cy="5318125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531941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F4ABBD-FC28-4D94-90B9-00B7BDAB28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782F51C-ADCE-4D8D-B0DD-0938F420F3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</p:spTree>
    <p:extLst>
      <p:ext uri="{BB962C8B-B14F-4D97-AF65-F5344CB8AC3E}">
        <p14:creationId xmlns:p14="http://schemas.microsoft.com/office/powerpoint/2010/main" val="1136089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ADFB8C0-B354-421E-A32E-7BD407EC6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ADA4A8A-7756-4B52-83F3-043190815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537223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1795A51-2932-412A-A689-90163DAA7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6D629A5-D59F-498F-8372-8F88F7C12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927199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78B1CA-0C88-4435-9256-EDCC859BF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9211959-5889-40DF-B392-A3D2935CC1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0825" y="981075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DFE700E-A5E2-450C-9C54-703C835722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1825" y="981075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208865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38ACB6-2D8A-4F14-AE0C-28908367D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57E3EB8-6594-4C5D-897C-A423FBEA7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B646715-B438-4258-92A1-C1F4FC3D3E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A078008-583E-45D1-AF77-38EFAC6D83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DC0ADAD5-A989-4E7E-9373-7FE6DB132F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6347018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3485F94-AB3C-4873-B467-2F4CDBC0C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7418899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22843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9312F50-9188-4E1A-9EC4-F2995DB65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82ECB13-ACF0-4442-B571-C8A69947C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94DDB54-D67A-40A7-96E3-4A6B90BB8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881491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C7DBE77-9A2C-4E46-94F3-4BD628CC0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62FCBD-E812-40F8-92E5-383FD9469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5832023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75030E-34BC-4FD6-9552-F814AE477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CB8AF9AF-5FA9-493C-ACFD-FC8357C81A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E6C20A8-4BAB-4584-BE1B-04854518D7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6509207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72DD65D-E203-4B17-A627-16A2F21E6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E239D23-71F9-4823-A89F-8DDE74465C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2300253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29E6350B-7461-4E3C-B161-1ABC74A481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423025" y="188913"/>
            <a:ext cx="2057400" cy="53181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87409BF-80DC-4FD2-BFF7-159AF8CD5A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50825" y="188913"/>
            <a:ext cx="6019800" cy="5318125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567877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0ADC148-7ADF-452A-8CF7-442B88F7BC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92E2974-9DC6-4B3B-BF68-C736F1D7FD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</p:spTree>
    <p:extLst>
      <p:ext uri="{BB962C8B-B14F-4D97-AF65-F5344CB8AC3E}">
        <p14:creationId xmlns:p14="http://schemas.microsoft.com/office/powerpoint/2010/main" val="27048292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BD5AE54-5F4F-4640-8B27-6D211C763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D5CABCA-3417-424F-8490-D2F3FAC27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4735245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F15B75B-B1CE-4DC9-AFB2-6A31B93CB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7DD4C72-8AB1-4092-8413-AC440FB68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9861855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F016FE-6D9E-489A-B857-30497C23A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F5D3FB8-F342-4793-AB16-10274E8D99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0825" y="981075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40AFE95-5AEA-4619-80B6-834AB63B88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1825" y="981075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9168442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C673E4A-87CC-424D-950E-6441ED07C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5B12CFD-EAE1-4F57-9FA6-F9E842808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B8022BA-38F9-42B1-B3DB-326130CF8D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41E3B3A-D9F3-41CE-A624-F06D439766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98263540-DF84-444B-8978-56E36725AC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4225224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0F20B54-252B-4B54-9402-8C088051D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0291384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6309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CCFE6C-F0D2-483D-BA35-F3A53F694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BDBD1C9-413C-433D-85A2-AE308585C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8649293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D7E7932-1A7B-457E-AEB4-D2CC53AF9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029A297-258E-4BE8-BD33-44A5ADEE2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B285C08-6B3A-4017-B0FC-2CEAE65750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4620616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664C22-B2D1-4629-B1A7-220463274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027AAFF7-A656-4B82-9D1E-BED1B58CDF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525D68D-8562-45F0-9E4A-71D264BB55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0106928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98E695-BFA9-4E41-B027-B87D1A6AC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BB103DD-CE3B-4D3E-82CA-7D0A2E107D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6921314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4F5F66D0-6462-4467-8B43-516165FD2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423025" y="188913"/>
            <a:ext cx="2057400" cy="53181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A29D921-DEF3-467B-AF26-19029EC85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50825" y="188913"/>
            <a:ext cx="6019800" cy="5318125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9671876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CE9B86-3C02-43A7-8AAF-4321EE375C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E599717-4F18-4EC6-99AA-72F028B616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</p:spTree>
    <p:extLst>
      <p:ext uri="{BB962C8B-B14F-4D97-AF65-F5344CB8AC3E}">
        <p14:creationId xmlns:p14="http://schemas.microsoft.com/office/powerpoint/2010/main" val="2171037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ECEB62A-7042-4A7C-8268-9B39D7571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7303203-2C7E-4CAE-9E62-5EE71C3B1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8952302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5BECDF3-F30B-4386-82CF-3AE24422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A4A1AFD-1633-4A49-906E-58C3BEC2E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710598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A06F43-F114-47FF-9E74-9B6314138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4879744-421D-4F8F-83D0-F7EAE90C97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0825" y="981075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C71CDF6-12F3-4775-8FE8-74CD3A3E20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1825" y="981075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9733542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EFF2552-354F-4C26-890D-0C6251D14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E09F605-3078-4541-BC34-0904C0144B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7375A66-2CA6-4F45-A26A-6F60417946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B05DF1B-3186-4542-82D9-0F1007507F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6847FD51-28C1-4B17-870F-A48FDC4DC4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5245880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4FBF18-B5CA-4BDE-BF37-B2418C888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377720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5C1E24-D2C1-4DFD-B352-3B09EE318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10E2CD6-5C96-4F34-B742-4116F43990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0825" y="981075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A5B1F45-1D30-4B67-A6F9-4B395B7747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1825" y="981075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8984796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71219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77B105-C16A-467D-9CD4-C5430F0CA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9A47076-BB4B-4753-8328-2E2722AFA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CC34A3B-661F-4416-BD6C-9DC5DD31B4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3680937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D264D7E-EF36-4E6A-885F-F1554CA61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E61A450B-4851-48F1-AF20-D3F3A34D21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8EDCBEC-AB86-4331-AF62-DF8AAA8BD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7310441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383004-A8D4-4D43-987C-F3FC3D406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46FBD0B-FD56-431B-A349-FED11CA202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0865273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0157CF93-9962-4E7F-85EF-9E473DB6CE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423025" y="188913"/>
            <a:ext cx="2057400" cy="53181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9EAAAE9-2221-42F5-BD59-EB0713B056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50825" y="188913"/>
            <a:ext cx="6019800" cy="5318125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57314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9128E9-FB75-4AC8-8F54-23F3B3B6C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BD6F2CB-2C88-49E3-B673-78B838898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68FA1FF-49D3-462D-B63A-3D00CF155C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AD2623A-03A5-46F0-AE88-5DBEB05DBD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AA8E55AF-E957-4DA0-B945-AC2DBD301B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594344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741AFE3-BA1F-4197-8718-7DD27954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929353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132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724F0AE-DF85-4F48-932D-39711195C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F170236-011D-4335-B21F-8E5F6BAD6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01A75B7-91E3-43D9-AC8E-9868B86D7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38508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92C3098-0040-401A-B1BE-4E0C35C21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E50663D3-7579-4FDA-8CBC-11223C8C3C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AA91FA3-6CD7-4CB5-A228-05790E5ABE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906086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" Target="../slides/slid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913"/>
            <a:ext cx="763428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小節名稱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9810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pic>
        <p:nvPicPr>
          <p:cNvPr id="1029" name="Picture 8">
            <a:hlinkClick r:id="" action="ppaction://hlinkshowjump?jump=previousslide" tooltip="上一頁"/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0" b="1"/>
          <a:stretch/>
        </p:blipFill>
        <p:spPr bwMode="auto">
          <a:xfrm>
            <a:off x="7797120" y="6212386"/>
            <a:ext cx="648000" cy="62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1">
            <a:hlinkClick r:id="" action="ppaction://hlinkshowjump?jump=nextslide" tooltip="下一頁"/>
          </p:cNvPr>
          <p:cNvPicPr>
            <a:picLocks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4" b="5879"/>
          <a:stretch/>
        </p:blipFill>
        <p:spPr bwMode="auto">
          <a:xfrm>
            <a:off x="7108015" y="6212387"/>
            <a:ext cx="647999" cy="622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2">
            <a:hlinkClick r:id="rId15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86225" y="6212386"/>
            <a:ext cx="647999" cy="62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8BAA3D0D-1757-4757-B2B4-C991ECDA3908}"/>
              </a:ext>
            </a:extLst>
          </p:cNvPr>
          <p:cNvSpPr/>
          <p:nvPr userDrawn="1"/>
        </p:nvSpPr>
        <p:spPr>
          <a:xfrm>
            <a:off x="0" y="0"/>
            <a:ext cx="9144000" cy="600313"/>
          </a:xfrm>
          <a:prstGeom prst="rect">
            <a:avLst/>
          </a:prstGeom>
          <a:solidFill>
            <a:srgbClr val="CA7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章  酸、鹼、鹽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 kern="1200">
          <a:solidFill>
            <a:srgbClr val="0000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913"/>
            <a:ext cx="763428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小節名稱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9810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pic>
        <p:nvPicPr>
          <p:cNvPr id="2053" name="Picture 11" descr="進入">
            <a:hlinkClick r:id="" action="ppaction://hlinkshowjump?jump=nextslide" tooltip="下一頁"/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6146800"/>
            <a:ext cx="68738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2" descr="回首頁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3" y="6146800"/>
            <a:ext cx="68738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2" r:id="rId3"/>
    <p:sldLayoutId id="2147483671" r:id="rId4"/>
    <p:sldLayoutId id="2147483670" r:id="rId5"/>
    <p:sldLayoutId id="2147483669" r:id="rId6"/>
    <p:sldLayoutId id="2147483668" r:id="rId7"/>
    <p:sldLayoutId id="2147483667" r:id="rId8"/>
    <p:sldLayoutId id="2147483666" r:id="rId9"/>
    <p:sldLayoutId id="2147483665" r:id="rId10"/>
    <p:sldLayoutId id="21474836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 kern="1200">
          <a:solidFill>
            <a:srgbClr val="0000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913"/>
            <a:ext cx="763428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小節名稱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9810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pic>
        <p:nvPicPr>
          <p:cNvPr id="3077" name="Picture 2" descr="回首頁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3" y="6146800"/>
            <a:ext cx="68738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4" r:id="rId2"/>
    <p:sldLayoutId id="2147483683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77" r:id="rId9"/>
    <p:sldLayoutId id="2147483676" r:id="rId10"/>
    <p:sldLayoutId id="214748367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 kern="1200">
          <a:solidFill>
            <a:srgbClr val="0000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913"/>
            <a:ext cx="763428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小節名稱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9810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pic>
        <p:nvPicPr>
          <p:cNvPr id="4101" name="Picture 8" descr="上一頁">
            <a:hlinkClick r:id="" action="ppaction://hlinkshowjump?jump=previousslide" tooltip="上一頁"/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69025"/>
            <a:ext cx="712788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2" descr="回首頁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3" y="6146800"/>
            <a:ext cx="68738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4" r:id="rId3"/>
    <p:sldLayoutId id="2147483693" r:id="rId4"/>
    <p:sldLayoutId id="2147483692" r:id="rId5"/>
    <p:sldLayoutId id="2147483691" r:id="rId6"/>
    <p:sldLayoutId id="2147483690" r:id="rId7"/>
    <p:sldLayoutId id="2147483689" r:id="rId8"/>
    <p:sldLayoutId id="2147483688" r:id="rId9"/>
    <p:sldLayoutId id="2147483687" r:id="rId10"/>
    <p:sldLayoutId id="214748368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 kern="1200">
          <a:solidFill>
            <a:srgbClr val="0000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>
            <a:extLst>
              <a:ext uri="{FF2B5EF4-FFF2-40B4-BE49-F238E27FC236}">
                <a16:creationId xmlns:a16="http://schemas.microsoft.com/office/drawing/2014/main" id="{BA53AB05-B96D-5C8E-DC51-9068EF4574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84"/>
          <a:stretch/>
        </p:blipFill>
        <p:spPr>
          <a:xfrm flipH="1">
            <a:off x="0" y="-22225"/>
            <a:ext cx="9144000" cy="690245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BF5BBB9A-01DA-4F92-A66D-2F52A428FE9E}"/>
              </a:ext>
            </a:extLst>
          </p:cNvPr>
          <p:cNvSpPr/>
          <p:nvPr/>
        </p:nvSpPr>
        <p:spPr>
          <a:xfrm>
            <a:off x="-1" y="1691408"/>
            <a:ext cx="9144001" cy="3957293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A815148-0198-4390-9FF9-6569376B33DE}"/>
              </a:ext>
            </a:extLst>
          </p:cNvPr>
          <p:cNvSpPr/>
          <p:nvPr/>
        </p:nvSpPr>
        <p:spPr>
          <a:xfrm>
            <a:off x="467542" y="2921168"/>
            <a:ext cx="8208914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marL="12700" lvl="0" algn="ctr">
              <a:spcBef>
                <a:spcPts val="100"/>
              </a:spcBef>
              <a:defRPr/>
            </a:pPr>
            <a:r>
              <a:rPr kumimoji="1" lang="zh-TW" altLang="en-US" sz="6000" b="1" i="0" u="none" strike="noStrike" kern="1200" cap="none" spc="10" normalizeH="0" baseline="0" noProof="0" dirty="0">
                <a:ln>
                  <a:noFill/>
                </a:ln>
                <a:solidFill>
                  <a:srgbClr val="CA7D9A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第</a:t>
            </a:r>
            <a:r>
              <a:rPr kumimoji="1" lang="en-US" altLang="zh-TW" sz="6000" b="1" i="0" u="none" strike="noStrike" kern="1200" cap="none" spc="10" normalizeH="0" baseline="0" noProof="0" dirty="0">
                <a:ln>
                  <a:noFill/>
                </a:ln>
                <a:solidFill>
                  <a:srgbClr val="CA7D9A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</a:t>
            </a:r>
            <a:r>
              <a:rPr kumimoji="1" lang="zh-TW" altLang="en-US" sz="6000" b="1" i="0" u="none" strike="noStrike" kern="1200" cap="none" spc="10" normalizeH="0" baseline="0" noProof="0" dirty="0">
                <a:ln>
                  <a:noFill/>
                </a:ln>
                <a:solidFill>
                  <a:srgbClr val="CA7D9A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章  </a:t>
            </a:r>
            <a:r>
              <a:rPr lang="zh-TW" altLang="en-US" sz="6000" b="1" spc="10" dirty="0">
                <a:solidFill>
                  <a:srgbClr val="CA7D9A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酸、鹼、鹽</a:t>
            </a:r>
            <a:endParaRPr kumimoji="1" lang="zh-TW" altLang="en-US" sz="6000" b="1" i="0" u="none" strike="noStrike" kern="1200" cap="none" spc="10" normalizeH="0" baseline="0" noProof="0" dirty="0">
              <a:ln>
                <a:noFill/>
              </a:ln>
              <a:solidFill>
                <a:srgbClr val="CA7D9A"/>
              </a:solidFill>
              <a:effectLst/>
              <a:uLnTx/>
              <a:uFillTx/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ABB2FBB-E4C4-48E5-9AF3-41F608B3AEC3}"/>
              </a:ext>
            </a:extLst>
          </p:cNvPr>
          <p:cNvSpPr/>
          <p:nvPr/>
        </p:nvSpPr>
        <p:spPr>
          <a:xfrm>
            <a:off x="179512" y="1733901"/>
            <a:ext cx="5904656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marL="990600" marR="0" lvl="0" indent="-990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5400" b="1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</a:t>
            </a:r>
            <a:r>
              <a:rPr lang="zh-TW" altLang="en-US" sz="5400" b="1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下會考</a:t>
            </a:r>
            <a:r>
              <a:rPr lang="en-US" altLang="zh-TW" sz="5400" b="1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PPT</a:t>
            </a:r>
            <a:endParaRPr kumimoji="1" lang="zh-TW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10" name="圖片 9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4255372D-D03D-4A2A-A85F-558BEDB6BC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7" t="3213" r="3510" b="4234"/>
          <a:stretch/>
        </p:blipFill>
        <p:spPr>
          <a:xfrm>
            <a:off x="8485197" y="6216722"/>
            <a:ext cx="648072" cy="62330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126928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6" y="908720"/>
            <a:ext cx="778680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下圖為去汙作用的步驟示意圖，下列哪一個反應可以產生與圖中物質甲相同功能的產物？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25E67FE-59E8-446C-810B-2846B2A64B18}"/>
              </a:ext>
            </a:extLst>
          </p:cNvPr>
          <p:cNvSpPr/>
          <p:nvPr/>
        </p:nvSpPr>
        <p:spPr>
          <a:xfrm>
            <a:off x="6948264" y="-7519"/>
            <a:ext cx="2197249" cy="607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106.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E30F11E-4979-40E9-BBBC-92ED353D8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58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58BE009-CF0A-4A09-BA4F-1A7E352A844D}"/>
              </a:ext>
            </a:extLst>
          </p:cNvPr>
          <p:cNvSpPr txBox="1"/>
          <p:nvPr/>
        </p:nvSpPr>
        <p:spPr>
          <a:xfrm>
            <a:off x="367049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C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79D03CD-5D23-4BA4-8F00-836EEC26D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08" y="4242366"/>
            <a:ext cx="7786800" cy="261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乙醇＋乙酸　→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碳酸鈣＋鹽酸　→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油脂＋氫氧化鈉　→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硫酸＋氫氧化鈉　→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1CFC983-55FD-41A1-B519-5F1994F8A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954" y="2060848"/>
            <a:ext cx="5991862" cy="223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7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808" y="3755560"/>
            <a:ext cx="3742918" cy="25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3400"/>
              </a:lnSpc>
              <a:spcBef>
                <a:spcPct val="20000"/>
              </a:spcBef>
            </a:pPr>
            <a:r>
              <a:rPr lang="pt-BR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pt-BR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乙醇＋乙酸　→</a:t>
            </a:r>
          </a:p>
          <a:p>
            <a:pPr eaLnBrk="1" hangingPunct="1">
              <a:lnSpc>
                <a:spcPts val="3400"/>
              </a:lnSpc>
              <a:spcBef>
                <a:spcPct val="20000"/>
              </a:spcBef>
            </a:pP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3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碳酸鈣＋鹽酸　→</a:t>
            </a:r>
          </a:p>
          <a:p>
            <a:pPr eaLnBrk="1" hangingPunct="1">
              <a:lnSpc>
                <a:spcPts val="3400"/>
              </a:lnSpc>
              <a:spcBef>
                <a:spcPct val="20000"/>
              </a:spcBef>
            </a:pP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3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硫酸＋氫氧化鈉　→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601" y="1604799"/>
            <a:ext cx="3240359" cy="473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36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圖中的物質甲應為清潔劑，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生成肥皂，和物質甲有相同功能的應為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6B7F512-978E-459B-8408-AB19D9A654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410" y="4259468"/>
            <a:ext cx="4709939" cy="459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36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生成酯類；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37E6773E-3DB3-422A-B3F4-520072067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1297" y="5306166"/>
            <a:ext cx="4805309" cy="653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36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生成氯化鈣和二氧化碳；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ABB9D7D-1BC2-42CB-A228-B8BC2CEE819C}"/>
              </a:ext>
            </a:extLst>
          </p:cNvPr>
          <p:cNvSpPr/>
          <p:nvPr/>
        </p:nvSpPr>
        <p:spPr>
          <a:xfrm>
            <a:off x="6912925" y="-7519"/>
            <a:ext cx="2232588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106.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429F3553-33D1-4122-8064-2FE2C41B4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941" y="998711"/>
            <a:ext cx="8278239" cy="57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油脂＋氫氧化鈉　→</a:t>
            </a:r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70A5814B-2661-40DF-91EE-EDB7CEEE9161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9" name="橢圓 18">
            <a:extLst>
              <a:ext uri="{FF2B5EF4-FFF2-40B4-BE49-F238E27FC236}">
                <a16:creationId xmlns:a16="http://schemas.microsoft.com/office/drawing/2014/main" id="{89D35C1B-8828-4FA5-AEC0-84A44D261AED}"/>
              </a:ext>
            </a:extLst>
          </p:cNvPr>
          <p:cNvSpPr/>
          <p:nvPr/>
        </p:nvSpPr>
        <p:spPr>
          <a:xfrm>
            <a:off x="557808" y="1619494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zh-TW" altLang="en-US" dirty="0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000F3B9F-E52E-4684-8CE2-0859951C568E}"/>
              </a:ext>
            </a:extLst>
          </p:cNvPr>
          <p:cNvSpPr/>
          <p:nvPr/>
        </p:nvSpPr>
        <p:spPr>
          <a:xfrm>
            <a:off x="855493" y="4269051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zh-TW" altLang="en-US" dirty="0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sp>
        <p:nvSpPr>
          <p:cNvPr id="22" name="橢圓 21">
            <a:extLst>
              <a:ext uri="{FF2B5EF4-FFF2-40B4-BE49-F238E27FC236}">
                <a16:creationId xmlns:a16="http://schemas.microsoft.com/office/drawing/2014/main" id="{195069A4-5988-4C10-9453-C52F63F33EB2}"/>
              </a:ext>
            </a:extLst>
          </p:cNvPr>
          <p:cNvSpPr/>
          <p:nvPr/>
        </p:nvSpPr>
        <p:spPr>
          <a:xfrm>
            <a:off x="855493" y="5368535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zh-TW" altLang="en-US" dirty="0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ADE1D043-0D64-45D4-A083-93AADA51D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1298" y="6269556"/>
            <a:ext cx="3628388" cy="653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36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為酸鹼中和生成硫酸鈉。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4AC50F38-561B-4D9C-A1C7-CEBB331E187C}"/>
              </a:ext>
            </a:extLst>
          </p:cNvPr>
          <p:cNvSpPr/>
          <p:nvPr/>
        </p:nvSpPr>
        <p:spPr>
          <a:xfrm>
            <a:off x="855493" y="6331925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zh-TW" altLang="en-US" dirty="0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pic>
        <p:nvPicPr>
          <p:cNvPr id="23" name="圖片 22">
            <a:extLst>
              <a:ext uri="{FF2B5EF4-FFF2-40B4-BE49-F238E27FC236}">
                <a16:creationId xmlns:a16="http://schemas.microsoft.com/office/drawing/2014/main" id="{5922616C-64AD-4E69-A38F-E9429ADB7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801" y="1308465"/>
            <a:ext cx="4805309" cy="179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91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  <p:bldP spid="10" grpId="0"/>
      <p:bldP spid="10" grpId="1"/>
      <p:bldP spid="10" grpId="2"/>
      <p:bldP spid="10" grpId="3"/>
      <p:bldP spid="10" grpId="4"/>
      <p:bldP spid="11" grpId="0"/>
      <p:bldP spid="11" grpId="1"/>
      <p:bldP spid="11" grpId="2"/>
      <p:bldP spid="11" grpId="3"/>
      <p:bldP spid="11" grpId="4"/>
      <p:bldP spid="14" grpId="0"/>
      <p:bldP spid="14" grpId="1"/>
      <p:bldP spid="14" grpId="2"/>
      <p:bldP spid="14" grpId="3"/>
      <p:bldP spid="14" grpId="4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6" y="908720"/>
            <a:ext cx="778680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阿凱於某地收集雨水，並在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25℃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的環境下以不同的試紙測試雨水的酸鹼性，下列哪一種試紙的顏色變化情形，最可能是說明「此地雨水的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pH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值小於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5.0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」的理由之一？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8E66587-95D2-4AC9-BAA4-C132EA0C8D64}"/>
              </a:ext>
            </a:extLst>
          </p:cNvPr>
          <p:cNvSpPr/>
          <p:nvPr/>
        </p:nvSpPr>
        <p:spPr>
          <a:xfrm>
            <a:off x="7020273" y="-7519"/>
            <a:ext cx="2125240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106.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936564B-888D-46F9-9776-81842F4DC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F8D5070-86A2-4EC8-B650-4002859F02EC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A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366F5BF-920C-41B3-B587-1308F5E8A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3429000"/>
            <a:ext cx="5472608" cy="261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藍色石蕊試紙變成紅色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紅色石蕊試紙變成藍色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藍色氯化亞鈷試紙變成粉紅色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粉紅色氯化亞鈷試紙變成藍色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1538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9" y="980728"/>
            <a:ext cx="6362077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藍色石蕊試紙變成紅色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860" y="1691407"/>
            <a:ext cx="772260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雨水 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pH 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值小於 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，代表雨水呈現酸性的情況，可使藍色石蕊試紙變紅色；氯化亞鈷試紙則是用以檢驗有無水分存在，故答案選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9A90D3B-3A62-43B3-B2BB-50B9451E546A}"/>
              </a:ext>
            </a:extLst>
          </p:cNvPr>
          <p:cNvSpPr/>
          <p:nvPr/>
        </p:nvSpPr>
        <p:spPr>
          <a:xfrm>
            <a:off x="7020273" y="-7519"/>
            <a:ext cx="2125240" cy="607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106.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08AAED06-0E86-41DD-91A6-48A638E6A772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3009C312-26EB-41D6-92E0-9575F2AFB1D5}"/>
              </a:ext>
            </a:extLst>
          </p:cNvPr>
          <p:cNvSpPr/>
          <p:nvPr/>
        </p:nvSpPr>
        <p:spPr>
          <a:xfrm>
            <a:off x="612068" y="1706806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</p:spTree>
    <p:extLst>
      <p:ext uri="{BB962C8B-B14F-4D97-AF65-F5344CB8AC3E}">
        <p14:creationId xmlns:p14="http://schemas.microsoft.com/office/powerpoint/2010/main" val="132506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6" y="908720"/>
            <a:ext cx="7668344" cy="450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7.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已知化合物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在水中是一種強電解質。分析人員偵測只含化合物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的甲、乙、丙和丁四杯不同濃度的水溶液，並將化合物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解離出的正、負離子數目作圖，如右圖所示。由圖判斷下列何者最可能是化合物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TW" altLang="en-US" sz="2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8E66587-95D2-4AC9-BAA4-C132EA0C8D64}"/>
              </a:ext>
            </a:extLst>
          </p:cNvPr>
          <p:cNvSpPr/>
          <p:nvPr/>
        </p:nvSpPr>
        <p:spPr>
          <a:xfrm>
            <a:off x="7020273" y="-7519"/>
            <a:ext cx="2125240" cy="556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106.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29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96A0D61-0EA0-4B6D-A1B3-2F7A0537B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B2AEFF06-A37C-4E99-B0BE-3A0799FB221C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C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A0C3F36-786E-4256-9DD3-A173649D4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385" y="3854349"/>
            <a:ext cx="3528392" cy="261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(A)CaCl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600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(B)CuSO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600" i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(C)Na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SO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600" i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(D)CH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COOH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6B2A163A-52F1-4722-AE14-B099A4A886F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58308" y="3160545"/>
            <a:ext cx="3515216" cy="298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8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364" y="1072234"/>
            <a:ext cx="6120860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(C)Na</a:t>
            </a:r>
            <a:r>
              <a:rPr lang="en-US" altLang="zh-TW" sz="2600" baseline="-25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SO</a:t>
            </a:r>
            <a:r>
              <a:rPr lang="en-US" altLang="zh-TW" sz="2600" baseline="-25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860" y="4303011"/>
            <a:ext cx="772260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從上圖可知 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 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溶於水後解離出的正離子數目：負離子數目＝ 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；符合題意的化合物為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硫酸鈉。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B8F52C30-D5D9-491A-8F56-8DE7574FF8DB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A44B6D8F-D400-43F1-84D6-2CD2CCAFCF78}"/>
              </a:ext>
            </a:extLst>
          </p:cNvPr>
          <p:cNvSpPr/>
          <p:nvPr/>
        </p:nvSpPr>
        <p:spPr>
          <a:xfrm>
            <a:off x="612068" y="4318410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2F2F626-B286-46B9-BD9A-6D4787839A2B}"/>
              </a:ext>
            </a:extLst>
          </p:cNvPr>
          <p:cNvSpPr/>
          <p:nvPr/>
        </p:nvSpPr>
        <p:spPr>
          <a:xfrm>
            <a:off x="7020273" y="-7519"/>
            <a:ext cx="2125240" cy="556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106.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29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7AA97082-E4E6-4095-A2E4-8F69985961C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29554" y="1196752"/>
            <a:ext cx="3515216" cy="298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6" y="908720"/>
            <a:ext cx="7786800" cy="6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下圖為小玟進行水溶液混合實驗的步驟示意圖：</a:t>
            </a:r>
            <a:b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她在步驟三和步驟四所測得數據，依序應為下列何者才合理？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8E66587-95D2-4AC9-BAA4-C132EA0C8D64}"/>
              </a:ext>
            </a:extLst>
          </p:cNvPr>
          <p:cNvSpPr/>
          <p:nvPr/>
        </p:nvSpPr>
        <p:spPr>
          <a:xfrm>
            <a:off x="7020273" y="-7519"/>
            <a:ext cx="2125240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107.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31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936564B-888D-46F9-9776-81842F4DC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F8D5070-86A2-4EC8-B650-4002859F02EC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D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366F5BF-920C-41B3-B587-1308F5E8A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4613532"/>
            <a:ext cx="6660232" cy="2127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小於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25℃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；大於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10.6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或小於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0.8</a:t>
            </a:r>
          </a:p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小於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25℃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；在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0.8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～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10.6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之間 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大於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25℃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；大於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10.6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或小於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0.8</a:t>
            </a:r>
          </a:p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大於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25℃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；在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0.8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～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10.6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之間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235DF54-26F8-451A-A067-8DA536B4F6E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44900" y="1375549"/>
            <a:ext cx="6660233" cy="223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11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ABB9D7D-1BC2-42CB-A228-B8BC2CEE819C}"/>
              </a:ext>
            </a:extLst>
          </p:cNvPr>
          <p:cNvSpPr/>
          <p:nvPr/>
        </p:nvSpPr>
        <p:spPr>
          <a:xfrm>
            <a:off x="6912925" y="-7519"/>
            <a:ext cx="2232588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107.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31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429F3553-33D1-4122-8064-2FE2C41B4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941" y="998711"/>
            <a:ext cx="8278239" cy="57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大於 </a:t>
            </a: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25℃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；在 </a:t>
            </a: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0.8 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～ </a:t>
            </a: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10.6 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之間</a:t>
            </a:r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70A5814B-2661-40DF-91EE-EDB7CEEE9161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DB71692B-5C5C-4782-AD0C-4600C4707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577" y="4509120"/>
            <a:ext cx="7645848" cy="653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36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 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pH 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值可知甲為鹼性，乙為酸性，甲乙混合為酸鹼中和必放熱，因此溶液溫度上升，且 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pH 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值介於兩者之間。</a:t>
            </a:r>
            <a:endParaRPr lang="en-US" altLang="zh-TW" sz="2600" dirty="0">
              <a:solidFill>
                <a:srgbClr val="0099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E2D17423-420A-4A4E-8C9C-9F6956FAFBB1}"/>
              </a:ext>
            </a:extLst>
          </p:cNvPr>
          <p:cNvSpPr/>
          <p:nvPr/>
        </p:nvSpPr>
        <p:spPr>
          <a:xfrm>
            <a:off x="328784" y="4587051"/>
            <a:ext cx="429917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zh-TW" altLang="en-US" dirty="0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058F9697-4C09-4CA2-B2E6-F62C31CFE51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5616" y="1848135"/>
            <a:ext cx="6660233" cy="223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7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4" grpId="2"/>
      <p:bldP spid="14" grpId="3"/>
      <p:bldP spid="14" grpId="4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6" y="908720"/>
            <a:ext cx="7786800" cy="550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下圖為小樺與媽媽某一天在牛排館用餐的對話：</a:t>
            </a:r>
            <a:b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圖中小樺的敘述「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」最可能是下列何者？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8E66587-95D2-4AC9-BAA4-C132EA0C8D64}"/>
              </a:ext>
            </a:extLst>
          </p:cNvPr>
          <p:cNvSpPr/>
          <p:nvPr/>
        </p:nvSpPr>
        <p:spPr>
          <a:xfrm>
            <a:off x="7020273" y="-7519"/>
            <a:ext cx="2125240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107.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42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936564B-888D-46F9-9776-81842F4DC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F8D5070-86A2-4EC8-B650-4002859F02EC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C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366F5BF-920C-41B3-B587-1308F5E8A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4635274"/>
            <a:ext cx="6876256" cy="215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酸鹼中和實驗中會加入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酚酞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</a:p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製造肥皂實驗中會加入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氫氧化鈉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</a:p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製造乙酸乙酯實驗中會加入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濃硫酸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</a:p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碳酸鈣製造二氧化碳實驗中會加入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鹽酸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223C83A-68A0-4D03-89D5-5CF624589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23" y="1531602"/>
            <a:ext cx="8532440" cy="253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784" y="2444952"/>
            <a:ext cx="9554589" cy="3799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3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酸鹼中和實驗中會加入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酚酞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</a:p>
          <a:p>
            <a:pPr eaLnBrk="1" hangingPunct="1">
              <a:lnSpc>
                <a:spcPts val="3400"/>
              </a:lnSpc>
              <a:spcBef>
                <a:spcPct val="20000"/>
              </a:spcBef>
            </a:pP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3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製造肥皂實驗中會加入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氫氧化鈉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</a:p>
          <a:p>
            <a:pPr eaLnBrk="1" hangingPunct="1">
              <a:lnSpc>
                <a:spcPts val="3400"/>
              </a:lnSpc>
              <a:spcBef>
                <a:spcPct val="20000"/>
              </a:spcBef>
            </a:pP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3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碳酸鈣製造二氧化碳實驗中會加入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鹽酸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610" y="2960955"/>
            <a:ext cx="2270254" cy="473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36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酚酞為指示劑；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6B7F512-978E-459B-8408-AB19D9A654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3734" y="3965475"/>
            <a:ext cx="2902202" cy="459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36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氫氧化鈉為反應物；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37E6773E-3DB3-422A-B3F4-520072067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9621" y="4968378"/>
            <a:ext cx="2298243" cy="653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36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鹽酸為反應物。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ABB9D7D-1BC2-42CB-A228-B8BC2CEE819C}"/>
              </a:ext>
            </a:extLst>
          </p:cNvPr>
          <p:cNvSpPr/>
          <p:nvPr/>
        </p:nvSpPr>
        <p:spPr>
          <a:xfrm>
            <a:off x="6912925" y="-7519"/>
            <a:ext cx="2232588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107.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42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429F3553-33D1-4122-8064-2FE2C41B4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060" y="998711"/>
            <a:ext cx="9669651" cy="57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製造乙酸乙酯實驗中會加入</a:t>
            </a: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濃硫酸</a:t>
            </a: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70A5814B-2661-40DF-91EE-EDB7CEEE9161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9" name="橢圓 18">
            <a:extLst>
              <a:ext uri="{FF2B5EF4-FFF2-40B4-BE49-F238E27FC236}">
                <a16:creationId xmlns:a16="http://schemas.microsoft.com/office/drawing/2014/main" id="{89D35C1B-8828-4FA5-AEC0-84A44D261AED}"/>
              </a:ext>
            </a:extLst>
          </p:cNvPr>
          <p:cNvSpPr/>
          <p:nvPr/>
        </p:nvSpPr>
        <p:spPr>
          <a:xfrm>
            <a:off x="663817" y="2975650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zh-TW" altLang="en-US" dirty="0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000F3B9F-E52E-4684-8CE2-0859951C568E}"/>
              </a:ext>
            </a:extLst>
          </p:cNvPr>
          <p:cNvSpPr/>
          <p:nvPr/>
        </p:nvSpPr>
        <p:spPr>
          <a:xfrm>
            <a:off x="663817" y="3975058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zh-TW" altLang="en-US" dirty="0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sp>
        <p:nvSpPr>
          <p:cNvPr id="22" name="橢圓 21">
            <a:extLst>
              <a:ext uri="{FF2B5EF4-FFF2-40B4-BE49-F238E27FC236}">
                <a16:creationId xmlns:a16="http://schemas.microsoft.com/office/drawing/2014/main" id="{195069A4-5988-4C10-9453-C52F63F33EB2}"/>
              </a:ext>
            </a:extLst>
          </p:cNvPr>
          <p:cNvSpPr/>
          <p:nvPr/>
        </p:nvSpPr>
        <p:spPr>
          <a:xfrm>
            <a:off x="663817" y="5030747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zh-TW" altLang="en-US" dirty="0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DB71692B-5C5C-4782-AD0C-4600C4707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576" y="1573316"/>
            <a:ext cx="8278239" cy="653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32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加快反應速率的是催化劑，濃硫酸為催化劑；</a:t>
            </a:r>
            <a:endParaRPr lang="en-US" altLang="zh-TW" sz="2600" dirty="0">
              <a:solidFill>
                <a:srgbClr val="0099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E2D17423-420A-4A4E-8C9C-9F6956FAFBB1}"/>
              </a:ext>
            </a:extLst>
          </p:cNvPr>
          <p:cNvSpPr/>
          <p:nvPr/>
        </p:nvSpPr>
        <p:spPr>
          <a:xfrm>
            <a:off x="328784" y="1651247"/>
            <a:ext cx="429917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zh-TW" altLang="en-US" dirty="0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</p:spTree>
    <p:extLst>
      <p:ext uri="{BB962C8B-B14F-4D97-AF65-F5344CB8AC3E}">
        <p14:creationId xmlns:p14="http://schemas.microsoft.com/office/powerpoint/2010/main" val="258207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  <p:bldP spid="10" grpId="0"/>
      <p:bldP spid="10" grpId="1"/>
      <p:bldP spid="10" grpId="2"/>
      <p:bldP spid="10" grpId="3"/>
      <p:bldP spid="10" grpId="4"/>
      <p:bldP spid="11" grpId="0"/>
      <p:bldP spid="11" grpId="1"/>
      <p:bldP spid="11" grpId="2"/>
      <p:bldP spid="11" grpId="3"/>
      <p:bldP spid="11" grpId="4"/>
      <p:bldP spid="14" grpId="0"/>
      <p:bldP spid="14" grpId="1"/>
      <p:bldP spid="14" grpId="2"/>
      <p:bldP spid="14" grpId="3"/>
      <p:bldP spid="14" grpId="4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CA1CEA5E-A923-4F6A-80EB-78642AC53596}"/>
              </a:ext>
            </a:extLst>
          </p:cNvPr>
          <p:cNvSpPr/>
          <p:nvPr/>
        </p:nvSpPr>
        <p:spPr>
          <a:xfrm>
            <a:off x="6912925" y="-7519"/>
            <a:ext cx="2232588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103.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37</a:t>
            </a:r>
            <a:endPara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19B8BFE-F3E9-42ED-B9DC-333DA75C0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E1B22BC8-3593-4459-AB12-3E0D69B7A0DE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C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277B439-C33E-4978-939C-B120F61D6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6" y="3501008"/>
            <a:ext cx="7786800" cy="261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海水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[H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＋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]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增加，且海水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[H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＋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]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＞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[OH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－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海水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[H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＋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]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增加，且海水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[H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＋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]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＜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[OH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－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海水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[H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＋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]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增加，且海水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[H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＋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]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＜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[OH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－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海水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[H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＋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]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減少，且海水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[H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＋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]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＞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[OH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－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6" y="908720"/>
            <a:ext cx="773388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32000" indent="-288000" eaLnBrk="1" hangingPunct="1">
              <a:lnSpc>
                <a:spcPts val="40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「燃燒化石燃料會產生二氧化碳，二氧化碳經由海洋溶解吸收後，海水仍維持弱鹼性，但微小的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pH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值變化仍可能會影響龐大的海洋生態。」根據此敘述，關於海水吸收二氧化碳的過程與結果，下列的判斷何者正確？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5761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6" y="908720"/>
            <a:ext cx="778680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algn="just" eaLnBrk="1" hangingPunct="1">
              <a:lnSpc>
                <a:spcPts val="40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下圖為小賀進行某實驗的步驟圖，最後觀察燈泡是否發亮。關於燈泡發亮與否及其解釋原因，下列何者正確？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8E66587-95D2-4AC9-BAA4-C132EA0C8D64}"/>
              </a:ext>
            </a:extLst>
          </p:cNvPr>
          <p:cNvSpPr/>
          <p:nvPr/>
        </p:nvSpPr>
        <p:spPr>
          <a:xfrm>
            <a:off x="7020273" y="-7519"/>
            <a:ext cx="2125240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936564B-888D-46F9-9776-81842F4DC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F8D5070-86A2-4EC8-B650-4002859F02EC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B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366F5BF-920C-41B3-B587-1308F5E8A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181" y="4077072"/>
            <a:ext cx="5995943" cy="261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eaLnBrk="1" hangingPunct="1">
              <a:lnSpc>
                <a:spcPts val="42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會發亮，因濾液只含有水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42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會發亮，因濾液含有電解質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42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不會發亮，因濾液只含有水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42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不會發亮，因濾液含有電解質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D848C5FE-E3A7-405F-BD91-F718642CC46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73937" y="2212557"/>
            <a:ext cx="6084168" cy="211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55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ABB9D7D-1BC2-42CB-A228-B8BC2CEE819C}"/>
              </a:ext>
            </a:extLst>
          </p:cNvPr>
          <p:cNvSpPr/>
          <p:nvPr/>
        </p:nvSpPr>
        <p:spPr>
          <a:xfrm>
            <a:off x="6912925" y="-7519"/>
            <a:ext cx="2232588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429F3553-33D1-4122-8064-2FE2C41B4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109" y="1198211"/>
            <a:ext cx="6322816" cy="57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會發亮，因濾液含有電解質</a:t>
            </a:r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70A5814B-2661-40DF-91EE-EDB7CEEE9161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DB71692B-5C5C-4782-AD0C-4600C4707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625" y="4127112"/>
            <a:ext cx="7632848" cy="653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氯化鈣溶液和碳酸鈉溶液反應產生碳酸鈣沉澱和氯化鈉溶液。氯化鈉為電解質，其水溶液中含有離子，故可導電。</a:t>
            </a:r>
            <a:endParaRPr lang="en-US" altLang="zh-TW" sz="2600" dirty="0">
              <a:solidFill>
                <a:srgbClr val="0099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E2D17423-420A-4A4E-8C9C-9F6956FAFBB1}"/>
              </a:ext>
            </a:extLst>
          </p:cNvPr>
          <p:cNvSpPr/>
          <p:nvPr/>
        </p:nvSpPr>
        <p:spPr>
          <a:xfrm>
            <a:off x="773832" y="4205043"/>
            <a:ext cx="429917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zh-TW" altLang="en-US" dirty="0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C665B143-3B0B-41E5-9F4B-C10D5621292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1720" y="1891218"/>
            <a:ext cx="6084168" cy="211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38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4" grpId="2"/>
      <p:bldP spid="14" grpId="3"/>
      <p:bldP spid="14" grpId="4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>
            <a:extLst>
              <a:ext uri="{FF2B5EF4-FFF2-40B4-BE49-F238E27FC236}">
                <a16:creationId xmlns:a16="http://schemas.microsoft.com/office/drawing/2014/main" id="{11D425C4-1926-462D-8096-15E71F197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EAE48D40-167D-48DD-B63A-089A951DC95B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C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A44E2A7-8689-457A-9913-1A67DE406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6" y="908720"/>
            <a:ext cx="7494442" cy="47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76000" indent="-576000" algn="just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11.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雜誌上的一篇報導如下：「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海水因二氧化碳等非金屬氧化物的增加而酸化，嚴重影響珊瑚和其他分泌碳酸鈣的海洋生物生存。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因海水氫離子的濃度增加，這些海洋生物的碳酸鈣外殼可能會遭到分解。」關於此報導畫底線處內容的判斷與解釋，下列何者正確？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2993A2F-DF41-4B2F-886D-BA29F6C6A414}"/>
              </a:ext>
            </a:extLst>
          </p:cNvPr>
          <p:cNvSpPr/>
          <p:nvPr/>
        </p:nvSpPr>
        <p:spPr>
          <a:xfrm>
            <a:off x="7020273" y="-7519"/>
            <a:ext cx="2125240" cy="607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38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92C399FC-6D6F-46C8-9825-06012E714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3933056"/>
            <a:ext cx="9017371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ts val="3600"/>
              </a:lnSpc>
              <a:spcBef>
                <a:spcPts val="624"/>
              </a:spcBef>
            </a:pP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句合理，因為這些氧化物溶於海水中會使海水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pH 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值增加</a:t>
            </a:r>
          </a:p>
          <a:p>
            <a:pPr>
              <a:lnSpc>
                <a:spcPts val="3600"/>
              </a:lnSpc>
              <a:spcBef>
                <a:spcPts val="624"/>
              </a:spcBef>
            </a:pP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句不合理，因為這些氧化物溶於海水中會使海水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pH 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值下降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600"/>
              </a:lnSpc>
              <a:spcBef>
                <a:spcPts val="624"/>
              </a:spcBef>
            </a:pP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句合理，因為這些海洋生物的碳酸鈣外殼會與氫離子反應</a:t>
            </a:r>
          </a:p>
          <a:p>
            <a:pPr>
              <a:lnSpc>
                <a:spcPts val="3600"/>
              </a:lnSpc>
              <a:spcBef>
                <a:spcPts val="624"/>
              </a:spcBef>
            </a:pP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句不合理，因為這些海洋生物的碳酸鈣外殼不會與氫離子反應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8FFA3B4-DD88-4B65-9FB0-D9E193EB9E7A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2364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ABB9D7D-1BC2-42CB-A228-B8BC2CEE819C}"/>
              </a:ext>
            </a:extLst>
          </p:cNvPr>
          <p:cNvSpPr/>
          <p:nvPr/>
        </p:nvSpPr>
        <p:spPr>
          <a:xfrm>
            <a:off x="6912925" y="-7519"/>
            <a:ext cx="2232588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38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429F3553-33D1-4122-8064-2FE2C41B4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941" y="998711"/>
            <a:ext cx="8913059" cy="57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句合理，因為這些海洋生物的碳酸鈣外殼會與氫離</a:t>
            </a:r>
            <a:b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子反應</a:t>
            </a:r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70A5814B-2661-40DF-91EE-EDB7CEEE9161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DB71692B-5C5C-4782-AD0C-4600C4707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595" y="3501008"/>
            <a:ext cx="7910602" cy="653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3600"/>
              </a:lnSpc>
              <a:spcBef>
                <a:spcPct val="20000"/>
              </a:spcBef>
            </a:pPr>
            <a:r>
              <a:rPr lang="zh-TW" altLang="en-US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第一句描述合理，而海水酸化表示</a:t>
            </a:r>
            <a:r>
              <a:rPr lang="en-US" altLang="zh-TW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pH </a:t>
            </a:r>
            <a:r>
              <a:rPr lang="zh-TW" altLang="en-US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值減少；第二句描述合理，因碳酸鈣會與氫離子（酸性溶液）反應生成二氧化碳，故選</a:t>
            </a:r>
            <a:r>
              <a:rPr lang="en-US" altLang="zh-TW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E2D17423-420A-4A4E-8C9C-9F6956FAFBB1}"/>
              </a:ext>
            </a:extLst>
          </p:cNvPr>
          <p:cNvSpPr/>
          <p:nvPr/>
        </p:nvSpPr>
        <p:spPr>
          <a:xfrm>
            <a:off x="409803" y="3578939"/>
            <a:ext cx="429917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zh-TW" altLang="en-US" dirty="0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</p:spTree>
    <p:extLst>
      <p:ext uri="{BB962C8B-B14F-4D97-AF65-F5344CB8AC3E}">
        <p14:creationId xmlns:p14="http://schemas.microsoft.com/office/powerpoint/2010/main" val="149758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4" grpId="2"/>
      <p:bldP spid="14" grpId="3"/>
      <p:bldP spid="14" grpId="4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6" y="1052736"/>
            <a:ext cx="7786800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algn="just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室溫下，小綺分別配製甲、乙、丙三杯濃度皆為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0.2M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的水溶液，其溶質種類與說明，如右表所示。這三杯水溶液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pH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值的大小關係，應為下列何者？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8E66587-95D2-4AC9-BAA4-C132EA0C8D64}"/>
              </a:ext>
            </a:extLst>
          </p:cNvPr>
          <p:cNvSpPr/>
          <p:nvPr/>
        </p:nvSpPr>
        <p:spPr>
          <a:xfrm>
            <a:off x="7020273" y="-7519"/>
            <a:ext cx="2125240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936564B-888D-46F9-9776-81842F4DC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F8D5070-86A2-4EC8-B650-4002859F02EC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C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366F5BF-920C-41B3-B587-1308F5E8A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6" y="3932598"/>
            <a:ext cx="2622441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甲＞乙＞丙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甲＝乙＞丙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丙＞乙＞甲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丙＞乙＝甲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CF17DA9-ABD2-4CC2-9310-FE7373107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2626448"/>
            <a:ext cx="3168352" cy="192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65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70A5814B-2661-40DF-91EE-EDB7CEEE9161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DB71692B-5C5C-4782-AD0C-4600C4707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576" y="3874539"/>
            <a:ext cx="8278239" cy="653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溶液酸性愈強 </a:t>
            </a:r>
            <a:r>
              <a:rPr lang="en-US" altLang="zh-TW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pH </a:t>
            </a:r>
            <a:r>
              <a:rPr lang="zh-TW" altLang="en-US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愈小，鹼性愈強 </a:t>
            </a:r>
            <a:r>
              <a:rPr lang="en-US" altLang="zh-TW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pH </a:t>
            </a:r>
            <a:r>
              <a:rPr lang="zh-TW" altLang="en-US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愈大，可知 </a:t>
            </a:r>
            <a:r>
              <a:rPr lang="en-US" altLang="zh-TW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pH </a:t>
            </a:r>
            <a:r>
              <a:rPr lang="zh-TW" altLang="en-US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由大而小為丙＞乙＞甲。</a:t>
            </a:r>
            <a:endParaRPr lang="en-US" altLang="zh-TW" sz="2400" dirty="0">
              <a:solidFill>
                <a:srgbClr val="0099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E2D17423-420A-4A4E-8C9C-9F6956FAFBB1}"/>
              </a:ext>
            </a:extLst>
          </p:cNvPr>
          <p:cNvSpPr/>
          <p:nvPr/>
        </p:nvSpPr>
        <p:spPr>
          <a:xfrm>
            <a:off x="328784" y="3952470"/>
            <a:ext cx="429917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zh-TW" altLang="en-US" dirty="0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AC759CF2-6EC2-4DD1-A71A-ACB128440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9" y="980728"/>
            <a:ext cx="6362077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丙＞乙＞甲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EC9E21C-FEFA-4F34-A482-4D9D7F992F73}"/>
              </a:ext>
            </a:extLst>
          </p:cNvPr>
          <p:cNvSpPr/>
          <p:nvPr/>
        </p:nvSpPr>
        <p:spPr>
          <a:xfrm>
            <a:off x="7020273" y="-7519"/>
            <a:ext cx="2125240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FFDD3490-5D18-4891-977F-67AD94C6C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1473959"/>
            <a:ext cx="3168352" cy="192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03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4" grpId="2"/>
      <p:bldP spid="14" grpId="3"/>
      <p:bldP spid="14" grpId="4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6" y="908720"/>
            <a:ext cx="7786800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右圖為進行甲和乙兩組溶液混合實驗的示意圖，關於兩組實驗是吸熱反應或放熱反應的說明，下列何者正確？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8E66587-95D2-4AC9-BAA4-C132EA0C8D64}"/>
              </a:ext>
            </a:extLst>
          </p:cNvPr>
          <p:cNvSpPr/>
          <p:nvPr/>
        </p:nvSpPr>
        <p:spPr>
          <a:xfrm>
            <a:off x="7020273" y="-7519"/>
            <a:ext cx="2125240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25 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936564B-888D-46F9-9776-81842F4DC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F8D5070-86A2-4EC8-B650-4002859F02EC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D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366F5BF-920C-41B3-B587-1308F5E8A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308" y="3284984"/>
            <a:ext cx="7155084" cy="261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只有實驗甲是吸熱反應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只有實驗甲是放熱反應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兩組實驗均是吸熱反應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兩組實驗均是放熱反應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C2A35300-E035-4B79-B8F5-913A3C3A0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592" y="2447404"/>
            <a:ext cx="3264444" cy="196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39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ABB9D7D-1BC2-42CB-A228-B8BC2CEE819C}"/>
              </a:ext>
            </a:extLst>
          </p:cNvPr>
          <p:cNvSpPr/>
          <p:nvPr/>
        </p:nvSpPr>
        <p:spPr>
          <a:xfrm>
            <a:off x="6912925" y="-7519"/>
            <a:ext cx="2232588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25 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429F3553-33D1-4122-8064-2FE2C41B4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941" y="998711"/>
            <a:ext cx="8278239" cy="57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兩組實驗均是放熱反應</a:t>
            </a:r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70A5814B-2661-40DF-91EE-EDB7CEEE9161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DB71692B-5C5C-4782-AD0C-4600C4707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595" y="4077072"/>
            <a:ext cx="8278239" cy="653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3600"/>
              </a:lnSpc>
              <a:spcBef>
                <a:spcPct val="20000"/>
              </a:spcBef>
            </a:pPr>
            <a:r>
              <a:rPr lang="zh-TW" altLang="en-US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甲：濃硫酸（強酸）溶於水與乙：酸鹼中和皆為放熱反應。故選</a:t>
            </a:r>
            <a:r>
              <a:rPr lang="en-US" altLang="zh-TW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E2D17423-420A-4A4E-8C9C-9F6956FAFBB1}"/>
              </a:ext>
            </a:extLst>
          </p:cNvPr>
          <p:cNvSpPr/>
          <p:nvPr/>
        </p:nvSpPr>
        <p:spPr>
          <a:xfrm>
            <a:off x="409803" y="4155003"/>
            <a:ext cx="429917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zh-TW" altLang="en-US" dirty="0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50FDDA80-24C4-455F-A8A2-47DF2BB79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775" y="1556448"/>
            <a:ext cx="3264444" cy="196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07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4" grpId="2"/>
      <p:bldP spid="14" grpId="3"/>
      <p:bldP spid="14" grpId="4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6" y="1052736"/>
            <a:ext cx="7786800" cy="77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algn="just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14.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右圖中的試紙一般是用於下列何種目的？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8E66587-95D2-4AC9-BAA4-C132EA0C8D64}"/>
              </a:ext>
            </a:extLst>
          </p:cNvPr>
          <p:cNvSpPr/>
          <p:nvPr/>
        </p:nvSpPr>
        <p:spPr>
          <a:xfrm>
            <a:off x="7020273" y="-7519"/>
            <a:ext cx="2125240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會考補考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936564B-888D-46F9-9776-81842F4DC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F8D5070-86A2-4EC8-B650-4002859F02EC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D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366F5BF-920C-41B3-B587-1308F5E8A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946" y="2294276"/>
            <a:ext cx="5125222" cy="261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檢測物質中是否含水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檢測物質對氧的活性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檢測水溶液的熔沸點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檢測水溶液的酸鹼性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D464E1E-D9B8-4D2E-AF5A-14FD16A9D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4774" y="1662630"/>
            <a:ext cx="2964988" cy="193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69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9" y="980728"/>
            <a:ext cx="6362077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檢測水溶液的酸鹼性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860" y="3789040"/>
            <a:ext cx="772260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廣用試紙會依溶液的酸鹼性改變顏色，是用來檢驗溶液酸鹼性的。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9A90D3B-3A62-43B3-B2BB-50B9451E546A}"/>
              </a:ext>
            </a:extLst>
          </p:cNvPr>
          <p:cNvSpPr/>
          <p:nvPr/>
        </p:nvSpPr>
        <p:spPr>
          <a:xfrm>
            <a:off x="7020273" y="-7519"/>
            <a:ext cx="2125240" cy="607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會考補考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08AAED06-0E86-41DD-91A6-48A638E6A772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3009C312-26EB-41D6-92E0-9575F2AFB1D5}"/>
              </a:ext>
            </a:extLst>
          </p:cNvPr>
          <p:cNvSpPr/>
          <p:nvPr/>
        </p:nvSpPr>
        <p:spPr>
          <a:xfrm>
            <a:off x="612068" y="3804439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37DA45C9-DA0A-4262-B140-72E383DCC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3762" y="1362099"/>
            <a:ext cx="2964988" cy="193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85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9" y="980728"/>
            <a:ext cx="7442197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海水</a:t>
            </a: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[H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＋ </a:t>
            </a: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] 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增加，且海水</a:t>
            </a: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[H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＋ </a:t>
            </a: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] 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＜ </a:t>
            </a: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[OH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－ </a:t>
            </a: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860" y="1772816"/>
            <a:ext cx="772260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二氧化碳溶於水呈弱酸性，故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[H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＋ 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] 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增加；但海水依然呈弱鹼性，即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[H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＋ 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] 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＜ 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[OH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－ 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。故選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98112D0E-272C-4B04-98E0-AA4575407150}"/>
              </a:ext>
            </a:extLst>
          </p:cNvPr>
          <p:cNvSpPr/>
          <p:nvPr/>
        </p:nvSpPr>
        <p:spPr>
          <a:xfrm>
            <a:off x="6911412" y="0"/>
            <a:ext cx="2232588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103.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37</a:t>
            </a:r>
            <a:endPara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56D78DF2-B4C1-4136-A064-D5C49FA04A69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32F8940E-B6A7-4217-A32E-8E7C4023E0A1}"/>
              </a:ext>
            </a:extLst>
          </p:cNvPr>
          <p:cNvSpPr/>
          <p:nvPr/>
        </p:nvSpPr>
        <p:spPr>
          <a:xfrm>
            <a:off x="612068" y="1788215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</p:spTree>
    <p:extLst>
      <p:ext uri="{BB962C8B-B14F-4D97-AF65-F5344CB8AC3E}">
        <p14:creationId xmlns:p14="http://schemas.microsoft.com/office/powerpoint/2010/main" val="157627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6499" y="1012237"/>
            <a:ext cx="8080095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四位學生分別對「可導電的物質」或「電解質」的說明如下：</a:t>
            </a:r>
            <a:b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曉芬：「可導電的物質都是化合物。」</a:t>
            </a:r>
            <a:b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惠心：「可導電的物質都可以溶於水。」</a:t>
            </a:r>
            <a:b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欣怡：「電解質溶於水後，其水溶液都可導電。」</a:t>
            </a:r>
            <a:b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宜庭：「電解質溶液內含有的正、負離子個數都相等。」</a:t>
            </a:r>
            <a:b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上述四位學生的說明，哪一位的說明最合理？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774163B-9D39-4241-88D7-96EACEB84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7133852-0F13-4FCF-949E-21C08A2E7A6F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C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6FD864AD-E7A6-46E1-A096-77F3A5081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6801" y="4365104"/>
            <a:ext cx="1772991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曉芬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惠心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欣怡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宜庭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962737A-1D1A-4558-AD98-A7AE6234DA11}"/>
              </a:ext>
            </a:extLst>
          </p:cNvPr>
          <p:cNvSpPr/>
          <p:nvPr/>
        </p:nvSpPr>
        <p:spPr>
          <a:xfrm>
            <a:off x="6948264" y="-7519"/>
            <a:ext cx="2197249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會考補考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2470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1890342"/>
            <a:ext cx="8765581" cy="3799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34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曉芬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3400"/>
              </a:lnSpc>
              <a:spcBef>
                <a:spcPct val="20000"/>
              </a:spcBef>
            </a:pP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3400"/>
              </a:lnSpc>
              <a:spcBef>
                <a:spcPct val="20000"/>
              </a:spcBef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34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惠心</a:t>
            </a:r>
          </a:p>
          <a:p>
            <a:pPr eaLnBrk="1" hangingPunct="1">
              <a:lnSpc>
                <a:spcPts val="3400"/>
              </a:lnSpc>
              <a:spcBef>
                <a:spcPct val="20000"/>
              </a:spcBef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34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宜庭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4064" y="2410035"/>
            <a:ext cx="7756408" cy="473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3600"/>
              </a:lnSpc>
              <a:spcBef>
                <a:spcPct val="20000"/>
              </a:spcBef>
            </a:pPr>
            <a:r>
              <a:rPr lang="zh-TW" altLang="en-US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可導電的物質稱為「導體」，可以是金屬、石墨或電解質水溶液；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6B7F512-978E-459B-8408-AB19D9A654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4063" y="3924121"/>
            <a:ext cx="4856694" cy="459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3600"/>
              </a:lnSpc>
              <a:spcBef>
                <a:spcPct val="20000"/>
              </a:spcBef>
            </a:pPr>
            <a:r>
              <a:rPr lang="zh-TW" altLang="en-US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金屬不溶於水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37E6773E-3DB3-422A-B3F4-520072067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4062" y="4964062"/>
            <a:ext cx="7972433" cy="653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3600"/>
              </a:lnSpc>
              <a:spcBef>
                <a:spcPct val="20000"/>
              </a:spcBef>
            </a:pPr>
            <a:r>
              <a:rPr lang="zh-TW" altLang="en-US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電解質溶液中，陰、陽離子所帶電量相等，個數不一定相等，如</a:t>
            </a:r>
            <a:r>
              <a:rPr lang="en-US" altLang="zh-TW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CaCl2 </a:t>
            </a:r>
            <a:r>
              <a:rPr lang="zh-TW" altLang="en-US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水溶液；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ABB9D7D-1BC2-42CB-A228-B8BC2CEE819C}"/>
              </a:ext>
            </a:extLst>
          </p:cNvPr>
          <p:cNvSpPr/>
          <p:nvPr/>
        </p:nvSpPr>
        <p:spPr>
          <a:xfrm>
            <a:off x="6912925" y="-7519"/>
            <a:ext cx="2232588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會考補考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429F3553-33D1-4122-8064-2FE2C41B4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941" y="998711"/>
            <a:ext cx="8278239" cy="57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欣怡</a:t>
            </a:r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70A5814B-2661-40DF-91EE-EDB7CEEE9161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9" name="橢圓 18">
            <a:extLst>
              <a:ext uri="{FF2B5EF4-FFF2-40B4-BE49-F238E27FC236}">
                <a16:creationId xmlns:a16="http://schemas.microsoft.com/office/drawing/2014/main" id="{89D35C1B-8828-4FA5-AEC0-84A44D261AED}"/>
              </a:ext>
            </a:extLst>
          </p:cNvPr>
          <p:cNvSpPr/>
          <p:nvPr/>
        </p:nvSpPr>
        <p:spPr>
          <a:xfrm>
            <a:off x="650271" y="2424730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zh-TW" altLang="en-US" dirty="0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000F3B9F-E52E-4684-8CE2-0859951C568E}"/>
              </a:ext>
            </a:extLst>
          </p:cNvPr>
          <p:cNvSpPr/>
          <p:nvPr/>
        </p:nvSpPr>
        <p:spPr>
          <a:xfrm>
            <a:off x="650271" y="3933704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zh-TW" altLang="en-US" dirty="0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sp>
        <p:nvSpPr>
          <p:cNvPr id="22" name="橢圓 21">
            <a:extLst>
              <a:ext uri="{FF2B5EF4-FFF2-40B4-BE49-F238E27FC236}">
                <a16:creationId xmlns:a16="http://schemas.microsoft.com/office/drawing/2014/main" id="{195069A4-5988-4C10-9453-C52F63F33EB2}"/>
              </a:ext>
            </a:extLst>
          </p:cNvPr>
          <p:cNvSpPr/>
          <p:nvPr/>
        </p:nvSpPr>
        <p:spPr>
          <a:xfrm>
            <a:off x="650271" y="5041993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zh-TW" altLang="en-US" dirty="0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</p:spTree>
    <p:extLst>
      <p:ext uri="{BB962C8B-B14F-4D97-AF65-F5344CB8AC3E}">
        <p14:creationId xmlns:p14="http://schemas.microsoft.com/office/powerpoint/2010/main" val="229530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  <p:bldP spid="10" grpId="0"/>
      <p:bldP spid="10" grpId="1"/>
      <p:bldP spid="10" grpId="2"/>
      <p:bldP spid="10" grpId="3"/>
      <p:bldP spid="10" grpId="4"/>
      <p:bldP spid="11" grpId="0"/>
      <p:bldP spid="11" grpId="1"/>
      <p:bldP spid="11" grpId="2"/>
      <p:bldP spid="11" grpId="3"/>
      <p:bldP spid="11" grpId="4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6" y="908720"/>
            <a:ext cx="7494441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68000" indent="-457200" algn="just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16.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依據反應物、產物和熱量的關係，將反應分為以下兩類：</a:t>
            </a:r>
          </a:p>
          <a:p>
            <a:pPr marL="468000" indent="-457200" algn="just" eaLnBrk="1" hangingPunct="1">
              <a:lnSpc>
                <a:spcPts val="3600"/>
              </a:lnSpc>
              <a:spcBef>
                <a:spcPct val="20000"/>
              </a:spcBef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①：反應物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―→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產物＋熱量（能量）</a:t>
            </a:r>
          </a:p>
          <a:p>
            <a:pPr marL="468000" indent="-457200" algn="just" eaLnBrk="1" hangingPunct="1">
              <a:lnSpc>
                <a:spcPts val="3600"/>
              </a:lnSpc>
              <a:spcBef>
                <a:spcPct val="20000"/>
              </a:spcBef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②：反應物＋熱量（能量）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―→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產物</a:t>
            </a:r>
          </a:p>
          <a:p>
            <a:pPr marL="468000" indent="-457200" algn="just" eaLnBrk="1" hangingPunct="1">
              <a:lnSpc>
                <a:spcPts val="3600"/>
              </a:lnSpc>
              <a:spcBef>
                <a:spcPct val="20000"/>
              </a:spcBef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已知煙火爆炸會發出光和熱，下列關於「煙火爆炸」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algn="just" eaLnBrk="1" hangingPunct="1">
              <a:lnSpc>
                <a:spcPts val="3600"/>
              </a:lnSpc>
              <a:spcBef>
                <a:spcPct val="20000"/>
              </a:spcBef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的反應分類說明，何者正確？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8CE2FE4A-C7C8-43E5-B522-85A71974D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F8E58DB5-CA8D-4138-AB44-66E4C24F4701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A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9BE5426-16EB-4F92-A283-1D9696D99BAB}"/>
              </a:ext>
            </a:extLst>
          </p:cNvPr>
          <p:cNvSpPr/>
          <p:nvPr/>
        </p:nvSpPr>
        <p:spPr>
          <a:xfrm>
            <a:off x="6948264" y="-7519"/>
            <a:ext cx="2197249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會考補考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29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86FD64B-DD38-4C33-9BB5-8F02DBC7E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4077072"/>
            <a:ext cx="9793088" cy="261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與酸鹼中和一同歸類屬於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①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與酸鹼中和一同歸類屬於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②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與光合作用一同歸類屬於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①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與光合作用一同歸類屬於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②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9850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9" y="980728"/>
            <a:ext cx="6290069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與酸鹼中和一同歸類屬於①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860" y="2052186"/>
            <a:ext cx="772260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①熱量在產物一端表示反應後有熱量產生，即為放熱反應；②熱量在反應物一端表示需要吸收熱量才會發生反應，即為吸熱反應。煙火爆炸會「發出光和熱」表示其為放熱反應；酸鹼中和時溶液溫度升高，為放熱反應；光合作用需要光線，為吸熱反應；答案選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35773477-ABA1-4FF2-B0CB-3D2CEEA320F0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A6F111E4-A084-4FED-ACF2-9944180C6A13}"/>
              </a:ext>
            </a:extLst>
          </p:cNvPr>
          <p:cNvSpPr/>
          <p:nvPr/>
        </p:nvSpPr>
        <p:spPr>
          <a:xfrm>
            <a:off x="612068" y="2067585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831FEF0-497A-40DF-ABAA-1744819B51DC}"/>
              </a:ext>
            </a:extLst>
          </p:cNvPr>
          <p:cNvSpPr/>
          <p:nvPr/>
        </p:nvSpPr>
        <p:spPr>
          <a:xfrm>
            <a:off x="6948264" y="-7519"/>
            <a:ext cx="2197249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會考補考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29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0933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7" y="908720"/>
            <a:ext cx="7668343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17.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患有「胃酸過多症」的患者，即使空腹也會大量分泌胃酸（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HCl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），使胃液的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pH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值在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______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左右，並引起胃灼熱或胃痛等症狀。此時，可服用胃藥，胃藥中的成分如碳酸氫鈉，能與胃酸發生中和反應，使胃液的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pH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值暫時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______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，並緩解胃灼熱及胃痛等症狀。上述畫線處，依序應填入下列何者才比較合理？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17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774163B-9D39-4241-88D7-96EACEB84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7133852-0F13-4FCF-949E-21C08A2E7A6F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A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6FD864AD-E7A6-46E1-A096-77F3A5081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4369" y="3744963"/>
            <a:ext cx="5635903" cy="261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(A)1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～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；上升到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～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(B)8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～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；下降到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～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</a:p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(C)7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～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；上升到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～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</a:p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(D)3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～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；下降到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～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962737A-1D1A-4558-AD98-A7AE6234DA11}"/>
              </a:ext>
            </a:extLst>
          </p:cNvPr>
          <p:cNvSpPr/>
          <p:nvPr/>
        </p:nvSpPr>
        <p:spPr>
          <a:xfrm>
            <a:off x="6948264" y="-7519"/>
            <a:ext cx="2197249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408827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9" y="980728"/>
            <a:ext cx="6290069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pt-BR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(A)1 </a:t>
            </a:r>
            <a:r>
              <a:rPr lang="zh-TW" altLang="pt-BR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～ </a:t>
            </a:r>
            <a:r>
              <a:rPr lang="pt-BR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pt-BR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；上升到</a:t>
            </a:r>
            <a:r>
              <a:rPr lang="pt-BR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 </a:t>
            </a:r>
            <a:r>
              <a:rPr lang="zh-TW" altLang="pt-BR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～ </a:t>
            </a:r>
            <a:r>
              <a:rPr lang="pt-BR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17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860" y="1691407"/>
            <a:ext cx="772260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HCl 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為強酸，故 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pH 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值為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 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以下；加入胃藥，如碳酸氫鈉等鹼性物質，因酸鹼中和而使 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pH 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值上升。由此判斷可得答案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最合理。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35773477-ABA1-4FF2-B0CB-3D2CEEA320F0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A6F111E4-A084-4FED-ACF2-9944180C6A13}"/>
              </a:ext>
            </a:extLst>
          </p:cNvPr>
          <p:cNvSpPr/>
          <p:nvPr/>
        </p:nvSpPr>
        <p:spPr>
          <a:xfrm>
            <a:off x="612068" y="1706806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831FEF0-497A-40DF-ABAA-1744819B51DC}"/>
              </a:ext>
            </a:extLst>
          </p:cNvPr>
          <p:cNvSpPr/>
          <p:nvPr/>
        </p:nvSpPr>
        <p:spPr>
          <a:xfrm>
            <a:off x="6948264" y="-7519"/>
            <a:ext cx="2197249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8401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2344" y="1011391"/>
            <a:ext cx="7919864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68000" indent="-457200" eaLnBrk="1" hangingPunct="1">
              <a:lnSpc>
                <a:spcPts val="2800"/>
              </a:lnSpc>
              <a:spcBef>
                <a:spcPct val="20000"/>
              </a:spcBef>
            </a:pP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18.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取 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10g 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混有鐵粉、活性碳和食鹽三種物質的粉末，加入裝有 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100mL 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純水的燒杯中，充分攪拌後依序進行下列實驗步驟：</a:t>
            </a:r>
            <a:b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一、以濾紙過濾杯中液體，收集到無色澄清濾液。</a:t>
            </a:r>
            <a:b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二、取兩碳棒插入此杯濾液中，接上導線並與燈泡、</a:t>
            </a:r>
            <a:b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電池組串聯，發現燈泡明顯發亮。</a:t>
            </a:r>
            <a:b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三、以滴管吸取濾液，滴於蒸發皿上。</a:t>
            </a:r>
            <a:b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四、加熱使蒸發皿的水蒸發，蒸發皿內殘留白色固體，</a:t>
            </a:r>
            <a:b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檢測得知為食鹽。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2800"/>
              </a:lnSpc>
              <a:spcBef>
                <a:spcPct val="20000"/>
              </a:spcBef>
            </a:pP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以上實驗無法證明下列哪一項敘述？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8CE2FE4A-C7C8-43E5-B522-85A71974D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F8E58DB5-CA8D-4138-AB44-66E4C24F4701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D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9BE5426-16EB-4F92-A283-1D9696D99BAB}"/>
              </a:ext>
            </a:extLst>
          </p:cNvPr>
          <p:cNvSpPr/>
          <p:nvPr/>
        </p:nvSpPr>
        <p:spPr>
          <a:xfrm>
            <a:off x="6948264" y="-7519"/>
            <a:ext cx="2197249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會考補考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86FD64B-DD38-4C33-9BB5-8F02DBC7E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08" y="4725144"/>
            <a:ext cx="6885532" cy="185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eaLnBrk="1" hangingPunct="1">
              <a:lnSpc>
                <a:spcPts val="3200"/>
              </a:lnSpc>
              <a:spcBef>
                <a:spcPct val="20000"/>
              </a:spcBef>
            </a:pP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食鹽的沸點比水的沸點高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3200"/>
              </a:lnSpc>
              <a:spcBef>
                <a:spcPct val="20000"/>
              </a:spcBef>
            </a:pP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混合物可嘗試用過濾方法分離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3200"/>
              </a:lnSpc>
              <a:spcBef>
                <a:spcPct val="20000"/>
              </a:spcBef>
            </a:pP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此杯無色澄清濾液中含有電解質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3200"/>
              </a:lnSpc>
              <a:spcBef>
                <a:spcPct val="20000"/>
              </a:spcBef>
            </a:pP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鐵粉的溶解度比活性碳的溶解度好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8469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9" y="980728"/>
            <a:ext cx="6290069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鐵粉的溶解度比活性碳的溶解度好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860" y="1691407"/>
            <a:ext cx="772260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步驟四可知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成立；步驟一符合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的敘述；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步驟二可知濾液中含有電解質；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鐵粉和活性碳都幾乎不溶於水中，故由此實驗無法比較兩者在水中的溶解度。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35773477-ABA1-4FF2-B0CB-3D2CEEA320F0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A6F111E4-A084-4FED-ACF2-9944180C6A13}"/>
              </a:ext>
            </a:extLst>
          </p:cNvPr>
          <p:cNvSpPr/>
          <p:nvPr/>
        </p:nvSpPr>
        <p:spPr>
          <a:xfrm>
            <a:off x="612068" y="1706806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831FEF0-497A-40DF-ABAA-1744819B51DC}"/>
              </a:ext>
            </a:extLst>
          </p:cNvPr>
          <p:cNvSpPr/>
          <p:nvPr/>
        </p:nvSpPr>
        <p:spPr>
          <a:xfrm>
            <a:off x="6948264" y="-7519"/>
            <a:ext cx="2197249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會考補考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6593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7" y="908720"/>
            <a:ext cx="7668343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algn="just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取硫粉和鎂帶分別在空氣中燃燒，燃燒後的產物依序於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Y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兩瓶密閉容器內與水充分混合。在室溫下先以石蕊試紙檢測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Y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兩瓶水溶液，再將兩瓶水溶液混合並測量溫度變化。已知實驗結果兩瓶的石蕊試紙皆有變色，則右表中哪一個代號最可能是實驗結果的紀錄？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774163B-9D39-4241-88D7-96EACEB84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7133852-0F13-4FCF-949E-21C08A2E7A6F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B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6FD864AD-E7A6-46E1-A096-77F3A5081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664" y="3933056"/>
            <a:ext cx="99138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68000" indent="-457200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甲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乙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丙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丁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962737A-1D1A-4558-AD98-A7AE6234DA11}"/>
              </a:ext>
            </a:extLst>
          </p:cNvPr>
          <p:cNvSpPr/>
          <p:nvPr/>
        </p:nvSpPr>
        <p:spPr>
          <a:xfrm>
            <a:off x="6948264" y="-7519"/>
            <a:ext cx="2197249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會考補考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CCDF8E73-B958-4827-9D00-F5D60A80E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3429000"/>
            <a:ext cx="3949316" cy="256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99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9" y="980728"/>
            <a:ext cx="6290069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乙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860" y="1691407"/>
            <a:ext cx="772260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石蕊試紙遇酸性溶液呈紅色，遇鹼性溶液呈藍色，可知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 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瓶為紅色，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Y 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瓶為藍色；又酸鹼中和時會放熱使溫度上升。故選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35773477-ABA1-4FF2-B0CB-3D2CEEA320F0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A6F111E4-A084-4FED-ACF2-9944180C6A13}"/>
              </a:ext>
            </a:extLst>
          </p:cNvPr>
          <p:cNvSpPr/>
          <p:nvPr/>
        </p:nvSpPr>
        <p:spPr>
          <a:xfrm>
            <a:off x="612068" y="1706806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831FEF0-497A-40DF-ABAA-1744819B51DC}"/>
              </a:ext>
            </a:extLst>
          </p:cNvPr>
          <p:cNvSpPr/>
          <p:nvPr/>
        </p:nvSpPr>
        <p:spPr>
          <a:xfrm>
            <a:off x="6948264" y="-7519"/>
            <a:ext cx="2197249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會考補考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3080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6" y="908720"/>
            <a:ext cx="7494441" cy="2942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algn="just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阿永取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1L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0.5M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氯化鋇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(BaCl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水溶液與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1L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0.5M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硫酸鈉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(Na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SO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水溶液混合，立刻產生白色沉澱。他將溶液過濾，取出沉澱物進一步實驗，確認成分為硫酸鋇，含量為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0.5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莫耳，而過濾後的澄清濾液，經測試發現在室溫時具有良好的導電性，則濾液中「主要的」導電粒子為下列何者？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8CE2FE4A-C7C8-43E5-B522-85A71974D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F8E58DB5-CA8D-4138-AB44-66E4C24F4701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B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6B870E2-467B-49B1-9949-EBB36D953B1A}"/>
              </a:ext>
            </a:extLst>
          </p:cNvPr>
          <p:cNvSpPr/>
          <p:nvPr/>
        </p:nvSpPr>
        <p:spPr>
          <a:xfrm>
            <a:off x="6912925" y="-7519"/>
            <a:ext cx="2232588" cy="607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104.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28 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9B2C6D54-DA8B-429A-A897-45B508E47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307" y="4159894"/>
            <a:ext cx="7920880" cy="261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(A)H</a:t>
            </a:r>
            <a:r>
              <a:rPr lang="zh-TW" altLang="en-US" sz="3200" baseline="30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＋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OH</a:t>
            </a:r>
            <a:r>
              <a:rPr lang="zh-TW" altLang="en-US" sz="3600" baseline="30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－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(B)Na </a:t>
            </a:r>
            <a:r>
              <a:rPr lang="zh-TW" altLang="en-US" sz="3200" baseline="30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＋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Cl</a:t>
            </a:r>
            <a:r>
              <a:rPr lang="zh-TW" altLang="en-US" sz="3600" baseline="30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－</a:t>
            </a:r>
            <a:endParaRPr lang="en-US" altLang="zh-TW" sz="3600" baseline="30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(C)Ba</a:t>
            </a:r>
            <a:r>
              <a:rPr lang="en-US" altLang="zh-TW" sz="3200" baseline="30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200" baseline="30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＋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Cl</a:t>
            </a:r>
            <a:r>
              <a:rPr lang="zh-TW" altLang="en-US" sz="3600" baseline="30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－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(D)Na </a:t>
            </a:r>
            <a:r>
              <a:rPr lang="zh-TW" altLang="en-US" sz="3200" baseline="30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＋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SO4</a:t>
            </a:r>
            <a:r>
              <a:rPr lang="en-US" altLang="zh-TW" sz="2800" baseline="30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3600" baseline="30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en-US" altLang="zh-TW" sz="2600" baseline="30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1168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6" y="908720"/>
            <a:ext cx="7494441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68000" indent="-457200" algn="just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如右圖所示，室溫下有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HCl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水溶液和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NaHCO</a:t>
            </a:r>
            <a:r>
              <a:rPr lang="en-US" altLang="zh-TW" sz="24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水溶液，在這兩杯水溶液中分別加入適量的鋅粉和鹽酸，均會使水溶液冒泡。若改變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HCl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NaHCO</a:t>
            </a:r>
            <a:r>
              <a:rPr lang="en-US" altLang="zh-TW" sz="24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的濃度，使這兩杯水溶液的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pH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值都增加，但其他實驗條件皆不變，則分別加入鋅粉和鹽酸後，這兩杯水溶液冒泡速率的改變情形，最可能為下列何者？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8CE2FE4A-C7C8-43E5-B522-85A71974D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F8E58DB5-CA8D-4138-AB44-66E4C24F4701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D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題組 </a:t>
            </a:r>
            <a:r>
              <a:rPr lang="en-US" altLang="zh-TW" sz="2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19-20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9BE5426-16EB-4F92-A283-1D9696D99BAB}"/>
              </a:ext>
            </a:extLst>
          </p:cNvPr>
          <p:cNvSpPr/>
          <p:nvPr/>
        </p:nvSpPr>
        <p:spPr>
          <a:xfrm>
            <a:off x="6948264" y="-7519"/>
            <a:ext cx="2197249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會考補考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86FD64B-DD38-4C33-9BB5-8F02DBC7E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946" y="4077072"/>
            <a:ext cx="6885532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兩杯水溶液都變快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兩杯水溶液都變慢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實驗一：變快，實驗二：變慢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實驗一：變慢，實驗二：變快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734FA471-9C1B-448F-9078-3B8592D0A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5549" y="3789040"/>
            <a:ext cx="2753028" cy="211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82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ABB9D7D-1BC2-42CB-A228-B8BC2CEE819C}"/>
              </a:ext>
            </a:extLst>
          </p:cNvPr>
          <p:cNvSpPr/>
          <p:nvPr/>
        </p:nvSpPr>
        <p:spPr>
          <a:xfrm>
            <a:off x="6912925" y="-7519"/>
            <a:ext cx="2232588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會考補考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429F3553-33D1-4122-8064-2FE2C41B4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941" y="998711"/>
            <a:ext cx="8278239" cy="57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實驗一：變慢，實驗二：變快</a:t>
            </a:r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70A5814B-2661-40DF-91EE-EDB7CEEE9161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DB71692B-5C5C-4782-AD0C-4600C4707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595" y="4005064"/>
            <a:ext cx="8278239" cy="653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pH </a:t>
            </a:r>
            <a:r>
              <a:rPr lang="zh-TW" altLang="en-US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值增加，表示 </a:t>
            </a:r>
            <a:r>
              <a:rPr lang="en-US" altLang="zh-TW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HCl </a:t>
            </a:r>
            <a:r>
              <a:rPr lang="zh-TW" altLang="en-US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水溶液的酸性減弱，即 </a:t>
            </a:r>
            <a:r>
              <a:rPr lang="en-US" altLang="zh-TW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zh-TW" altLang="en-US" sz="2400" baseline="300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＋</a:t>
            </a:r>
            <a:r>
              <a:rPr lang="zh-TW" altLang="en-US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離子變少，所以冒泡速率變慢；</a:t>
            </a:r>
            <a:r>
              <a:rPr lang="en-US" altLang="zh-TW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pH </a:t>
            </a:r>
            <a:r>
              <a:rPr lang="zh-TW" altLang="en-US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值增加表示 </a:t>
            </a:r>
            <a:r>
              <a:rPr lang="en-US" altLang="zh-TW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NaHCO</a:t>
            </a:r>
            <a:r>
              <a:rPr lang="en-US" altLang="zh-TW" sz="2400" baseline="-250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水溶液的鹼性變強，即</a:t>
            </a:r>
            <a:r>
              <a:rPr lang="en-US" altLang="zh-TW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OH</a:t>
            </a:r>
            <a:r>
              <a:rPr lang="zh-TW" altLang="en-US" sz="2400" baseline="300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－</a:t>
            </a:r>
            <a:r>
              <a:rPr lang="zh-TW" altLang="en-US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離子變多，所以冒泡速率變快。故選</a:t>
            </a:r>
            <a:r>
              <a:rPr lang="en-US" altLang="zh-TW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E2D17423-420A-4A4E-8C9C-9F6956FAFBB1}"/>
              </a:ext>
            </a:extLst>
          </p:cNvPr>
          <p:cNvSpPr/>
          <p:nvPr/>
        </p:nvSpPr>
        <p:spPr>
          <a:xfrm>
            <a:off x="409803" y="4082995"/>
            <a:ext cx="429917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zh-TW" altLang="en-US" dirty="0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3AC373ED-39B3-49D5-8715-F6702404F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6411" y="1340877"/>
            <a:ext cx="2753028" cy="211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99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4" grpId="2"/>
      <p:bldP spid="14" grpId="3"/>
      <p:bldP spid="14" grpId="4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7" y="908720"/>
            <a:ext cx="7668343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21.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蘋果酸是蘋果等水果中含有的成分， 化學式為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，分子中含有兩個－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COOH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原子團，是蘋果的酸味來源，常作為食品添加劑。關於蘋果酸的說明，下列何者正確？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774163B-9D39-4241-88D7-96EACEB84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7133852-0F13-4FCF-949E-21C08A2E7A6F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A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7692997-0CC6-4BE2-BC1F-05ECBBBCF53C}"/>
              </a:ext>
            </a:extLst>
          </p:cNvPr>
          <p:cNvSpPr/>
          <p:nvPr/>
        </p:nvSpPr>
        <p:spPr>
          <a:xfrm>
            <a:off x="5940152" y="-7519"/>
            <a:ext cx="3205361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829909C1-1CB6-4BB1-BDC2-B2885D436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9234" y="3356992"/>
            <a:ext cx="6885532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屬於有機化合物，也是電解質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屬於有機化合物，也是非電解質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屬於無機化合物，也是電解質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屬於無機化合物，也是非電解質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0579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9" y="980728"/>
            <a:ext cx="6290069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屬於有機化合物，也是電解質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860" y="1963930"/>
            <a:ext cx="801063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化學式中含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，可知為有機化合物；－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COOH 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溶於水會產生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zh-TW" altLang="en-US" sz="2600" baseline="300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＋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離子，可導電，故為電解質。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35773477-ABA1-4FF2-B0CB-3D2CEEA320F0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A6F111E4-A084-4FED-ACF2-9944180C6A13}"/>
              </a:ext>
            </a:extLst>
          </p:cNvPr>
          <p:cNvSpPr/>
          <p:nvPr/>
        </p:nvSpPr>
        <p:spPr>
          <a:xfrm>
            <a:off x="612068" y="1979329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3AEE5B2-519A-4698-954E-72429DA99017}"/>
              </a:ext>
            </a:extLst>
          </p:cNvPr>
          <p:cNvSpPr/>
          <p:nvPr/>
        </p:nvSpPr>
        <p:spPr>
          <a:xfrm>
            <a:off x="5940152" y="-7519"/>
            <a:ext cx="3205361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0690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6" y="908720"/>
            <a:ext cx="7919864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68000" indent="-457200" eaLnBrk="1" hangingPunct="1">
              <a:lnSpc>
                <a:spcPts val="3200"/>
              </a:lnSpc>
              <a:spcBef>
                <a:spcPct val="20000"/>
              </a:spcBef>
            </a:pP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22.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～圖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為一則新聞報導，有一種「自熱罐」飲料，罐身下方隔層有 </a:t>
            </a:r>
            <a:r>
              <a:rPr lang="en-US" altLang="zh-TW" sz="2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CaO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和水，兩者混合後會放出熱量，可使飲料溫度上升至 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60℃ 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左右，且續熱半小時以上，在寒冷的冬天相當方便。</a:t>
            </a:r>
            <a:b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小禾認為圖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中說明產生的物質有誤，應更正為何種物質？</a:t>
            </a:r>
            <a:b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8CE2FE4A-C7C8-43E5-B522-85A71974D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F8E58DB5-CA8D-4138-AB44-66E4C24F4701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D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22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86FD64B-DD38-4C33-9BB5-8F02DBC7E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6" y="4653137"/>
            <a:ext cx="2004965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68000" indent="-457200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碳酸鈉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硫酸鈣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氫氧化鈉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氫氧化鈣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BD3E68C-0A45-4701-B157-1688E1F5D773}"/>
              </a:ext>
            </a:extLst>
          </p:cNvPr>
          <p:cNvSpPr/>
          <p:nvPr/>
        </p:nvSpPr>
        <p:spPr>
          <a:xfrm>
            <a:off x="5940152" y="-7519"/>
            <a:ext cx="3205361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CD070A76-A021-4794-A1C7-8F63E759F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517" y="2603618"/>
            <a:ext cx="5940152" cy="162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2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22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429F3553-33D1-4122-8064-2FE2C41B4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941" y="998711"/>
            <a:ext cx="2468851" cy="57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氫氧化鈣</a:t>
            </a:r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70A5814B-2661-40DF-91EE-EDB7CEEE9161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DB71692B-5C5C-4782-AD0C-4600C4707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595" y="4005064"/>
            <a:ext cx="8140893" cy="653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600" dirty="0" err="1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CaO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＋ 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en-US" altLang="zh-TW" sz="2600" baseline="-250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 → Ca(OH)</a:t>
            </a:r>
            <a:r>
              <a:rPr lang="en-US" altLang="zh-TW" sz="2600" baseline="-250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，即氫氧化鈣，而不是碳酸鈣（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CaCO</a:t>
            </a:r>
            <a:r>
              <a:rPr lang="en-US" altLang="zh-TW" sz="2600" baseline="-250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E2D17423-420A-4A4E-8C9C-9F6956FAFBB1}"/>
              </a:ext>
            </a:extLst>
          </p:cNvPr>
          <p:cNvSpPr/>
          <p:nvPr/>
        </p:nvSpPr>
        <p:spPr>
          <a:xfrm>
            <a:off x="409803" y="4082995"/>
            <a:ext cx="429917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zh-TW" altLang="en-US" dirty="0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E978EA4-29C7-4284-B58D-CD7DCBB5D264}"/>
              </a:ext>
            </a:extLst>
          </p:cNvPr>
          <p:cNvSpPr/>
          <p:nvPr/>
        </p:nvSpPr>
        <p:spPr>
          <a:xfrm>
            <a:off x="5940152" y="-7519"/>
            <a:ext cx="3205361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7F473C27-5EE6-4197-86AE-BF12FE36E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752808"/>
            <a:ext cx="6744048" cy="184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06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4" grpId="2"/>
      <p:bldP spid="14" grpId="3"/>
      <p:bldP spid="14" grpId="4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7" y="851714"/>
            <a:ext cx="7668343" cy="2865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algn="just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23.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「新聞報導某處養殖池的白蝦大量暴斃，調查後初步推測是高溫與暴雨，使養殖池的溶氧量和 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pH 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值劇烈變化，導致水質改變所造成的。專家建議為避免白蝦大量死亡，應注意水溫變化，可先用水車調整水中的溶氧量，並監控水中的 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pH 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值，投放熟石灰（氫氧化鈣）調整至合適的 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pH 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值。」關於上述專家建議的方法，下列說明何者最合理？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23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774163B-9D39-4241-88D7-96EACEB84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879645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7133852-0F13-4FCF-949E-21C08A2E7A6F}"/>
              </a:ext>
            </a:extLst>
          </p:cNvPr>
          <p:cNvSpPr txBox="1"/>
          <p:nvPr/>
        </p:nvSpPr>
        <p:spPr>
          <a:xfrm>
            <a:off x="425423" y="851714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A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7692997-0CC6-4BE2-BC1F-05ECBBBCF53C}"/>
              </a:ext>
            </a:extLst>
          </p:cNvPr>
          <p:cNvSpPr/>
          <p:nvPr/>
        </p:nvSpPr>
        <p:spPr>
          <a:xfrm>
            <a:off x="5940152" y="-7519"/>
            <a:ext cx="3205361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29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D9570C97-24E4-44C7-A31C-1756F4A0B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2" y="4158989"/>
            <a:ext cx="6885532" cy="261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使水中的溶氧量增加，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pH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值增加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使水中的溶氧量增加，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pH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值減少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使水中的溶氧量減少，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pH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值增加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使水中的溶氧量減少，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pH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值減少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66E4793-79B2-4302-9550-DC3658B89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840" y="3690800"/>
            <a:ext cx="3600400" cy="57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68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9" y="980728"/>
            <a:ext cx="6290069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使水中的溶氧量增加，</a:t>
            </a: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pH 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值增加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23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243" y="1653542"/>
            <a:ext cx="772260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水車轉動可增加氧氣溶於水的量，即增加溶氧量；加入氫氧化鈣（強鹼）可使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pH 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值增加，故選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35773477-ABA1-4FF2-B0CB-3D2CEEA320F0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A6F111E4-A084-4FED-ACF2-9944180C6A13}"/>
              </a:ext>
            </a:extLst>
          </p:cNvPr>
          <p:cNvSpPr/>
          <p:nvPr/>
        </p:nvSpPr>
        <p:spPr>
          <a:xfrm>
            <a:off x="670451" y="1668941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3AEE5B2-519A-4698-954E-72429DA99017}"/>
              </a:ext>
            </a:extLst>
          </p:cNvPr>
          <p:cNvSpPr/>
          <p:nvPr/>
        </p:nvSpPr>
        <p:spPr>
          <a:xfrm>
            <a:off x="5940152" y="-7519"/>
            <a:ext cx="3205361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29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0499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6" y="908720"/>
            <a:ext cx="7494441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68000" indent="-457200" algn="just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24.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有一個帶電的離子含有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Y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Z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三種粒子（質子、電子、中子，未依照順序排列），且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Y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Z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的粒子數目依序為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</a:t>
            </a:r>
            <a:r>
              <a:rPr lang="en-US" altLang="zh-TW" sz="24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</a:t>
            </a:r>
            <a:r>
              <a:rPr lang="en-US" altLang="zh-TW" sz="24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Y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</a:t>
            </a:r>
            <a:r>
              <a:rPr lang="en-US" altLang="zh-TW" sz="24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Z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。已知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粒子的質量最小，關於此離子的說明，下列何者最合理？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8CE2FE4A-C7C8-43E5-B522-85A71974D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F8E58DB5-CA8D-4138-AB44-66E4C24F4701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C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24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86FD64B-DD38-4C33-9BB5-8F02DBC7E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010" y="3140968"/>
            <a:ext cx="6885532" cy="261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68000" indent="-457200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若為陽離子，且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</a:t>
            </a:r>
            <a:r>
              <a:rPr lang="en-US" altLang="zh-TW" sz="24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Y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＞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</a:t>
            </a:r>
            <a:r>
              <a:rPr lang="en-US" altLang="zh-TW" sz="24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＝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</a:t>
            </a:r>
            <a:r>
              <a:rPr lang="en-US" altLang="zh-TW" sz="24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Z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，則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Z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為質子</a:t>
            </a:r>
          </a:p>
          <a:p>
            <a:pPr marL="468000" indent="-457200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若為陽離子，且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</a:t>
            </a:r>
            <a:r>
              <a:rPr lang="en-US" altLang="zh-TW" sz="24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Y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＞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</a:t>
            </a:r>
            <a:r>
              <a:rPr lang="en-US" altLang="zh-TW" sz="24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＝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</a:t>
            </a:r>
            <a:r>
              <a:rPr lang="en-US" altLang="zh-TW" sz="24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Z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，則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Z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為電子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若為陰離子，且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</a:t>
            </a:r>
            <a:r>
              <a:rPr lang="en-US" altLang="zh-TW" sz="24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＝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</a:t>
            </a:r>
            <a:r>
              <a:rPr lang="en-US" altLang="zh-TW" sz="24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Y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＞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</a:t>
            </a:r>
            <a:r>
              <a:rPr lang="en-US" altLang="zh-TW" sz="24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Z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，則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Z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為質子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若為陰離子，且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</a:t>
            </a:r>
            <a:r>
              <a:rPr lang="en-US" altLang="zh-TW" sz="24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＞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</a:t>
            </a:r>
            <a:r>
              <a:rPr lang="en-US" altLang="zh-TW" sz="24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Y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＝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</a:t>
            </a:r>
            <a:r>
              <a:rPr lang="en-US" altLang="zh-TW" sz="24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Z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，則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Z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為電子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BD3E68C-0A45-4701-B157-1688E1F5D773}"/>
              </a:ext>
            </a:extLst>
          </p:cNvPr>
          <p:cNvSpPr/>
          <p:nvPr/>
        </p:nvSpPr>
        <p:spPr>
          <a:xfrm>
            <a:off x="5940152" y="-7519"/>
            <a:ext cx="3205361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31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7480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24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429F3553-33D1-4122-8064-2FE2C41B4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941" y="998711"/>
            <a:ext cx="8278239" cy="57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若為陰離子，且 </a:t>
            </a: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NX 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＝ </a:t>
            </a: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NY 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＞ </a:t>
            </a: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NZ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，則 </a:t>
            </a: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Z 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為質子</a:t>
            </a:r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70A5814B-2661-40DF-91EE-EDB7CEEE9161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DB71692B-5C5C-4782-AD0C-4600C4707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595" y="1844824"/>
            <a:ext cx="8140893" cy="653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三種粒子中電子質量最小，可知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 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為電子，帶負電。若為陽離子，表示帶正電的質子多於電子（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），即 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Y 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為質子、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Z 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為中子；若為陰離子，表示帶正電的質子少於電子（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），即 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Z 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為質子。故選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E2D17423-420A-4A4E-8C9C-9F6956FAFBB1}"/>
              </a:ext>
            </a:extLst>
          </p:cNvPr>
          <p:cNvSpPr/>
          <p:nvPr/>
        </p:nvSpPr>
        <p:spPr>
          <a:xfrm>
            <a:off x="409803" y="1922755"/>
            <a:ext cx="429917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zh-TW" altLang="en-US" dirty="0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E978EA4-29C7-4284-B58D-CD7DCBB5D264}"/>
              </a:ext>
            </a:extLst>
          </p:cNvPr>
          <p:cNvSpPr/>
          <p:nvPr/>
        </p:nvSpPr>
        <p:spPr>
          <a:xfrm>
            <a:off x="5940152" y="-7519"/>
            <a:ext cx="3205361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21169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4" grpId="2"/>
      <p:bldP spid="14" grpId="3"/>
      <p:bldP spid="14" grpId="4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ABB9D7D-1BC2-42CB-A228-B8BC2CEE819C}"/>
              </a:ext>
            </a:extLst>
          </p:cNvPr>
          <p:cNvSpPr/>
          <p:nvPr/>
        </p:nvSpPr>
        <p:spPr>
          <a:xfrm>
            <a:off x="6912925" y="-7519"/>
            <a:ext cx="2232588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104.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28 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429F3553-33D1-4122-8064-2FE2C41B4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941" y="998711"/>
            <a:ext cx="8278239" cy="57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(B)Na</a:t>
            </a:r>
            <a:r>
              <a:rPr lang="zh-TW" altLang="en-US" sz="3200" baseline="30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＋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Cl</a:t>
            </a:r>
            <a:r>
              <a:rPr lang="zh-TW" altLang="en-US" sz="3200" baseline="30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－</a:t>
            </a:r>
            <a:endParaRPr lang="zh-TW" altLang="en-US" sz="2600" baseline="300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70A5814B-2661-40DF-91EE-EDB7CEEE9161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DB71692B-5C5C-4782-AD0C-4600C4707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577" y="1573316"/>
            <a:ext cx="8401423" cy="653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BaCl</a:t>
            </a:r>
            <a:r>
              <a:rPr lang="en-US" altLang="zh-TW" sz="2400" baseline="-250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＋ </a:t>
            </a:r>
            <a:r>
              <a:rPr lang="en-US" altLang="zh-TW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Na</a:t>
            </a:r>
            <a:r>
              <a:rPr lang="en-US" altLang="zh-TW" sz="2400" baseline="-250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SO</a:t>
            </a:r>
            <a:r>
              <a:rPr lang="en-US" altLang="zh-TW" sz="2400" baseline="-250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en-US" altLang="zh-TW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→ BaSO</a:t>
            </a:r>
            <a:r>
              <a:rPr lang="en-US" altLang="zh-TW" sz="2400" baseline="-250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en-US" altLang="zh-TW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＋ </a:t>
            </a:r>
            <a:r>
              <a:rPr lang="en-US" altLang="zh-TW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 NaCl</a:t>
            </a:r>
            <a:r>
              <a:rPr lang="zh-TW" altLang="en-US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1×0.5 </a:t>
            </a:r>
            <a:r>
              <a:rPr lang="zh-TW" altLang="en-US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＝ </a:t>
            </a:r>
            <a:r>
              <a:rPr lang="en-US" altLang="zh-TW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0.5 (</a:t>
            </a:r>
            <a:r>
              <a:rPr lang="zh-TW" altLang="en-US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莫耳</a:t>
            </a:r>
            <a:r>
              <a:rPr lang="en-US" altLang="zh-TW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，可知溶液中只有 </a:t>
            </a:r>
            <a:r>
              <a:rPr lang="en-US" altLang="zh-TW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Na </a:t>
            </a:r>
            <a:r>
              <a:rPr lang="zh-TW" altLang="en-US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離子和 </a:t>
            </a:r>
            <a:r>
              <a:rPr lang="en-US" altLang="zh-TW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Cl </a:t>
            </a:r>
            <a:r>
              <a:rPr lang="zh-TW" altLang="en-US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離子，故選</a:t>
            </a:r>
            <a:r>
              <a:rPr lang="en-US" altLang="zh-TW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E2D17423-420A-4A4E-8C9C-9F6956FAFBB1}"/>
              </a:ext>
            </a:extLst>
          </p:cNvPr>
          <p:cNvSpPr/>
          <p:nvPr/>
        </p:nvSpPr>
        <p:spPr>
          <a:xfrm>
            <a:off x="328784" y="1651247"/>
            <a:ext cx="429917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zh-TW" altLang="en-US" dirty="0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</p:spTree>
    <p:extLst>
      <p:ext uri="{BB962C8B-B14F-4D97-AF65-F5344CB8AC3E}">
        <p14:creationId xmlns:p14="http://schemas.microsoft.com/office/powerpoint/2010/main" val="262525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4" grpId="2"/>
      <p:bldP spid="14" grpId="3"/>
      <p:bldP spid="14" grpId="4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7" y="991192"/>
            <a:ext cx="7668343" cy="682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algn="just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25.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下圖為老師進行實驗的步驟示意圖，在步驟四乙瓶溶液倒入前，若要預測甲瓶溶液顏色變化的可能情形，則下列的預測何者最合理？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25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774163B-9D39-4241-88D7-96EACEB84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1019123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7133852-0F13-4FCF-949E-21C08A2E7A6F}"/>
              </a:ext>
            </a:extLst>
          </p:cNvPr>
          <p:cNvSpPr txBox="1"/>
          <p:nvPr/>
        </p:nvSpPr>
        <p:spPr>
          <a:xfrm>
            <a:off x="425423" y="991192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D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7692997-0CC6-4BE2-BC1F-05ECBBBCF53C}"/>
              </a:ext>
            </a:extLst>
          </p:cNvPr>
          <p:cNvSpPr/>
          <p:nvPr/>
        </p:nvSpPr>
        <p:spPr>
          <a:xfrm>
            <a:off x="5940152" y="-7519"/>
            <a:ext cx="3205361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41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D9570C97-24E4-44C7-A31C-1756F4A0B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649" y="4206104"/>
            <a:ext cx="8411318" cy="2117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68000" indent="-457200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只有一種可能，會觀察到顏色由無色變成紅色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只有一種可能，會觀察到顏色由紅色變成無色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有兩種可能，會觀察到顏色由無色變成紅色或維持無色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有兩種可能，會觀察到顏色由紅色變成無色或維持紅色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EF92387F-5522-4AF4-81BB-BF68102FC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769" y="2436087"/>
            <a:ext cx="7081419" cy="180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5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25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429F3553-33D1-4122-8064-2FE2C41B4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941" y="998711"/>
            <a:ext cx="8661539" cy="57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有兩種可能，會觀察到顏色由紅色變成無色或維持紅色</a:t>
            </a:r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70A5814B-2661-40DF-91EE-EDB7CEEE9161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DB71692B-5C5C-4782-AD0C-4600C4707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595" y="3864825"/>
            <a:ext cx="8140893" cy="653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酚酞在鹼性溶液中為紅色，可知甲原為紅色，當乙溶液（二氧化硫溶液為酸性）倒入時，會變為無色（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zh-TW" altLang="en-US" sz="2600" baseline="300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＋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＞ 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OH</a:t>
            </a:r>
            <a:r>
              <a:rPr lang="zh-TW" altLang="en-US" sz="3600" baseline="300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－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時）或維持紅色（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zh-TW" altLang="en-US" sz="2600" baseline="300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＋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＜ 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OH</a:t>
            </a:r>
            <a:r>
              <a:rPr lang="zh-TW" altLang="en-US" sz="3600" baseline="300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－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時），故選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E2D17423-420A-4A4E-8C9C-9F6956FAFBB1}"/>
              </a:ext>
            </a:extLst>
          </p:cNvPr>
          <p:cNvSpPr/>
          <p:nvPr/>
        </p:nvSpPr>
        <p:spPr>
          <a:xfrm>
            <a:off x="409803" y="3942756"/>
            <a:ext cx="429917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zh-TW" altLang="en-US" dirty="0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E978EA4-29C7-4284-B58D-CD7DCBB5D264}"/>
              </a:ext>
            </a:extLst>
          </p:cNvPr>
          <p:cNvSpPr/>
          <p:nvPr/>
        </p:nvSpPr>
        <p:spPr>
          <a:xfrm>
            <a:off x="5940152" y="-7519"/>
            <a:ext cx="3205361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41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D8376ECE-1C57-420B-A58F-2ED4080E8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331" y="1817182"/>
            <a:ext cx="7081419" cy="180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06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4" grpId="2"/>
      <p:bldP spid="14" grpId="3"/>
      <p:bldP spid="14" grpId="4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6" y="908720"/>
            <a:ext cx="7759632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68000" indent="-457200"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26.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右表列出甲和乙兩種粒子的中子、電子和質子（未依照此順序排列）的數目，且分別以不同的球表示中子、電子和質子。關於甲和乙的推論，下列何者合理？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8CE2FE4A-C7C8-43E5-B522-85A71974D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F8E58DB5-CA8D-4138-AB44-66E4C24F4701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B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26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86FD64B-DD38-4C33-9BB5-8F02DBC7E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4103521"/>
            <a:ext cx="6885532" cy="261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若甲為陰離子，則可知     位於原子核外 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若乙為陽離子，則可知     位於原子核內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     位於原子核內，則可知甲是陰離子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     位於原子核內，則可知乙是陽離子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BD3E68C-0A45-4701-B157-1688E1F5D773}"/>
              </a:ext>
            </a:extLst>
          </p:cNvPr>
          <p:cNvSpPr/>
          <p:nvPr/>
        </p:nvSpPr>
        <p:spPr>
          <a:xfrm>
            <a:off x="5940152" y="-7519"/>
            <a:ext cx="3205361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會考補考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25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5795C24-8192-4994-A486-B28E00A10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2579" y="2737847"/>
            <a:ext cx="3810606" cy="1509257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F3C26CAD-735C-4FCC-B413-F40B01AB8BE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4947" y="4248786"/>
            <a:ext cx="351424" cy="34370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D7609EBD-0E76-4635-81A9-A335A9023DB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09239" y="4856672"/>
            <a:ext cx="360040" cy="408045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6EFA6D03-1755-46DB-B446-2A730DA54B2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5359" y="6173234"/>
            <a:ext cx="309859" cy="366541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7D58DED9-0B54-4EA1-8B24-87086B2FC75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9995" y="5479247"/>
            <a:ext cx="360040" cy="40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21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26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429F3553-33D1-4122-8064-2FE2C41B4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941" y="998711"/>
            <a:ext cx="8278239" cy="57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若乙為陽離子，則可知     位於原子核內</a:t>
            </a:r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70A5814B-2661-40DF-91EE-EDB7CEEE9161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DB71692B-5C5C-4782-AD0C-4600C4707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595" y="3102182"/>
            <a:ext cx="8140893" cy="653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若甲為陰離子，則電子比質子多，可知黑色球（代表電子）位於原子核外；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若乙為陽離子，則電子比質子少，可知灰色球（代表電子）位於原子核外，另兩者在原子核內。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(C)(D)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無法確定。故選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E2D17423-420A-4A4E-8C9C-9F6956FAFBB1}"/>
              </a:ext>
            </a:extLst>
          </p:cNvPr>
          <p:cNvSpPr/>
          <p:nvPr/>
        </p:nvSpPr>
        <p:spPr>
          <a:xfrm>
            <a:off x="409803" y="3180113"/>
            <a:ext cx="429917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zh-TW" altLang="en-US" dirty="0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E978EA4-29C7-4284-B58D-CD7DCBB5D264}"/>
              </a:ext>
            </a:extLst>
          </p:cNvPr>
          <p:cNvSpPr/>
          <p:nvPr/>
        </p:nvSpPr>
        <p:spPr>
          <a:xfrm>
            <a:off x="5940152" y="-7519"/>
            <a:ext cx="3205361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會考補考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25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167DC149-8305-4077-B7D2-3D622366E20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8031" y="1121434"/>
            <a:ext cx="360040" cy="408045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0EAFC6B8-D4DD-49AA-BCD2-9F6C0344C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3882" y="1592925"/>
            <a:ext cx="3810606" cy="150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23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4" grpId="2"/>
      <p:bldP spid="14" grpId="3"/>
      <p:bldP spid="14" grpId="4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6" y="908720"/>
            <a:ext cx="7759632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68000" indent="-457200"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27.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右圖為自製運動飲料的成分說明圖，圖中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所指應為下列何類物質？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8CE2FE4A-C7C8-43E5-B522-85A71974D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F8E58DB5-CA8D-4138-AB44-66E4C24F4701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D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27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86FD64B-DD38-4C33-9BB5-8F02DBC7E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664" y="2504126"/>
            <a:ext cx="1930598" cy="261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醣類 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有機酸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蛋白質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電解質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BD3E68C-0A45-4701-B157-1688E1F5D773}"/>
              </a:ext>
            </a:extLst>
          </p:cNvPr>
          <p:cNvSpPr/>
          <p:nvPr/>
        </p:nvSpPr>
        <p:spPr>
          <a:xfrm>
            <a:off x="5940152" y="-7519"/>
            <a:ext cx="3205361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9C8446DE-907E-4E2B-9336-936A8A179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1898061"/>
            <a:ext cx="3696125" cy="306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80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27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429F3553-33D1-4122-8064-2FE2C41B4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941" y="998711"/>
            <a:ext cx="8278239" cy="57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電解質</a:t>
            </a:r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70A5814B-2661-40DF-91EE-EDB7CEEE9161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DB71692B-5C5C-4782-AD0C-4600C4707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595" y="4077072"/>
            <a:ext cx="8140893" cy="653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鹽的水溶液可導電，屬於電解質。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E2D17423-420A-4A4E-8C9C-9F6956FAFBB1}"/>
              </a:ext>
            </a:extLst>
          </p:cNvPr>
          <p:cNvSpPr/>
          <p:nvPr/>
        </p:nvSpPr>
        <p:spPr>
          <a:xfrm>
            <a:off x="409803" y="4155003"/>
            <a:ext cx="429917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zh-TW" altLang="en-US" dirty="0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E978EA4-29C7-4284-B58D-CD7DCBB5D264}"/>
              </a:ext>
            </a:extLst>
          </p:cNvPr>
          <p:cNvSpPr/>
          <p:nvPr/>
        </p:nvSpPr>
        <p:spPr>
          <a:xfrm>
            <a:off x="5940152" y="-7519"/>
            <a:ext cx="3205361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99833018-642F-4746-AD2F-51B85F1D8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1124744"/>
            <a:ext cx="3319217" cy="274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6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4" grpId="2"/>
      <p:bldP spid="14" grpId="3"/>
      <p:bldP spid="14" grpId="4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6" y="908720"/>
            <a:ext cx="7759632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68000" indent="-457200" algn="just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28.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列為某牌口香糖廣告的說明：人體口腔中的環境接近中性，在用餐後一段時間會變酸，而增加蛀牙機率。除了每日正確刷牙外，在餐後嚼食無糖口香糖，可刺激唾液分泌，有效「平衡」口中酸性。此廣告搭配了兩張圖用以輔助說明，一張為右圖，另一張圖最可能為下列何者？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8CE2FE4A-C7C8-43E5-B522-85A71974D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F8E58DB5-CA8D-4138-AB44-66E4C24F4701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C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28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BD3E68C-0A45-4701-B157-1688E1F5D773}"/>
              </a:ext>
            </a:extLst>
          </p:cNvPr>
          <p:cNvSpPr/>
          <p:nvPr/>
        </p:nvSpPr>
        <p:spPr>
          <a:xfrm>
            <a:off x="5940152" y="-7519"/>
            <a:ext cx="3205361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32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0C2C3140-DA30-4902-B5FE-FB34DE4E7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3284984"/>
            <a:ext cx="3168352" cy="2109898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28C787C5-235E-45F7-AFE1-4D4D3A2C0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23" y="3501008"/>
            <a:ext cx="4752528" cy="2820232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B86F229B-DA62-4648-BF54-DABB8E564291}"/>
              </a:ext>
            </a:extLst>
          </p:cNvPr>
          <p:cNvSpPr/>
          <p:nvPr/>
        </p:nvSpPr>
        <p:spPr>
          <a:xfrm>
            <a:off x="425423" y="4923612"/>
            <a:ext cx="2418385" cy="15121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6818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28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429F3553-33D1-4122-8064-2FE2C41B4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941" y="998711"/>
            <a:ext cx="668651" cy="57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endParaRPr lang="zh-TW" altLang="en-US" sz="2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70A5814B-2661-40DF-91EE-EDB7CEEE9161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DB71692B-5C5C-4782-AD0C-4600C4707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595" y="3429000"/>
            <a:ext cx="8140893" cy="653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人體口腔中的環境接近中性（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pH 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值＝ 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），在用餐後一段時間會變酸（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pH 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值＜ 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）。若在餐後，嚼食口香糖，可刺激唾液分泌，使牙齒表面 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pH 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值由低於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 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慢慢回升到接近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，故應選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E2D17423-420A-4A4E-8C9C-9F6956FAFBB1}"/>
              </a:ext>
            </a:extLst>
          </p:cNvPr>
          <p:cNvSpPr/>
          <p:nvPr/>
        </p:nvSpPr>
        <p:spPr>
          <a:xfrm>
            <a:off x="409803" y="3506931"/>
            <a:ext cx="429917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zh-TW" altLang="en-US" dirty="0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E978EA4-29C7-4284-B58D-CD7DCBB5D264}"/>
              </a:ext>
            </a:extLst>
          </p:cNvPr>
          <p:cNvSpPr/>
          <p:nvPr/>
        </p:nvSpPr>
        <p:spPr>
          <a:xfrm>
            <a:off x="5940152" y="-7519"/>
            <a:ext cx="3205361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32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8400EB81-C1D7-463A-9A10-5F53F440AC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82" t="51656" r="51808"/>
          <a:stretch/>
        </p:blipFill>
        <p:spPr>
          <a:xfrm>
            <a:off x="899592" y="1027069"/>
            <a:ext cx="3167349" cy="215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7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4" grpId="2"/>
      <p:bldP spid="14" grpId="3"/>
      <p:bldP spid="14" grpId="4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301" y="975892"/>
            <a:ext cx="7668343" cy="2865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algn="just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29.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虎門銷煙為清朝銷毀鴉片的歷史事件。把海水引入浸泡池浸泡鴉片，之後再加入石灰等物質，石灰遇水會改變水溫，此改變也利於將鴉片溶於水中，等退潮時再排入海中。關於上述銷毀鴉片的說明，下列何者最合理？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29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774163B-9D39-4241-88D7-96EACEB84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879645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7133852-0F13-4FCF-949E-21C08A2E7A6F}"/>
              </a:ext>
            </a:extLst>
          </p:cNvPr>
          <p:cNvSpPr txBox="1"/>
          <p:nvPr/>
        </p:nvSpPr>
        <p:spPr>
          <a:xfrm>
            <a:off x="425423" y="851714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A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7692997-0CC6-4BE2-BC1F-05ECBBBCF53C}"/>
              </a:ext>
            </a:extLst>
          </p:cNvPr>
          <p:cNvSpPr/>
          <p:nvPr/>
        </p:nvSpPr>
        <p:spPr>
          <a:xfrm>
            <a:off x="5940152" y="-7519"/>
            <a:ext cx="3205361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113.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D9570C97-24E4-44C7-A31C-1756F4A0B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300" y="3282964"/>
            <a:ext cx="9365160" cy="261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石灰溶於水為放熱反應，而高溫使鴉片更易溶於水中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石灰溶於水為吸熱反應，而高溫使鴉片更易溶於水中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鴉片浸泡海水後會使水溫上升，使其與石灰反應速率加快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鴉片浸泡海水後會使水溫下降，使其與石灰反應速率加快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2514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9" y="980728"/>
            <a:ext cx="8378301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石灰溶於水為放熱反應，而高溫使鴉片更易溶於水中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29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243" y="1653542"/>
            <a:ext cx="772260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石灰為鹼性，遇水為放熱反應，有利鴉片溶解。故選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35773477-ABA1-4FF2-B0CB-3D2CEEA320F0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A6F111E4-A084-4FED-ACF2-9944180C6A13}"/>
              </a:ext>
            </a:extLst>
          </p:cNvPr>
          <p:cNvSpPr/>
          <p:nvPr/>
        </p:nvSpPr>
        <p:spPr>
          <a:xfrm>
            <a:off x="670451" y="1668941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3AEE5B2-519A-4698-954E-72429DA99017}"/>
              </a:ext>
            </a:extLst>
          </p:cNvPr>
          <p:cNvSpPr/>
          <p:nvPr/>
        </p:nvSpPr>
        <p:spPr>
          <a:xfrm>
            <a:off x="5940152" y="-7519"/>
            <a:ext cx="3205361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113.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15334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6" y="908720"/>
            <a:ext cx="7786800" cy="450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algn="just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下圖為小珊進行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Y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Z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三個實驗的裝置示意圖，已知此三實驗均有氣體產生，且實驗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Y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與實驗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Z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反應開始後，前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秒所產生的氣體均不收集，則甲、乙、丙、丁四支試管，哪兩支試管所收集到的氣體具有可燃性？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8E66587-95D2-4AC9-BAA4-C132EA0C8D64}"/>
              </a:ext>
            </a:extLst>
          </p:cNvPr>
          <p:cNvSpPr/>
          <p:nvPr/>
        </p:nvSpPr>
        <p:spPr>
          <a:xfrm>
            <a:off x="7020273" y="-7519"/>
            <a:ext cx="2125240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104.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936564B-888D-46F9-9776-81842F4DC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F8D5070-86A2-4EC8-B650-4002859F02EC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A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366F5BF-920C-41B3-B587-1308F5E8A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3640226"/>
            <a:ext cx="1755627" cy="261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甲與丙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甲與丁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乙與丙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乙與丁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D004D1B-4615-4955-B987-64F2456FB31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64385" y="3429000"/>
            <a:ext cx="5811061" cy="218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42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56" y="943433"/>
            <a:ext cx="8964488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68000" indent="-457200"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牙齒酸蝕是指酸性物質會使牙齒外層的琺瑯質軟化，而容易損耗。小涵進行實驗一，探討不同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pH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值與牙齒酸蝕後重量減少的關係。他選用形狀大小很相近的豬牙齒，分別浸泡不同濃度的鹽酸數日，實驗一的結果如右表。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86FD64B-DD38-4C33-9BB5-8F02DBC7E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562" y="5733256"/>
            <a:ext cx="6885532" cy="261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BD3E68C-0A45-4701-B157-1688E1F5D773}"/>
              </a:ext>
            </a:extLst>
          </p:cNvPr>
          <p:cNvSpPr/>
          <p:nvPr/>
        </p:nvSpPr>
        <p:spPr>
          <a:xfrm>
            <a:off x="5940152" y="-7519"/>
            <a:ext cx="3205361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113.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C8DEA00-381D-7BE0-E75C-E7EF2132C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3429000"/>
            <a:ext cx="5433716" cy="208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70152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5" y="908720"/>
            <a:ext cx="7759633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68000" indent="-457200"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小涵又進行實驗二，取形狀大小很相近的猪牙齒，分別浸泡在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pH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值介於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～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之間的甲、乙、丙三杯飲料中數日，發現牙齒重量減少百分比為丙＜甲＜乙。若實驗二只考慮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pH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值的影響，則依實驗一的結果，關於甲、乙、丙三杯飲料的推測，下列何者最合理？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8CE2FE4A-C7C8-43E5-B522-85A71974D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F8E58DB5-CA8D-4138-AB44-66E4C24F4701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B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86FD64B-DD38-4C33-9BB5-8F02DBC7E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4005064"/>
            <a:ext cx="6885532" cy="261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乙杯最酸，其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pH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值最大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乙杯最酸，其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pH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值最小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丙杯最酸，其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pH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值最大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丙杯最酸，其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pH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值最小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BD3E68C-0A45-4701-B157-1688E1F5D773}"/>
              </a:ext>
            </a:extLst>
          </p:cNvPr>
          <p:cNvSpPr/>
          <p:nvPr/>
        </p:nvSpPr>
        <p:spPr>
          <a:xfrm>
            <a:off x="5940152" y="-7519"/>
            <a:ext cx="3205361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113.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2C26C212-4A4C-DE55-286E-56190F0C7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2991" y="4038441"/>
            <a:ext cx="4310777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57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429F3553-33D1-4122-8064-2FE2C41B4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941" y="998711"/>
            <a:ext cx="8278239" cy="57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乙杯最酸，其</a:t>
            </a: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pH 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值最小</a:t>
            </a:r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70A5814B-2661-40DF-91EE-EDB7CEEE9161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DB71692B-5C5C-4782-AD0C-4600C4707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595" y="3102182"/>
            <a:ext cx="8140893" cy="653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乙杯最酸，其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pH 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值最小，故選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E2D17423-420A-4A4E-8C9C-9F6956FAFBB1}"/>
              </a:ext>
            </a:extLst>
          </p:cNvPr>
          <p:cNvSpPr/>
          <p:nvPr/>
        </p:nvSpPr>
        <p:spPr>
          <a:xfrm>
            <a:off x="409803" y="3180113"/>
            <a:ext cx="429917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zh-TW" altLang="en-US" dirty="0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E978EA4-29C7-4284-B58D-CD7DCBB5D264}"/>
              </a:ext>
            </a:extLst>
          </p:cNvPr>
          <p:cNvSpPr/>
          <p:nvPr/>
        </p:nvSpPr>
        <p:spPr>
          <a:xfrm>
            <a:off x="5940152" y="-7519"/>
            <a:ext cx="3205361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113.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FDCCA658-5C0F-B07E-DDF1-11E68A71D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5813" y="1367443"/>
            <a:ext cx="4310777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14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4" grpId="2"/>
      <p:bldP spid="14" grpId="3"/>
      <p:bldP spid="14" grpId="4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>
            <a:extLst>
              <a:ext uri="{FF2B5EF4-FFF2-40B4-BE49-F238E27FC236}">
                <a16:creationId xmlns:a16="http://schemas.microsoft.com/office/drawing/2014/main" id="{3A44E2A7-8689-457A-9913-1A67DE406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991192"/>
            <a:ext cx="8640960" cy="47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44513" indent="-544513" algn="just" eaLnBrk="1" hangingPunct="1">
              <a:lnSpc>
                <a:spcPts val="3600"/>
              </a:lnSpc>
              <a:spcBef>
                <a:spcPct val="20000"/>
              </a:spcBef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閱讀下列選文，回答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～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35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題： 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4513" indent="-544513" algn="just" eaLnBrk="1" hangingPunct="1">
              <a:lnSpc>
                <a:spcPts val="3600"/>
              </a:lnSpc>
              <a:spcBef>
                <a:spcPct val="20000"/>
              </a:spcBef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老師帶著筱喬與同學到野外進行地質考察，一行人沿著水平的公路慢慢走，並觀察路旁山壁上的水平連續岩層。已知該區的岩層未發生上下翻轉與褶皺，且只在乙點發現斷層。右圖為考察路線示意圖，起點與終點的位置以星號標示，黑點是停留觀察的位置，筱喬當天繪製的岩層剖面示意圖與觀察紀錄如下表所示。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8FFA3B4-DD88-4B65-9FB0-D9E193EB9E7A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題組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31-34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A2D250C-38ED-42A5-95AB-FBE12E9DC239}"/>
              </a:ext>
            </a:extLst>
          </p:cNvPr>
          <p:cNvSpPr/>
          <p:nvPr/>
        </p:nvSpPr>
        <p:spPr>
          <a:xfrm>
            <a:off x="6372200" y="-7519"/>
            <a:ext cx="2773313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104.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51-54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DC3E778-82F3-435B-B3A6-41BB2DCD657A}"/>
              </a:ext>
            </a:extLst>
          </p:cNvPr>
          <p:cNvSpPr/>
          <p:nvPr/>
        </p:nvSpPr>
        <p:spPr>
          <a:xfrm>
            <a:off x="0" y="0"/>
            <a:ext cx="9145513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DA51DD34-ED05-4A5A-A43C-0B7B562916FE}"/>
              </a:ext>
            </a:extLst>
          </p:cNvPr>
          <p:cNvSpPr/>
          <p:nvPr/>
        </p:nvSpPr>
        <p:spPr>
          <a:xfrm>
            <a:off x="6444208" y="6234745"/>
            <a:ext cx="576064" cy="555592"/>
          </a:xfrm>
          <a:prstGeom prst="ellipse">
            <a:avLst/>
          </a:prstGeom>
          <a:solidFill>
            <a:srgbClr val="FF0909"/>
          </a:solidFill>
          <a:ln w="57150">
            <a:solidFill>
              <a:srgbClr val="E3E6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TW" altLang="en-US" sz="1300" b="1" dirty="0">
                <a:solidFill>
                  <a:srgbClr val="E3E6E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開啟圖片</a:t>
            </a:r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92E3C02E-6159-414C-9954-B96A4FC7B3B1}"/>
              </a:ext>
            </a:extLst>
          </p:cNvPr>
          <p:cNvSpPr/>
          <p:nvPr/>
        </p:nvSpPr>
        <p:spPr>
          <a:xfrm>
            <a:off x="6449709" y="6224015"/>
            <a:ext cx="576064" cy="561689"/>
          </a:xfrm>
          <a:prstGeom prst="ellipse">
            <a:avLst/>
          </a:prstGeom>
          <a:solidFill>
            <a:srgbClr val="E3E6E4"/>
          </a:solidFill>
          <a:ln w="57150">
            <a:solidFill>
              <a:srgbClr val="FF0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TW" altLang="en-US" sz="1300" b="1" dirty="0">
                <a:solidFill>
                  <a:srgbClr val="FF090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關閉圖片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1E4CC4E7-2ED7-4DE0-A3E8-711F1DE2B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490" y="72372"/>
            <a:ext cx="2685004" cy="1402901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2AB89BFB-3A49-46E0-96F3-CBFD9D1E6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475273"/>
            <a:ext cx="6940742" cy="469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72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  <p:bldP spid="8" grpId="1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>
            <a:extLst>
              <a:ext uri="{FF2B5EF4-FFF2-40B4-BE49-F238E27FC236}">
                <a16:creationId xmlns:a16="http://schemas.microsoft.com/office/drawing/2014/main" id="{3A44E2A7-8689-457A-9913-1A67DE406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6" y="991192"/>
            <a:ext cx="7596335" cy="47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1950" indent="-361950" algn="just" eaLnBrk="1" hangingPunct="1">
              <a:lnSpc>
                <a:spcPts val="40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31.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下列四者是筱喬根據她的紀錄，提出關於甲點岩層的說明或推論，則四者中何者</a:t>
            </a:r>
            <a:r>
              <a:rPr lang="zh-TW" altLang="en-US" sz="2600" u="dbl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最不合理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8FFA3B4-DD88-4B65-9FB0-D9E193EB9E7A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題組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31-34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A2D250C-38ED-42A5-95AB-FBE12E9DC239}"/>
              </a:ext>
            </a:extLst>
          </p:cNvPr>
          <p:cNvSpPr/>
          <p:nvPr/>
        </p:nvSpPr>
        <p:spPr>
          <a:xfrm>
            <a:off x="6372200" y="-7519"/>
            <a:ext cx="2773313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104.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51-54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E1F5527-E4E9-4BAF-BDC2-31472AFFE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4E9D39BA-4BF0-4049-BF34-597556FE08A7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B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D4E0504-AEE9-4B77-BFAC-B6919D4ECA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4369" y="2204864"/>
            <a:ext cx="8028384" cy="47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32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深色的頁岩應該是沉積岩的一種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algn="just" eaLnBrk="1" hangingPunct="1">
              <a:lnSpc>
                <a:spcPts val="32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該頁岩形成時的環境應為陸地環境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algn="just" eaLnBrk="1" hangingPunct="1">
              <a:lnSpc>
                <a:spcPts val="32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貝類與珊瑚可能曾同時生活在同一地點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algn="just" eaLnBrk="1" hangingPunct="1">
              <a:lnSpc>
                <a:spcPts val="32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從貝類生存年代可推測頁岩的年代範圍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4DAA65C-8F0C-4AFF-8E4F-F743FFF518AD}"/>
              </a:ext>
            </a:extLst>
          </p:cNvPr>
          <p:cNvSpPr/>
          <p:nvPr/>
        </p:nvSpPr>
        <p:spPr>
          <a:xfrm>
            <a:off x="0" y="-7519"/>
            <a:ext cx="9145513" cy="6865519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0F8AF126-916B-454A-9569-8E4E0E2BA66E}"/>
              </a:ext>
            </a:extLst>
          </p:cNvPr>
          <p:cNvSpPr/>
          <p:nvPr/>
        </p:nvSpPr>
        <p:spPr>
          <a:xfrm>
            <a:off x="6444208" y="6234745"/>
            <a:ext cx="576064" cy="555592"/>
          </a:xfrm>
          <a:prstGeom prst="ellipse">
            <a:avLst/>
          </a:prstGeom>
          <a:solidFill>
            <a:srgbClr val="FF0909"/>
          </a:solidFill>
          <a:ln w="57150">
            <a:solidFill>
              <a:srgbClr val="E3E6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TW" altLang="en-US" sz="1300" b="1" dirty="0">
                <a:solidFill>
                  <a:srgbClr val="E3E6E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開啟圖片</a:t>
            </a:r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BCC7C48A-36CB-4B49-B069-6C62ED13F4F2}"/>
              </a:ext>
            </a:extLst>
          </p:cNvPr>
          <p:cNvSpPr/>
          <p:nvPr/>
        </p:nvSpPr>
        <p:spPr>
          <a:xfrm>
            <a:off x="6449709" y="6224015"/>
            <a:ext cx="576064" cy="561689"/>
          </a:xfrm>
          <a:prstGeom prst="ellipse">
            <a:avLst/>
          </a:prstGeom>
          <a:solidFill>
            <a:srgbClr val="E3E6E4"/>
          </a:solidFill>
          <a:ln w="57150">
            <a:solidFill>
              <a:srgbClr val="FF0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TW" altLang="en-US" sz="1300" b="1" dirty="0">
                <a:solidFill>
                  <a:srgbClr val="FF090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關閉圖片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BFF5EFF3-9D1B-4CC0-9629-8FEF7A1B1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490" y="72372"/>
            <a:ext cx="2685004" cy="1402901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F9839D11-F3C5-4D81-AEBE-66D8EB3C4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475273"/>
            <a:ext cx="6940742" cy="469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50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/>
      <p:bldP spid="7" grpId="0" build="allAtOnce"/>
      <p:bldP spid="8" grpId="0" animBg="1"/>
      <p:bldP spid="8" grpId="1" animBg="1"/>
      <p:bldP spid="9" grpId="0" animBg="1"/>
      <p:bldP spid="10" grpId="0" animBg="1"/>
      <p:bldP spid="10" grpId="1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9" y="980728"/>
            <a:ext cx="6650109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(B) 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該頁岩形成時的環境應為陸地環境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31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860" y="1691407"/>
            <a:ext cx="772260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頁岩中含有貝類與珊瑚化石，可知為淺海環境沉積。故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最不合理。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DDF25F79-E85E-4199-8D92-464833C39B20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FAC1A4CB-05FD-470C-9052-719DE9CC07BC}"/>
              </a:ext>
            </a:extLst>
          </p:cNvPr>
          <p:cNvSpPr/>
          <p:nvPr/>
        </p:nvSpPr>
        <p:spPr>
          <a:xfrm>
            <a:off x="612068" y="1706806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99E66E9-C2E3-4FA0-99DC-00C5FB52B336}"/>
              </a:ext>
            </a:extLst>
          </p:cNvPr>
          <p:cNvSpPr/>
          <p:nvPr/>
        </p:nvSpPr>
        <p:spPr>
          <a:xfrm>
            <a:off x="6372200" y="-7519"/>
            <a:ext cx="2773313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104.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51-54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B21A511-3704-4D2B-873E-1642214371EC}"/>
              </a:ext>
            </a:extLst>
          </p:cNvPr>
          <p:cNvSpPr/>
          <p:nvPr/>
        </p:nvSpPr>
        <p:spPr>
          <a:xfrm>
            <a:off x="0" y="1"/>
            <a:ext cx="9145513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B40C2328-FF6F-4AC0-88F6-C350C4AE92E7}"/>
              </a:ext>
            </a:extLst>
          </p:cNvPr>
          <p:cNvSpPr/>
          <p:nvPr/>
        </p:nvSpPr>
        <p:spPr>
          <a:xfrm>
            <a:off x="6444208" y="6234745"/>
            <a:ext cx="576064" cy="555592"/>
          </a:xfrm>
          <a:prstGeom prst="ellipse">
            <a:avLst/>
          </a:prstGeom>
          <a:solidFill>
            <a:srgbClr val="FF0909"/>
          </a:solidFill>
          <a:ln w="57150">
            <a:solidFill>
              <a:srgbClr val="E3E6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TW" altLang="en-US" sz="1300" b="1" dirty="0">
                <a:solidFill>
                  <a:srgbClr val="E3E6E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開啟圖片</a:t>
            </a:r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2CE28115-10F0-474B-A287-1DB201564C88}"/>
              </a:ext>
            </a:extLst>
          </p:cNvPr>
          <p:cNvSpPr/>
          <p:nvPr/>
        </p:nvSpPr>
        <p:spPr>
          <a:xfrm>
            <a:off x="6449709" y="6224015"/>
            <a:ext cx="576064" cy="561689"/>
          </a:xfrm>
          <a:prstGeom prst="ellipse">
            <a:avLst/>
          </a:prstGeom>
          <a:solidFill>
            <a:srgbClr val="E3E6E4"/>
          </a:solidFill>
          <a:ln w="57150">
            <a:solidFill>
              <a:srgbClr val="FF0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TW" altLang="en-US" sz="1300" b="1" dirty="0">
                <a:solidFill>
                  <a:srgbClr val="FF090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關閉圖片</a:t>
            </a: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90C2B40E-115F-44FF-A84B-F630CEAF2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490" y="72372"/>
            <a:ext cx="2685004" cy="1402901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2239B266-3AF5-4C5C-B9EA-F38AF8CE7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475273"/>
            <a:ext cx="6940742" cy="469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5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  <p:bldP spid="10" grpId="0" animBg="1"/>
      <p:bldP spid="10" grpId="1" animBg="1"/>
      <p:bldP spid="13" grpId="0" animBg="1"/>
      <p:bldP spid="14" grpId="0" animBg="1"/>
      <p:bldP spid="14" grpId="1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>
            <a:extLst>
              <a:ext uri="{FF2B5EF4-FFF2-40B4-BE49-F238E27FC236}">
                <a16:creationId xmlns:a16="http://schemas.microsoft.com/office/drawing/2014/main" id="{3A44E2A7-8689-457A-9913-1A67DE406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6" y="991192"/>
            <a:ext cx="7596335" cy="47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1950" indent="-361950" algn="just" eaLnBrk="1" hangingPunct="1">
              <a:lnSpc>
                <a:spcPts val="40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根據老師的結論，若筱喬在甲點進行檢測實驗時，收集產生的氣泡並通入蒸餾水中，則形成溶液的過程，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[H</a:t>
            </a:r>
            <a:r>
              <a:rPr lang="zh-TW" altLang="en-US" sz="2600" baseline="50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＋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]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pH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值分別會有何種變化？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8FFA3B4-DD88-4B65-9FB0-D9E193EB9E7A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題組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31-34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A2D250C-38ED-42A5-95AB-FBE12E9DC239}"/>
              </a:ext>
            </a:extLst>
          </p:cNvPr>
          <p:cNvSpPr/>
          <p:nvPr/>
        </p:nvSpPr>
        <p:spPr>
          <a:xfrm>
            <a:off x="6372200" y="-7519"/>
            <a:ext cx="2773313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104.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51-54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E1F5527-E4E9-4BAF-BDC2-31472AFFE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4E9D39BA-4BF0-4049-BF34-597556FE08A7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D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D4E0504-AEE9-4B77-BFAC-B6919D4ECA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4369" y="2935537"/>
            <a:ext cx="8028384" cy="47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32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兩者都變大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1" hangingPunct="1">
              <a:lnSpc>
                <a:spcPts val="32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兩者都變小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algn="just" eaLnBrk="1" hangingPunct="1">
              <a:lnSpc>
                <a:spcPts val="32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[H</a:t>
            </a:r>
            <a:r>
              <a:rPr lang="zh-TW" altLang="en-US" sz="2600" baseline="50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＋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]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變小；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pH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值變大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1" hangingPunct="1">
              <a:lnSpc>
                <a:spcPts val="32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 [H</a:t>
            </a:r>
            <a:r>
              <a:rPr lang="zh-TW" altLang="en-US" sz="2600" baseline="50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＋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]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變大；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pH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值變小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1" hangingPunct="1">
              <a:lnSpc>
                <a:spcPts val="3200"/>
              </a:lnSpc>
              <a:spcBef>
                <a:spcPct val="20000"/>
              </a:spcBef>
            </a:pP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1F261EC-80DD-492B-AD1A-9AB92BB41145}"/>
              </a:ext>
            </a:extLst>
          </p:cNvPr>
          <p:cNvSpPr/>
          <p:nvPr/>
        </p:nvSpPr>
        <p:spPr>
          <a:xfrm>
            <a:off x="0" y="-7519"/>
            <a:ext cx="9145513" cy="6865519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3AFA740D-7D23-4DEA-A1DA-29BF6D20DFA4}"/>
              </a:ext>
            </a:extLst>
          </p:cNvPr>
          <p:cNvSpPr/>
          <p:nvPr/>
        </p:nvSpPr>
        <p:spPr>
          <a:xfrm>
            <a:off x="6444208" y="6234745"/>
            <a:ext cx="576064" cy="555592"/>
          </a:xfrm>
          <a:prstGeom prst="ellipse">
            <a:avLst/>
          </a:prstGeom>
          <a:solidFill>
            <a:srgbClr val="FF0909"/>
          </a:solidFill>
          <a:ln w="57150">
            <a:solidFill>
              <a:srgbClr val="E3E6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TW" altLang="en-US" sz="1300" b="1" dirty="0">
                <a:solidFill>
                  <a:srgbClr val="E3E6E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開啟圖片</a:t>
            </a:r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D25E51C5-1FF6-4605-9C13-92F516623B6E}"/>
              </a:ext>
            </a:extLst>
          </p:cNvPr>
          <p:cNvSpPr/>
          <p:nvPr/>
        </p:nvSpPr>
        <p:spPr>
          <a:xfrm>
            <a:off x="6449709" y="6224015"/>
            <a:ext cx="576064" cy="561689"/>
          </a:xfrm>
          <a:prstGeom prst="ellipse">
            <a:avLst/>
          </a:prstGeom>
          <a:solidFill>
            <a:srgbClr val="E3E6E4"/>
          </a:solidFill>
          <a:ln w="57150">
            <a:solidFill>
              <a:srgbClr val="FF0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TW" altLang="en-US" sz="1300" b="1" dirty="0">
                <a:solidFill>
                  <a:srgbClr val="FF090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關閉圖片</a:t>
            </a: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00AEBA94-5FFE-4284-BC55-0AD611FA0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490" y="72372"/>
            <a:ext cx="2685004" cy="1402901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F4D0034D-3B35-482B-9D8A-F1428FCE8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475273"/>
            <a:ext cx="6940742" cy="469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55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6" grpId="0"/>
      <p:bldP spid="7" grpId="0" build="allAtOnce"/>
      <p:bldP spid="14" grpId="0" animBg="1"/>
      <p:bldP spid="14" grpId="1" animBg="1"/>
      <p:bldP spid="15" grpId="0" animBg="1"/>
      <p:bldP spid="17" grpId="0" animBg="1"/>
      <p:bldP spid="17" grpId="1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9" y="980728"/>
            <a:ext cx="6650109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(D)[H</a:t>
            </a:r>
            <a:r>
              <a:rPr lang="zh-TW" altLang="en-US" sz="2600" baseline="50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＋</a:t>
            </a: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] 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變大；</a:t>
            </a: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pH 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值變小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860" y="1691407"/>
            <a:ext cx="772260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氣泡為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</a:t>
            </a:r>
            <a:r>
              <a:rPr lang="en-US" altLang="zh-TW" sz="2600" baseline="-250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，溶於水呈酸性，可知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[H</a:t>
            </a:r>
            <a:r>
              <a:rPr lang="zh-TW" altLang="en-US" sz="2600" baseline="500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＋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變大，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pH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值變小。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DDF25F79-E85E-4199-8D92-464833C39B20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FAC1A4CB-05FD-470C-9052-719DE9CC07BC}"/>
              </a:ext>
            </a:extLst>
          </p:cNvPr>
          <p:cNvSpPr/>
          <p:nvPr/>
        </p:nvSpPr>
        <p:spPr>
          <a:xfrm>
            <a:off x="612068" y="1706806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99E66E9-C2E3-4FA0-99DC-00C5FB52B336}"/>
              </a:ext>
            </a:extLst>
          </p:cNvPr>
          <p:cNvSpPr/>
          <p:nvPr/>
        </p:nvSpPr>
        <p:spPr>
          <a:xfrm>
            <a:off x="6372200" y="-7519"/>
            <a:ext cx="2773313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104.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51-54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F864D8D-7C1D-409A-A20C-DBCA65419229}"/>
              </a:ext>
            </a:extLst>
          </p:cNvPr>
          <p:cNvSpPr/>
          <p:nvPr/>
        </p:nvSpPr>
        <p:spPr>
          <a:xfrm>
            <a:off x="0" y="1"/>
            <a:ext cx="9145513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B42CD16C-9626-4036-B650-D76FEF4DCC09}"/>
              </a:ext>
            </a:extLst>
          </p:cNvPr>
          <p:cNvSpPr/>
          <p:nvPr/>
        </p:nvSpPr>
        <p:spPr>
          <a:xfrm>
            <a:off x="6444208" y="6234745"/>
            <a:ext cx="576064" cy="555592"/>
          </a:xfrm>
          <a:prstGeom prst="ellipse">
            <a:avLst/>
          </a:prstGeom>
          <a:solidFill>
            <a:srgbClr val="FF0909"/>
          </a:solidFill>
          <a:ln w="57150">
            <a:solidFill>
              <a:srgbClr val="E3E6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TW" altLang="en-US" sz="1300" b="1" dirty="0">
                <a:solidFill>
                  <a:srgbClr val="E3E6E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開啟圖片</a:t>
            </a:r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B80372FC-0097-4422-8DC0-E19AFA7BCBAA}"/>
              </a:ext>
            </a:extLst>
          </p:cNvPr>
          <p:cNvSpPr/>
          <p:nvPr/>
        </p:nvSpPr>
        <p:spPr>
          <a:xfrm>
            <a:off x="6449709" y="6224015"/>
            <a:ext cx="576064" cy="561689"/>
          </a:xfrm>
          <a:prstGeom prst="ellipse">
            <a:avLst/>
          </a:prstGeom>
          <a:solidFill>
            <a:srgbClr val="E3E6E4"/>
          </a:solidFill>
          <a:ln w="57150">
            <a:solidFill>
              <a:srgbClr val="FF0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TW" altLang="en-US" sz="1300" b="1" dirty="0">
                <a:solidFill>
                  <a:srgbClr val="FF090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關閉圖片</a:t>
            </a: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1FBAF5EC-A147-4BB2-B858-B77DBC901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490" y="72372"/>
            <a:ext cx="2685004" cy="1402901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042247F7-75C4-4EA3-91EE-516846667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475273"/>
            <a:ext cx="6940742" cy="469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68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  <p:bldP spid="10" grpId="0" animBg="1"/>
      <p:bldP spid="10" grpId="1" animBg="1"/>
      <p:bldP spid="13" grpId="0" animBg="1"/>
      <p:bldP spid="14" grpId="0" animBg="1"/>
      <p:bldP spid="14" grpId="1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>
            <a:extLst>
              <a:ext uri="{FF2B5EF4-FFF2-40B4-BE49-F238E27FC236}">
                <a16:creationId xmlns:a16="http://schemas.microsoft.com/office/drawing/2014/main" id="{3A44E2A7-8689-457A-9913-1A67DE406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6" y="991192"/>
            <a:ext cx="7596335" cy="47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1950" indent="-361950" algn="just" eaLnBrk="1" hangingPunct="1">
              <a:lnSpc>
                <a:spcPts val="40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33.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地質考察結束後，筱喬想將乙點的岩層剖面示意圖繪製完整，根據紀錄內容判斷，筱喬完成的圖最可能是下列何者？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8FFA3B4-DD88-4B65-9FB0-D9E193EB9E7A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題組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31-34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A2D250C-38ED-42A5-95AB-FBE12E9DC239}"/>
              </a:ext>
            </a:extLst>
          </p:cNvPr>
          <p:cNvSpPr/>
          <p:nvPr/>
        </p:nvSpPr>
        <p:spPr>
          <a:xfrm>
            <a:off x="6372200" y="-7519"/>
            <a:ext cx="2773313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104.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51-54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E1F5527-E4E9-4BAF-BDC2-31472AFFE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4E9D39BA-4BF0-4049-BF34-597556FE08A7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A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B08918D2-5016-4403-AEF1-E146FA60E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655" y="2780928"/>
            <a:ext cx="7368689" cy="1935743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4D31B652-7BAF-4DA2-8B9A-E140E5027784}"/>
              </a:ext>
            </a:extLst>
          </p:cNvPr>
          <p:cNvSpPr/>
          <p:nvPr/>
        </p:nvSpPr>
        <p:spPr>
          <a:xfrm>
            <a:off x="958946" y="2780928"/>
            <a:ext cx="1668838" cy="20162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2F64A49-A148-4F08-A592-DDA9D7726A36}"/>
              </a:ext>
            </a:extLst>
          </p:cNvPr>
          <p:cNvSpPr/>
          <p:nvPr/>
        </p:nvSpPr>
        <p:spPr>
          <a:xfrm>
            <a:off x="0" y="-7519"/>
            <a:ext cx="9145513" cy="6865519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F631485B-9C56-4DE7-A410-D0B21F034B0A}"/>
              </a:ext>
            </a:extLst>
          </p:cNvPr>
          <p:cNvSpPr/>
          <p:nvPr/>
        </p:nvSpPr>
        <p:spPr>
          <a:xfrm>
            <a:off x="6444208" y="6234745"/>
            <a:ext cx="576064" cy="555592"/>
          </a:xfrm>
          <a:prstGeom prst="ellipse">
            <a:avLst/>
          </a:prstGeom>
          <a:solidFill>
            <a:srgbClr val="FF0909"/>
          </a:solidFill>
          <a:ln w="57150">
            <a:solidFill>
              <a:srgbClr val="E3E6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TW" altLang="en-US" sz="1300" b="1" dirty="0">
                <a:solidFill>
                  <a:srgbClr val="E3E6E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開啟圖片</a:t>
            </a:r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02DB5762-6AAA-45BA-8B7A-B991463C21F5}"/>
              </a:ext>
            </a:extLst>
          </p:cNvPr>
          <p:cNvSpPr/>
          <p:nvPr/>
        </p:nvSpPr>
        <p:spPr>
          <a:xfrm>
            <a:off x="6449709" y="6224015"/>
            <a:ext cx="576064" cy="561689"/>
          </a:xfrm>
          <a:prstGeom prst="ellipse">
            <a:avLst/>
          </a:prstGeom>
          <a:solidFill>
            <a:srgbClr val="E3E6E4"/>
          </a:solidFill>
          <a:ln w="57150">
            <a:solidFill>
              <a:srgbClr val="FF0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TW" altLang="en-US" sz="1300" b="1" dirty="0">
                <a:solidFill>
                  <a:srgbClr val="FF090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關閉圖片</a:t>
            </a: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E5BB4E13-9DD7-435A-B02E-59AD0E09A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7490" y="72372"/>
            <a:ext cx="2685004" cy="1402901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5A8090BA-B96F-4B24-801F-80A57DD086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1475273"/>
            <a:ext cx="6940742" cy="469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29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10" grpId="0" animBg="1"/>
      <p:bldP spid="10" grpId="1" animBg="1"/>
      <p:bldP spid="12" grpId="0" animBg="1"/>
      <p:bldP spid="14" grpId="0" animBg="1"/>
      <p:bldP spid="14" grpId="1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9" y="980728"/>
            <a:ext cx="6650109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(A) </a:t>
            </a:r>
            <a:endParaRPr lang="zh-TW" altLang="en-US" sz="2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33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860" y="3346448"/>
            <a:ext cx="772260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圖中為逆斷層；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為正斷層。故選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DDF25F79-E85E-4199-8D92-464833C39B20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FAC1A4CB-05FD-470C-9052-719DE9CC07BC}"/>
              </a:ext>
            </a:extLst>
          </p:cNvPr>
          <p:cNvSpPr/>
          <p:nvPr/>
        </p:nvSpPr>
        <p:spPr>
          <a:xfrm>
            <a:off x="612068" y="3361847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99E66E9-C2E3-4FA0-99DC-00C5FB52B336}"/>
              </a:ext>
            </a:extLst>
          </p:cNvPr>
          <p:cNvSpPr/>
          <p:nvPr/>
        </p:nvSpPr>
        <p:spPr>
          <a:xfrm>
            <a:off x="6372200" y="-7519"/>
            <a:ext cx="2773313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104.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51-54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9819C685-1BB6-448F-9C20-9372D6FD96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9316"/>
          <a:stretch/>
        </p:blipFill>
        <p:spPr>
          <a:xfrm>
            <a:off x="1031851" y="1118328"/>
            <a:ext cx="1524105" cy="193574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9973BA86-0716-4172-AC90-DC5646494A8D}"/>
              </a:ext>
            </a:extLst>
          </p:cNvPr>
          <p:cNvSpPr/>
          <p:nvPr/>
        </p:nvSpPr>
        <p:spPr>
          <a:xfrm>
            <a:off x="0" y="0"/>
            <a:ext cx="9145513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E9D778D2-642F-4F02-869C-729658DF7B0C}"/>
              </a:ext>
            </a:extLst>
          </p:cNvPr>
          <p:cNvSpPr/>
          <p:nvPr/>
        </p:nvSpPr>
        <p:spPr>
          <a:xfrm>
            <a:off x="6444208" y="6234745"/>
            <a:ext cx="576064" cy="555592"/>
          </a:xfrm>
          <a:prstGeom prst="ellipse">
            <a:avLst/>
          </a:prstGeom>
          <a:solidFill>
            <a:srgbClr val="FF0909"/>
          </a:solidFill>
          <a:ln w="57150">
            <a:solidFill>
              <a:srgbClr val="E3E6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TW" altLang="en-US" sz="1300" b="1" dirty="0">
                <a:solidFill>
                  <a:srgbClr val="E3E6E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開啟圖片</a:t>
            </a:r>
          </a:p>
        </p:txBody>
      </p:sp>
      <p:sp>
        <p:nvSpPr>
          <p:cNvPr id="16" name="橢圓 15">
            <a:extLst>
              <a:ext uri="{FF2B5EF4-FFF2-40B4-BE49-F238E27FC236}">
                <a16:creationId xmlns:a16="http://schemas.microsoft.com/office/drawing/2014/main" id="{1217FA6E-36B6-4B91-A09A-BCC04CE7166A}"/>
              </a:ext>
            </a:extLst>
          </p:cNvPr>
          <p:cNvSpPr/>
          <p:nvPr/>
        </p:nvSpPr>
        <p:spPr>
          <a:xfrm>
            <a:off x="6449709" y="6224015"/>
            <a:ext cx="576064" cy="561689"/>
          </a:xfrm>
          <a:prstGeom prst="ellipse">
            <a:avLst/>
          </a:prstGeom>
          <a:solidFill>
            <a:srgbClr val="E3E6E4"/>
          </a:solidFill>
          <a:ln w="57150">
            <a:solidFill>
              <a:srgbClr val="FF0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TW" altLang="en-US" sz="1300" b="1" dirty="0">
                <a:solidFill>
                  <a:srgbClr val="FF090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關閉圖片</a:t>
            </a: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70AD42BA-0F3F-48EE-B977-B6B49DE99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7490" y="72372"/>
            <a:ext cx="2685004" cy="1402901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825522C1-825C-4F18-A829-262944DAA8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1475273"/>
            <a:ext cx="6940742" cy="469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31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  <p:bldP spid="13" grpId="0" animBg="1"/>
      <p:bldP spid="13" grpId="1" animBg="1"/>
      <p:bldP spid="14" grpId="0" animBg="1"/>
      <p:bldP spid="16" grpId="0" animBg="1"/>
      <p:bldP spid="1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9" y="980728"/>
            <a:ext cx="6506094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甲與丙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860" y="4059313"/>
            <a:ext cx="772260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甲：氫氣；乙：氧氣；丙：氫氣；丁：氧氣。氫氣可燃，故選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9A90D3B-3A62-43B3-B2BB-50B9451E546A}"/>
              </a:ext>
            </a:extLst>
          </p:cNvPr>
          <p:cNvSpPr/>
          <p:nvPr/>
        </p:nvSpPr>
        <p:spPr>
          <a:xfrm>
            <a:off x="7020273" y="-7519"/>
            <a:ext cx="2125240" cy="607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104.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08AAED06-0E86-41DD-91A6-48A638E6A772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3009C312-26EB-41D6-92E0-9575F2AFB1D5}"/>
              </a:ext>
            </a:extLst>
          </p:cNvPr>
          <p:cNvSpPr/>
          <p:nvPr/>
        </p:nvSpPr>
        <p:spPr>
          <a:xfrm>
            <a:off x="612068" y="4074712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FBA19D92-4296-403F-9BDE-B0A5E005693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1746103"/>
            <a:ext cx="5811061" cy="218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>
            <a:extLst>
              <a:ext uri="{FF2B5EF4-FFF2-40B4-BE49-F238E27FC236}">
                <a16:creationId xmlns:a16="http://schemas.microsoft.com/office/drawing/2014/main" id="{3A44E2A7-8689-457A-9913-1A67DE406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1118154"/>
            <a:ext cx="8372208" cy="47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41325" indent="-441325"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34.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若下列選項中，有一項為筱喬進行野外觀察時，起點至終點間的路徑長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與時間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(t)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關係圖，其中各時間點的路徑長均對應起點，考慮筱喬行進時速率的合理性及此圖的正確性，假設筱喬在各點停留觀察時均站立不動，則此圖最可能為下列何者？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1325" indent="-441325"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選項請見下一頁</a:t>
            </a: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8FFA3B4-DD88-4B65-9FB0-D9E193EB9E7A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題組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31-34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A2D250C-38ED-42A5-95AB-FBE12E9DC239}"/>
              </a:ext>
            </a:extLst>
          </p:cNvPr>
          <p:cNvSpPr/>
          <p:nvPr/>
        </p:nvSpPr>
        <p:spPr>
          <a:xfrm>
            <a:off x="6372200" y="-7519"/>
            <a:ext cx="2773313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104.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51-54</a:t>
            </a:r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F5C2472C-4736-4B9A-995F-B78E0B307FAD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627D433-2CAD-43C7-AF6E-70CBD98B1003}"/>
              </a:ext>
            </a:extLst>
          </p:cNvPr>
          <p:cNvSpPr/>
          <p:nvPr/>
        </p:nvSpPr>
        <p:spPr>
          <a:xfrm>
            <a:off x="0" y="1"/>
            <a:ext cx="9145513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D1058A77-1D22-48C1-AEBD-514F5FC29CD3}"/>
              </a:ext>
            </a:extLst>
          </p:cNvPr>
          <p:cNvSpPr/>
          <p:nvPr/>
        </p:nvSpPr>
        <p:spPr>
          <a:xfrm>
            <a:off x="6444208" y="6234745"/>
            <a:ext cx="576064" cy="555592"/>
          </a:xfrm>
          <a:prstGeom prst="ellipse">
            <a:avLst/>
          </a:prstGeom>
          <a:solidFill>
            <a:srgbClr val="FF0909"/>
          </a:solidFill>
          <a:ln w="57150">
            <a:solidFill>
              <a:srgbClr val="E3E6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TW" altLang="en-US" sz="1300" b="1" dirty="0">
                <a:solidFill>
                  <a:srgbClr val="E3E6E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開啟圖片</a:t>
            </a:r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B2DF069B-9D17-4E93-A1DE-D606C011D632}"/>
              </a:ext>
            </a:extLst>
          </p:cNvPr>
          <p:cNvSpPr/>
          <p:nvPr/>
        </p:nvSpPr>
        <p:spPr>
          <a:xfrm>
            <a:off x="6449709" y="6224015"/>
            <a:ext cx="576064" cy="561689"/>
          </a:xfrm>
          <a:prstGeom prst="ellipse">
            <a:avLst/>
          </a:prstGeom>
          <a:solidFill>
            <a:srgbClr val="E3E6E4"/>
          </a:solidFill>
          <a:ln w="57150">
            <a:solidFill>
              <a:srgbClr val="FF0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TW" altLang="en-US" sz="1300" b="1" dirty="0">
                <a:solidFill>
                  <a:srgbClr val="FF090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關閉圖片</a:t>
            </a: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4E9008AD-0839-407C-8DE1-03A6EA298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490" y="72372"/>
            <a:ext cx="2685004" cy="1402901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708E1F96-EFFC-4E77-A620-DA4B674BE2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475273"/>
            <a:ext cx="6940742" cy="469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33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7" grpId="0" animBg="1"/>
      <p:bldP spid="17" grpId="1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>
            <a:extLst>
              <a:ext uri="{FF2B5EF4-FFF2-40B4-BE49-F238E27FC236}">
                <a16:creationId xmlns:a16="http://schemas.microsoft.com/office/drawing/2014/main" id="{3A44E2A7-8689-457A-9913-1A67DE406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815" y="971465"/>
            <a:ext cx="8817797" cy="473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indent="982663" algn="just" eaLnBrk="1" hangingPunct="1">
              <a:lnSpc>
                <a:spcPts val="32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34.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8FFA3B4-DD88-4B65-9FB0-D9E193EB9E7A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題組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31-34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A2D250C-38ED-42A5-95AB-FBE12E9DC239}"/>
              </a:ext>
            </a:extLst>
          </p:cNvPr>
          <p:cNvSpPr/>
          <p:nvPr/>
        </p:nvSpPr>
        <p:spPr>
          <a:xfrm>
            <a:off x="6372200" y="-7519"/>
            <a:ext cx="2773313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104.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51-54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E1F5527-E4E9-4BAF-BDC2-31472AFFE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871819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4E9D39BA-4BF0-4049-BF34-597556FE08A7}"/>
              </a:ext>
            </a:extLst>
          </p:cNvPr>
          <p:cNvSpPr txBox="1"/>
          <p:nvPr/>
        </p:nvSpPr>
        <p:spPr>
          <a:xfrm>
            <a:off x="425423" y="843888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D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D1D4E71-6CB0-454E-BEFB-11AC316C8C9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8946" y="1545701"/>
            <a:ext cx="7608094" cy="4470797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68F88DD1-9F5A-4C7B-9EA6-6E8689B8F99D}"/>
              </a:ext>
            </a:extLst>
          </p:cNvPr>
          <p:cNvSpPr/>
          <p:nvPr/>
        </p:nvSpPr>
        <p:spPr>
          <a:xfrm>
            <a:off x="4863172" y="3782581"/>
            <a:ext cx="3813284" cy="22781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F5C2472C-4736-4B9A-995F-B78E0B307FAD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627D433-2CAD-43C7-AF6E-70CBD98B1003}"/>
              </a:ext>
            </a:extLst>
          </p:cNvPr>
          <p:cNvSpPr/>
          <p:nvPr/>
        </p:nvSpPr>
        <p:spPr>
          <a:xfrm>
            <a:off x="-2438" y="-7518"/>
            <a:ext cx="9145513" cy="6865518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D1058A77-1D22-48C1-AEBD-514F5FC29CD3}"/>
              </a:ext>
            </a:extLst>
          </p:cNvPr>
          <p:cNvSpPr/>
          <p:nvPr/>
        </p:nvSpPr>
        <p:spPr>
          <a:xfrm>
            <a:off x="6444208" y="6234745"/>
            <a:ext cx="576064" cy="555592"/>
          </a:xfrm>
          <a:prstGeom prst="ellipse">
            <a:avLst/>
          </a:prstGeom>
          <a:solidFill>
            <a:srgbClr val="FF0909"/>
          </a:solidFill>
          <a:ln w="57150">
            <a:solidFill>
              <a:srgbClr val="E3E6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TW" altLang="en-US" sz="1300" b="1" dirty="0">
                <a:solidFill>
                  <a:srgbClr val="E3E6E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開啟圖片</a:t>
            </a:r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B2DF069B-9D17-4E93-A1DE-D606C011D632}"/>
              </a:ext>
            </a:extLst>
          </p:cNvPr>
          <p:cNvSpPr/>
          <p:nvPr/>
        </p:nvSpPr>
        <p:spPr>
          <a:xfrm>
            <a:off x="6449709" y="6224015"/>
            <a:ext cx="576064" cy="561689"/>
          </a:xfrm>
          <a:prstGeom prst="ellipse">
            <a:avLst/>
          </a:prstGeom>
          <a:solidFill>
            <a:srgbClr val="E3E6E4"/>
          </a:solidFill>
          <a:ln w="57150">
            <a:solidFill>
              <a:srgbClr val="FF0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TW" altLang="en-US" sz="1300" b="1" dirty="0">
                <a:solidFill>
                  <a:srgbClr val="FF090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關閉圖片</a:t>
            </a: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4E9008AD-0839-407C-8DE1-03A6EA298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052" y="72372"/>
            <a:ext cx="2685004" cy="1402901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708E1F96-EFFC-4E77-A620-DA4B674BE2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5186" y="1475273"/>
            <a:ext cx="6940742" cy="469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2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4" grpId="0" animBg="1"/>
      <p:bldP spid="14" grpId="1" animBg="1"/>
      <p:bldP spid="15" grpId="0" animBg="1"/>
      <p:bldP spid="17" grpId="0" animBg="1"/>
      <p:bldP spid="17" grpId="1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9" y="980728"/>
            <a:ext cx="6650109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endParaRPr lang="zh-TW" altLang="en-US" sz="2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34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860" y="3416487"/>
            <a:ext cx="772260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圖不合理；由表中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備註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] 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欄的資料，可知最可能為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DDF25F79-E85E-4199-8D92-464833C39B20}"/>
              </a:ext>
            </a:extLst>
          </p:cNvPr>
          <p:cNvSpPr/>
          <p:nvPr/>
        </p:nvSpPr>
        <p:spPr>
          <a:xfrm>
            <a:off x="0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FAC1A4CB-05FD-470C-9052-719DE9CC07BC}"/>
              </a:ext>
            </a:extLst>
          </p:cNvPr>
          <p:cNvSpPr/>
          <p:nvPr/>
        </p:nvSpPr>
        <p:spPr>
          <a:xfrm>
            <a:off x="612068" y="3431886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99E66E9-C2E3-4FA0-99DC-00C5FB52B336}"/>
              </a:ext>
            </a:extLst>
          </p:cNvPr>
          <p:cNvSpPr/>
          <p:nvPr/>
        </p:nvSpPr>
        <p:spPr>
          <a:xfrm>
            <a:off x="6372200" y="-7519"/>
            <a:ext cx="2773313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104.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51-54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007191EB-29A9-414D-AB09-E3DD0457A3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728" t="51583"/>
          <a:stretch/>
        </p:blipFill>
        <p:spPr>
          <a:xfrm>
            <a:off x="1331640" y="1289875"/>
            <a:ext cx="3096344" cy="1863607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7CDDB6B3-6FD8-4496-960F-C19576323DF4}"/>
              </a:ext>
            </a:extLst>
          </p:cNvPr>
          <p:cNvSpPr/>
          <p:nvPr/>
        </p:nvSpPr>
        <p:spPr>
          <a:xfrm>
            <a:off x="0" y="-7519"/>
            <a:ext cx="9145513" cy="6865519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6" name="橢圓 15">
            <a:extLst>
              <a:ext uri="{FF2B5EF4-FFF2-40B4-BE49-F238E27FC236}">
                <a16:creationId xmlns:a16="http://schemas.microsoft.com/office/drawing/2014/main" id="{00D7089A-73D1-4A22-8DDB-BAE9E0CBFD9D}"/>
              </a:ext>
            </a:extLst>
          </p:cNvPr>
          <p:cNvSpPr/>
          <p:nvPr/>
        </p:nvSpPr>
        <p:spPr>
          <a:xfrm>
            <a:off x="6444208" y="6234745"/>
            <a:ext cx="576064" cy="555592"/>
          </a:xfrm>
          <a:prstGeom prst="ellipse">
            <a:avLst/>
          </a:prstGeom>
          <a:solidFill>
            <a:srgbClr val="FF0909"/>
          </a:solidFill>
          <a:ln w="57150">
            <a:solidFill>
              <a:srgbClr val="E3E6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TW" altLang="en-US" sz="1300" b="1" dirty="0">
                <a:solidFill>
                  <a:srgbClr val="E3E6E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開啟圖片</a:t>
            </a:r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DE738664-0C22-46E6-A355-970D6331E29E}"/>
              </a:ext>
            </a:extLst>
          </p:cNvPr>
          <p:cNvSpPr/>
          <p:nvPr/>
        </p:nvSpPr>
        <p:spPr>
          <a:xfrm>
            <a:off x="6449709" y="6224015"/>
            <a:ext cx="576064" cy="561689"/>
          </a:xfrm>
          <a:prstGeom prst="ellipse">
            <a:avLst/>
          </a:prstGeom>
          <a:solidFill>
            <a:srgbClr val="E3E6E4"/>
          </a:solidFill>
          <a:ln w="57150">
            <a:solidFill>
              <a:srgbClr val="FF0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TW" altLang="en-US" sz="1300" b="1" dirty="0">
                <a:solidFill>
                  <a:srgbClr val="FF090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關閉圖片</a:t>
            </a: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3CC4E40E-06DA-4984-AF2B-C4C157A6D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7490" y="72372"/>
            <a:ext cx="2685004" cy="1402901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68DD95B3-239A-4ED2-A50C-F41B22A4FD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1475273"/>
            <a:ext cx="6940742" cy="469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7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  <p:bldP spid="14" grpId="0" animBg="1"/>
      <p:bldP spid="14" grpId="1" animBg="1"/>
      <p:bldP spid="16" grpId="0" animBg="1"/>
      <p:bldP spid="17" grpId="0" animBg="1"/>
      <p:bldP spid="17" grpId="1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>
            <a:extLst>
              <a:ext uri="{FF2B5EF4-FFF2-40B4-BE49-F238E27FC236}">
                <a16:creationId xmlns:a16="http://schemas.microsoft.com/office/drawing/2014/main" id="{3A44E2A7-8689-457A-9913-1A67DE406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991192"/>
            <a:ext cx="8640960" cy="47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44513" indent="-544513" algn="just" eaLnBrk="1" hangingPunct="1">
              <a:lnSpc>
                <a:spcPts val="4000"/>
              </a:lnSpc>
              <a:spcBef>
                <a:spcPct val="20000"/>
              </a:spcBef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請閱讀下列敘述後，回答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35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～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36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題： 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4513" indent="-544513" algn="just" eaLnBrk="1" hangingPunct="1">
              <a:lnSpc>
                <a:spcPts val="4000"/>
              </a:lnSpc>
              <a:spcBef>
                <a:spcPct val="20000"/>
              </a:spcBef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右圖為小萍進行溶液配製的步驟示意圖，已知步驟一的兩個燒杯內，其中一杯裝有密度為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1.8g/cm</a:t>
            </a:r>
            <a:r>
              <a:rPr lang="en-US" altLang="zh-TW" sz="2600" baseline="30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、重量百分濃度為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98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％ 的硫酸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100mL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，另一杯裝有蒸餾水。開始進行溶液配製前，兩杯內液體的溫度均為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25℃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8FFA3B4-DD88-4B65-9FB0-D9E193EB9E7A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題組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35-36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A2D250C-38ED-42A5-95AB-FBE12E9DC239}"/>
              </a:ext>
            </a:extLst>
          </p:cNvPr>
          <p:cNvSpPr/>
          <p:nvPr/>
        </p:nvSpPr>
        <p:spPr>
          <a:xfrm>
            <a:off x="6372200" y="-7519"/>
            <a:ext cx="2773313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105.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53-54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7147E29-FC2E-4E76-ADB3-B77A9185DD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88"/>
          <a:stretch/>
        </p:blipFill>
        <p:spPr>
          <a:xfrm>
            <a:off x="2595942" y="4005064"/>
            <a:ext cx="3754466" cy="239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06826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>
            <a:extLst>
              <a:ext uri="{FF2B5EF4-FFF2-40B4-BE49-F238E27FC236}">
                <a16:creationId xmlns:a16="http://schemas.microsoft.com/office/drawing/2014/main" id="{3A44E2A7-8689-457A-9913-1A67DE406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6" y="991192"/>
            <a:ext cx="7596335" cy="47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1950" indent="-361950" algn="just" eaLnBrk="1" hangingPunct="1">
              <a:lnSpc>
                <a:spcPts val="40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35.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若要符合實驗安全與合理的實驗結果，步驟一手持燒杯中裝有的液體種類，以及步驟二測量到的溫度計數值，下列何者合理？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8FFA3B4-DD88-4B65-9FB0-D9E193EB9E7A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題組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35-36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A2D250C-38ED-42A5-95AB-FBE12E9DC239}"/>
              </a:ext>
            </a:extLst>
          </p:cNvPr>
          <p:cNvSpPr/>
          <p:nvPr/>
        </p:nvSpPr>
        <p:spPr>
          <a:xfrm>
            <a:off x="6372200" y="-7519"/>
            <a:ext cx="2773313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105.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53-54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E1F5527-E4E9-4BAF-BDC2-31472AFFE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4E9D39BA-4BF0-4049-BF34-597556FE08A7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B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F9C4F2E7-A3D9-427D-ADAD-E4008B2BF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924944"/>
            <a:ext cx="8380195" cy="2021257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28DEF2E5-7883-42C4-B3BC-27D7ECA7E231}"/>
              </a:ext>
            </a:extLst>
          </p:cNvPr>
          <p:cNvSpPr/>
          <p:nvPr/>
        </p:nvSpPr>
        <p:spPr>
          <a:xfrm>
            <a:off x="2699793" y="2945462"/>
            <a:ext cx="1944216" cy="21397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2990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80" y="980728"/>
            <a:ext cx="555496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endParaRPr lang="zh-TW" altLang="en-US" sz="2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35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860" y="3789040"/>
            <a:ext cx="772260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濃硫酸稀釋的正確動作是濃硫酸緩慢加入水中，故圖一手持的液體應為硫酸，稀釋的過程溫度會上升，所以選項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應為正確答案。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DDF25F79-E85E-4199-8D92-464833C39B20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FAC1A4CB-05FD-470C-9052-719DE9CC07BC}"/>
              </a:ext>
            </a:extLst>
          </p:cNvPr>
          <p:cNvSpPr/>
          <p:nvPr/>
        </p:nvSpPr>
        <p:spPr>
          <a:xfrm>
            <a:off x="612068" y="3804439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99E66E9-C2E3-4FA0-99DC-00C5FB52B336}"/>
              </a:ext>
            </a:extLst>
          </p:cNvPr>
          <p:cNvSpPr/>
          <p:nvPr/>
        </p:nvSpPr>
        <p:spPr>
          <a:xfrm>
            <a:off x="6372200" y="-7519"/>
            <a:ext cx="2773313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105.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53-54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0A113651-A459-4852-8747-0E530A2F43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33" r="51881"/>
          <a:stretch/>
        </p:blipFill>
        <p:spPr>
          <a:xfrm>
            <a:off x="1121433" y="1070674"/>
            <a:ext cx="1957105" cy="248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87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>
            <a:extLst>
              <a:ext uri="{FF2B5EF4-FFF2-40B4-BE49-F238E27FC236}">
                <a16:creationId xmlns:a16="http://schemas.microsoft.com/office/drawing/2014/main" id="{3A44E2A7-8689-457A-9913-1A67DE406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6" y="991192"/>
            <a:ext cx="7596335" cy="47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1950" indent="-361950" algn="just" eaLnBrk="1" hangingPunct="1">
              <a:lnSpc>
                <a:spcPts val="40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36.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若最後小萍配製出的溶液體積恰為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200mL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，則此溶液的容積（體積）莫耳濃度為下列何者？（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SO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的分子量為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98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8FFA3B4-DD88-4B65-9FB0-D9E193EB9E7A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題組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35-36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A2D250C-38ED-42A5-95AB-FBE12E9DC239}"/>
              </a:ext>
            </a:extLst>
          </p:cNvPr>
          <p:cNvSpPr/>
          <p:nvPr/>
        </p:nvSpPr>
        <p:spPr>
          <a:xfrm>
            <a:off x="6372200" y="-7519"/>
            <a:ext cx="2773313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105.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53-54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E1F5527-E4E9-4BAF-BDC2-31472AFFE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4E9D39BA-4BF0-4049-BF34-597556FE08A7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D</a:t>
            </a: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27944FA5-F35D-4647-93F9-86448042D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664" y="2780928"/>
            <a:ext cx="1930598" cy="261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(A)0.36 M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(B)1.80 M</a:t>
            </a:r>
          </a:p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(C)2.78 M</a:t>
            </a:r>
          </a:p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(D)9.00 M</a:t>
            </a:r>
          </a:p>
        </p:txBody>
      </p:sp>
    </p:spTree>
    <p:extLst>
      <p:ext uri="{BB962C8B-B14F-4D97-AF65-F5344CB8AC3E}">
        <p14:creationId xmlns:p14="http://schemas.microsoft.com/office/powerpoint/2010/main" val="199519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9" y="980728"/>
            <a:ext cx="6650109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(D)9.00 M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36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860" y="1844824"/>
            <a:ext cx="750607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莫耳濃度＝（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100×1.8×0.98/98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÷0.2 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＝ 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 M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，答案為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DDF25F79-E85E-4199-8D92-464833C39B20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FAC1A4CB-05FD-470C-9052-719DE9CC07BC}"/>
              </a:ext>
            </a:extLst>
          </p:cNvPr>
          <p:cNvSpPr/>
          <p:nvPr/>
        </p:nvSpPr>
        <p:spPr>
          <a:xfrm>
            <a:off x="612068" y="1860223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99E66E9-C2E3-4FA0-99DC-00C5FB52B336}"/>
              </a:ext>
            </a:extLst>
          </p:cNvPr>
          <p:cNvSpPr/>
          <p:nvPr/>
        </p:nvSpPr>
        <p:spPr>
          <a:xfrm>
            <a:off x="6372200" y="-7519"/>
            <a:ext cx="2773313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105.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53-54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4290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>
            <a:extLst>
              <a:ext uri="{FF2B5EF4-FFF2-40B4-BE49-F238E27FC236}">
                <a16:creationId xmlns:a16="http://schemas.microsoft.com/office/drawing/2014/main" id="{3A44E2A7-8689-457A-9913-1A67DE406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2" y="1020018"/>
            <a:ext cx="9137017" cy="47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44513" indent="-544513" eaLnBrk="1" hangingPunct="1">
              <a:lnSpc>
                <a:spcPts val="2400"/>
              </a:lnSpc>
              <a:spcBef>
                <a:spcPct val="20000"/>
              </a:spcBef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請閱讀下列敘述後，回答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37 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～ 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38 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題： </a:t>
            </a:r>
            <a:b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小葵查詢相關資料後，知道要配製某種濃度的 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NaOH 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水溶液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4513" indent="-544513" eaLnBrk="1" hangingPunct="1">
              <a:lnSpc>
                <a:spcPts val="2400"/>
              </a:lnSpc>
              <a:spcBef>
                <a:spcPct val="20000"/>
              </a:spcBef>
            </a:pP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100mL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，需加入 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NaOH 16.0g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，下圖的步驟一至步驟四為她在室溫下進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4513" indent="-544513" eaLnBrk="1" hangingPunct="1">
              <a:lnSpc>
                <a:spcPts val="2400"/>
              </a:lnSpc>
              <a:spcBef>
                <a:spcPct val="20000"/>
              </a:spcBef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行此濃度溶液配製，以及溶液密度測量的步驟示意圖。步驟四完成後，經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4513" indent="-544513" eaLnBrk="1" hangingPunct="1">
              <a:lnSpc>
                <a:spcPts val="2400"/>
              </a:lnSpc>
              <a:spcBef>
                <a:spcPct val="20000"/>
              </a:spcBef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老師提醒，才知道燒杯上的刻度標示僅為參考之用，誤差較大，所以小葵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4513" indent="-544513" eaLnBrk="1" hangingPunct="1">
              <a:lnSpc>
                <a:spcPts val="2400"/>
              </a:lnSpc>
              <a:spcBef>
                <a:spcPct val="20000"/>
              </a:spcBef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待溶液溫度回到室溫後，再以量筒測量溶液的總體積如步驟五所示。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4513" indent="-544513" eaLnBrk="1" hangingPunct="1">
              <a:lnSpc>
                <a:spcPts val="2400"/>
              </a:lnSpc>
              <a:spcBef>
                <a:spcPct val="20000"/>
              </a:spcBef>
            </a:pP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4513" indent="-544513" eaLnBrk="1" hangingPunct="1">
              <a:lnSpc>
                <a:spcPts val="2400"/>
              </a:lnSpc>
              <a:spcBef>
                <a:spcPct val="20000"/>
              </a:spcBef>
            </a:pP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4513" indent="-544513" eaLnBrk="1" hangingPunct="1">
              <a:lnSpc>
                <a:spcPts val="2400"/>
              </a:lnSpc>
              <a:spcBef>
                <a:spcPct val="20000"/>
              </a:spcBef>
            </a:pP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4513" indent="-544513" eaLnBrk="1" hangingPunct="1">
              <a:lnSpc>
                <a:spcPts val="2400"/>
              </a:lnSpc>
              <a:spcBef>
                <a:spcPct val="20000"/>
              </a:spcBef>
            </a:pP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4513" indent="-544513" eaLnBrk="1" hangingPunct="1">
              <a:lnSpc>
                <a:spcPts val="2400"/>
              </a:lnSpc>
              <a:spcBef>
                <a:spcPct val="20000"/>
              </a:spcBef>
            </a:pP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4513" indent="-544513" eaLnBrk="1" hangingPunct="1">
              <a:lnSpc>
                <a:spcPts val="2400"/>
              </a:lnSpc>
              <a:spcBef>
                <a:spcPct val="20000"/>
              </a:spcBef>
            </a:pP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4513" indent="-544513" eaLnBrk="1" hangingPunct="1">
              <a:lnSpc>
                <a:spcPts val="2400"/>
              </a:lnSpc>
              <a:spcBef>
                <a:spcPct val="20000"/>
              </a:spcBef>
            </a:pP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4513" indent="-544513" eaLnBrk="1" hangingPunct="1">
              <a:lnSpc>
                <a:spcPts val="2400"/>
              </a:lnSpc>
              <a:spcBef>
                <a:spcPct val="20000"/>
              </a:spcBef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依測量的結果可知，用此方法和器材配製溶液確實會有較大的誤差，應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4513" indent="-544513" eaLnBrk="1" hangingPunct="1">
              <a:lnSpc>
                <a:spcPts val="2400"/>
              </a:lnSpc>
              <a:spcBef>
                <a:spcPct val="20000"/>
              </a:spcBef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用容量瓶等器材來配製溶液。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8FFA3B4-DD88-4B65-9FB0-D9E193EB9E7A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題組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37-38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A2D250C-38ED-42A5-95AB-FBE12E9DC239}"/>
              </a:ext>
            </a:extLst>
          </p:cNvPr>
          <p:cNvSpPr/>
          <p:nvPr/>
        </p:nvSpPr>
        <p:spPr>
          <a:xfrm>
            <a:off x="6372200" y="-7519"/>
            <a:ext cx="2773313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53-54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A34242A4-2C68-4FF7-BE8F-11896F5641B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696" y="3255960"/>
            <a:ext cx="5616624" cy="257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1765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>
            <a:extLst>
              <a:ext uri="{FF2B5EF4-FFF2-40B4-BE49-F238E27FC236}">
                <a16:creationId xmlns:a16="http://schemas.microsoft.com/office/drawing/2014/main" id="{3A44E2A7-8689-457A-9913-1A67DE406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6" y="991192"/>
            <a:ext cx="7596335" cy="47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1950" indent="-361950" algn="just" eaLnBrk="1" hangingPunct="1">
              <a:lnSpc>
                <a:spcPts val="40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37.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小葵原本想配製的溶液體積莫耳濃度，以及實際配製出的濃度依序為何？（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Na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的原子量分別為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16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23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8FFA3B4-DD88-4B65-9FB0-D9E193EB9E7A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題組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37-38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A2D250C-38ED-42A5-95AB-FBE12E9DC239}"/>
              </a:ext>
            </a:extLst>
          </p:cNvPr>
          <p:cNvSpPr/>
          <p:nvPr/>
        </p:nvSpPr>
        <p:spPr>
          <a:xfrm>
            <a:off x="6372200" y="-7519"/>
            <a:ext cx="2773313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53-54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E1F5527-E4E9-4BAF-BDC2-31472AFFE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4E9D39BA-4BF0-4049-BF34-597556FE08A7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D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AAB20402-B805-4970-A127-0F1CF4ED1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6" y="2564904"/>
            <a:ext cx="5472608" cy="261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(A)0.4 M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、小於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0.4 M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(B)0.4 M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、大於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0.4 M</a:t>
            </a:r>
          </a:p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(C)4.0 M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、小於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4.0 M</a:t>
            </a:r>
          </a:p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(D)4.0 M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、大於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4.0 M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F6958D5-FE79-4224-B958-9FE1A959A5ED}"/>
              </a:ext>
            </a:extLst>
          </p:cNvPr>
          <p:cNvSpPr/>
          <p:nvPr/>
        </p:nvSpPr>
        <p:spPr>
          <a:xfrm>
            <a:off x="0" y="-7519"/>
            <a:ext cx="9145513" cy="6865519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ADFF5FE6-951C-40CB-8595-DC003E44D51B}"/>
              </a:ext>
            </a:extLst>
          </p:cNvPr>
          <p:cNvSpPr/>
          <p:nvPr/>
        </p:nvSpPr>
        <p:spPr>
          <a:xfrm>
            <a:off x="6444208" y="6234745"/>
            <a:ext cx="576064" cy="555592"/>
          </a:xfrm>
          <a:prstGeom prst="ellipse">
            <a:avLst/>
          </a:prstGeom>
          <a:solidFill>
            <a:srgbClr val="FF0909"/>
          </a:solidFill>
          <a:ln w="57150">
            <a:solidFill>
              <a:srgbClr val="E3E6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TW" altLang="en-US" sz="1300" b="1" dirty="0">
                <a:solidFill>
                  <a:srgbClr val="E3E6E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開啟圖片</a:t>
            </a: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FBCFDD2A-9157-4AC4-890E-B7E204A17794}"/>
              </a:ext>
            </a:extLst>
          </p:cNvPr>
          <p:cNvSpPr/>
          <p:nvPr/>
        </p:nvSpPr>
        <p:spPr>
          <a:xfrm>
            <a:off x="6449709" y="6224015"/>
            <a:ext cx="576064" cy="561689"/>
          </a:xfrm>
          <a:prstGeom prst="ellipse">
            <a:avLst/>
          </a:prstGeom>
          <a:solidFill>
            <a:srgbClr val="E3E6E4"/>
          </a:solidFill>
          <a:ln w="57150">
            <a:solidFill>
              <a:srgbClr val="FF0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TW" altLang="en-US" sz="1300" b="1" dirty="0">
                <a:solidFill>
                  <a:srgbClr val="FF090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關閉圖片</a:t>
            </a:r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CDBD56CA-2615-44F3-A17E-D3E49DAEBFB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3098" y="1760219"/>
            <a:ext cx="7037803" cy="322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46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2" grpId="1" animBg="1"/>
      <p:bldP spid="14" grpId="0" animBg="1"/>
      <p:bldP spid="15" grpId="0" animBg="1"/>
      <p:bldP spid="1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6" y="1005832"/>
            <a:ext cx="7926526" cy="1487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有甲、乙、丙和丁四杯體積均為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 mL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的水溶液，其中兩杯為碳酸鈉溶液，另外兩杯為鹽酸，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25℃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時這四杯溶液的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pH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值如下圖所示：</a:t>
            </a:r>
            <a:b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已知鹽酸和碳酸鈉反應會產生二氧化碳，下列哪兩杯溶液混合後，產生二氧化碳的初始速率最慢？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67BE1A3-B207-4C5F-B769-D35C5C19FDBE}"/>
              </a:ext>
            </a:extLst>
          </p:cNvPr>
          <p:cNvSpPr/>
          <p:nvPr/>
        </p:nvSpPr>
        <p:spPr>
          <a:xfrm>
            <a:off x="6912925" y="-7519"/>
            <a:ext cx="2232588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105.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endPara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AA044FA-9224-4429-AD80-3C4BC78A5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6123" y="4697760"/>
            <a:ext cx="1959734" cy="2115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甲和丙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甲和丁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乙和丙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乙和丁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56F909FC-AF4E-46E1-8D2B-029ABAD40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58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E6D79C0F-C7EC-46BF-B899-6D1721D14AAF}"/>
              </a:ext>
            </a:extLst>
          </p:cNvPr>
          <p:cNvSpPr txBox="1"/>
          <p:nvPr/>
        </p:nvSpPr>
        <p:spPr>
          <a:xfrm>
            <a:off x="367049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C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DB7AD62B-99E2-4822-BBA9-ECC462888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2492896"/>
            <a:ext cx="6352221" cy="125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54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80" y="980728"/>
            <a:ext cx="7802236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(D)4.0 M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、大於 </a:t>
            </a: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4.0 M</a:t>
            </a:r>
            <a:endParaRPr lang="zh-TW" altLang="en-US" sz="2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37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860" y="4396268"/>
            <a:ext cx="801063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NaOH 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的分子量為 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，故莫耳數＝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16/40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＝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0.4 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莫耳，小葵欲配製的溶液莫耳濃度＝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0.4/0.1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＝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4M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；由步驟五可知，溶液的體積＜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100 mL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，故實際濃度大於 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4M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，故選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DDF25F79-E85E-4199-8D92-464833C39B20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FAC1A4CB-05FD-470C-9052-719DE9CC07BC}"/>
              </a:ext>
            </a:extLst>
          </p:cNvPr>
          <p:cNvSpPr/>
          <p:nvPr/>
        </p:nvSpPr>
        <p:spPr>
          <a:xfrm>
            <a:off x="612068" y="4411667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99E66E9-C2E3-4FA0-99DC-00C5FB52B336}"/>
              </a:ext>
            </a:extLst>
          </p:cNvPr>
          <p:cNvSpPr/>
          <p:nvPr/>
        </p:nvSpPr>
        <p:spPr>
          <a:xfrm>
            <a:off x="6372200" y="-7519"/>
            <a:ext cx="2773313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53-54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EF813A6B-8DFE-48AC-95B3-BF7AEEF71ED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26344" y="1553914"/>
            <a:ext cx="6209667" cy="284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90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>
            <a:extLst>
              <a:ext uri="{FF2B5EF4-FFF2-40B4-BE49-F238E27FC236}">
                <a16:creationId xmlns:a16="http://schemas.microsoft.com/office/drawing/2014/main" id="{3A44E2A7-8689-457A-9913-1A67DE406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6" y="991192"/>
            <a:ext cx="7596335" cy="47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1950" indent="-361950" algn="just" eaLnBrk="1" hangingPunct="1">
              <a:lnSpc>
                <a:spcPts val="40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38.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小葵實際配製出的溶液密度最接近下列何者？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8FFA3B4-DD88-4B65-9FB0-D9E193EB9E7A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題組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37-38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A2D250C-38ED-42A5-95AB-FBE12E9DC239}"/>
              </a:ext>
            </a:extLst>
          </p:cNvPr>
          <p:cNvSpPr/>
          <p:nvPr/>
        </p:nvSpPr>
        <p:spPr>
          <a:xfrm>
            <a:off x="6372200" y="-7519"/>
            <a:ext cx="2773313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53-54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E1F5527-E4E9-4BAF-BDC2-31472AFFE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4E9D39BA-4BF0-4049-BF34-597556FE08A7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C</a:t>
            </a: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27944FA5-F35D-4647-93F9-86448042D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946" y="3789040"/>
            <a:ext cx="2604942" cy="261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(A)0.86 g/cm</a:t>
            </a:r>
            <a:r>
              <a:rPr lang="en-US" altLang="zh-TW" sz="2600" baseline="30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(B)1.10 g/cm</a:t>
            </a:r>
            <a:r>
              <a:rPr lang="en-US" altLang="zh-TW" sz="2600" baseline="30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</a:p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(C)1.16 g/cm</a:t>
            </a:r>
            <a:r>
              <a:rPr lang="en-US" altLang="zh-TW" sz="2600" baseline="30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</a:p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(D)1.22 g/cm</a:t>
            </a:r>
            <a:r>
              <a:rPr lang="en-US" altLang="zh-TW" sz="2600" baseline="30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9FDBE5AD-516B-4B1F-8E5E-0F95520098F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05087" y="1566276"/>
            <a:ext cx="6209667" cy="284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6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9" y="980728"/>
            <a:ext cx="6650109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(C)1.16 g/cm</a:t>
            </a:r>
            <a:r>
              <a:rPr lang="en-US" altLang="zh-TW" sz="2600" baseline="30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38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860" y="1844824"/>
            <a:ext cx="801063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密度＝總質量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總體積＝</a:t>
            </a:r>
            <a:b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155 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－ 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45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95 ≒ 1.16 g/cm</a:t>
            </a:r>
            <a:r>
              <a:rPr lang="en-US" altLang="zh-TW" sz="2600" baseline="300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，故選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DDF25F79-E85E-4199-8D92-464833C39B20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FAC1A4CB-05FD-470C-9052-719DE9CC07BC}"/>
              </a:ext>
            </a:extLst>
          </p:cNvPr>
          <p:cNvSpPr/>
          <p:nvPr/>
        </p:nvSpPr>
        <p:spPr>
          <a:xfrm>
            <a:off x="612068" y="1860223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99E66E9-C2E3-4FA0-99DC-00C5FB52B336}"/>
              </a:ext>
            </a:extLst>
          </p:cNvPr>
          <p:cNvSpPr/>
          <p:nvPr/>
        </p:nvSpPr>
        <p:spPr>
          <a:xfrm>
            <a:off x="6372200" y="-7519"/>
            <a:ext cx="2773313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53-54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1334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>
            <a:extLst>
              <a:ext uri="{FF2B5EF4-FFF2-40B4-BE49-F238E27FC236}">
                <a16:creationId xmlns:a16="http://schemas.microsoft.com/office/drawing/2014/main" id="{3A44E2A7-8689-457A-9913-1A67DE406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2" y="1020018"/>
            <a:ext cx="9137017" cy="47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44513" indent="-544513"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請閱讀下列敘述後，回答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39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～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41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題： 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4513" indent="-544513"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下表為甲、乙、丙三種常用消毒液的簡介。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8FFA3B4-DD88-4B65-9FB0-D9E193EB9E7A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題組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39-41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A2D250C-38ED-42A5-95AB-FBE12E9DC239}"/>
              </a:ext>
            </a:extLst>
          </p:cNvPr>
          <p:cNvSpPr/>
          <p:nvPr/>
        </p:nvSpPr>
        <p:spPr>
          <a:xfrm>
            <a:off x="6372200" y="-7519"/>
            <a:ext cx="2773313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會考補考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44-46 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653C1A8-3894-4FB5-9202-655E1A2FB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204864"/>
            <a:ext cx="7931915" cy="383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7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>
            <a:extLst>
              <a:ext uri="{FF2B5EF4-FFF2-40B4-BE49-F238E27FC236}">
                <a16:creationId xmlns:a16="http://schemas.microsoft.com/office/drawing/2014/main" id="{3A44E2A7-8689-457A-9913-1A67DE406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6" y="991192"/>
            <a:ext cx="7596335" cy="47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1950" indent="-361950" algn="just" eaLnBrk="1" hangingPunct="1">
              <a:lnSpc>
                <a:spcPts val="40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39.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小葵原本想配製的溶液體積莫耳濃度，以及實際配製出的濃度依序為何？（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Na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的原子量分別為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16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23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8FFA3B4-DD88-4B65-9FB0-D9E193EB9E7A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題組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39-41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A2D250C-38ED-42A5-95AB-FBE12E9DC239}"/>
              </a:ext>
            </a:extLst>
          </p:cNvPr>
          <p:cNvSpPr/>
          <p:nvPr/>
        </p:nvSpPr>
        <p:spPr>
          <a:xfrm>
            <a:off x="6372200" y="-7519"/>
            <a:ext cx="2773313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會考補考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44-46 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E1F5527-E4E9-4BAF-BDC2-31472AFFE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4E9D39BA-4BF0-4049-BF34-597556FE08A7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D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AAB20402-B805-4970-A127-0F1CF4ED1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6" y="2564904"/>
            <a:ext cx="5472608" cy="261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(A)0.4 M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、小於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0.4 M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(B)0.4 M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、大於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0.4 M</a:t>
            </a:r>
          </a:p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(C)4.0 M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、小於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4.0 M</a:t>
            </a:r>
          </a:p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(D)4.0 M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、大於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4.0 M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F6958D5-FE79-4224-B958-9FE1A959A5ED}"/>
              </a:ext>
            </a:extLst>
          </p:cNvPr>
          <p:cNvSpPr/>
          <p:nvPr/>
        </p:nvSpPr>
        <p:spPr>
          <a:xfrm>
            <a:off x="0" y="-7519"/>
            <a:ext cx="9145513" cy="6865519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ADFF5FE6-951C-40CB-8595-DC003E44D51B}"/>
              </a:ext>
            </a:extLst>
          </p:cNvPr>
          <p:cNvSpPr/>
          <p:nvPr/>
        </p:nvSpPr>
        <p:spPr>
          <a:xfrm>
            <a:off x="6444208" y="6234745"/>
            <a:ext cx="576064" cy="555592"/>
          </a:xfrm>
          <a:prstGeom prst="ellipse">
            <a:avLst/>
          </a:prstGeom>
          <a:solidFill>
            <a:srgbClr val="FF0909"/>
          </a:solidFill>
          <a:ln w="57150">
            <a:solidFill>
              <a:srgbClr val="E3E6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TW" altLang="en-US" sz="1300" b="1" dirty="0">
                <a:solidFill>
                  <a:srgbClr val="E3E6E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開啟圖片</a:t>
            </a: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FBCFDD2A-9157-4AC4-890E-B7E204A17794}"/>
              </a:ext>
            </a:extLst>
          </p:cNvPr>
          <p:cNvSpPr/>
          <p:nvPr/>
        </p:nvSpPr>
        <p:spPr>
          <a:xfrm>
            <a:off x="6449709" y="6224015"/>
            <a:ext cx="576064" cy="561689"/>
          </a:xfrm>
          <a:prstGeom prst="ellipse">
            <a:avLst/>
          </a:prstGeom>
          <a:solidFill>
            <a:srgbClr val="E3E6E4"/>
          </a:solidFill>
          <a:ln w="57150">
            <a:solidFill>
              <a:srgbClr val="FF0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TW" altLang="en-US" sz="1300" b="1" dirty="0">
                <a:solidFill>
                  <a:srgbClr val="FF090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關閉圖片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EF8C275C-2EDC-4829-9C7C-AFC85EFE9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723" y="1238770"/>
            <a:ext cx="7931915" cy="383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89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2" grpId="1" animBg="1"/>
      <p:bldP spid="14" grpId="0" animBg="1"/>
      <p:bldP spid="15" grpId="0" animBg="1"/>
      <p:bldP spid="15" grpId="1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>
            <a:extLst>
              <a:ext uri="{FF2B5EF4-FFF2-40B4-BE49-F238E27FC236}">
                <a16:creationId xmlns:a16="http://schemas.microsoft.com/office/drawing/2014/main" id="{3A44E2A7-8689-457A-9913-1A67DE406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6" y="991192"/>
            <a:ext cx="7773215" cy="47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1950" indent="-361950" algn="just" eaLnBrk="1" hangingPunct="1">
              <a:lnSpc>
                <a:spcPts val="40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39.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已知甲、乙、丙和酒精的密度依序為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0.85g/cm</a:t>
            </a:r>
            <a:r>
              <a:rPr lang="en-US" altLang="zh-TW" sz="2600" baseline="30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1g/cm3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1g/cm</a:t>
            </a:r>
            <a:r>
              <a:rPr lang="en-US" altLang="zh-TW" sz="2600" baseline="30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0.8g/cm</a:t>
            </a:r>
            <a:r>
              <a:rPr lang="en-US" altLang="zh-TW" sz="2600" baseline="30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，則每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100mL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的甲、乙、丙三種消毒液中，所含溶質質量的大小關係，應為下列何者？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8FFA3B4-DD88-4B65-9FB0-D9E193EB9E7A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題組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39-41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A2D250C-38ED-42A5-95AB-FBE12E9DC239}"/>
              </a:ext>
            </a:extLst>
          </p:cNvPr>
          <p:cNvSpPr/>
          <p:nvPr/>
        </p:nvSpPr>
        <p:spPr>
          <a:xfrm>
            <a:off x="6372200" y="-7519"/>
            <a:ext cx="2773313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會考補考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44-46 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E1F5527-E4E9-4BAF-BDC2-31472AFFE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4E9D39BA-4BF0-4049-BF34-597556FE08A7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A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AAB20402-B805-4970-A127-0F1CF4ED1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6" y="3311119"/>
            <a:ext cx="5472608" cy="261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甲＞乙＞丙 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乙＞甲＞丙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乙＞丙＞甲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丙＞乙＞甲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BCB28731-C028-4310-9272-692E47EFF83D}"/>
              </a:ext>
            </a:extLst>
          </p:cNvPr>
          <p:cNvSpPr/>
          <p:nvPr/>
        </p:nvSpPr>
        <p:spPr>
          <a:xfrm>
            <a:off x="0" y="-7519"/>
            <a:ext cx="9145513" cy="6865519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38129E0F-3204-4666-9725-F746860EAB2E}"/>
              </a:ext>
            </a:extLst>
          </p:cNvPr>
          <p:cNvSpPr/>
          <p:nvPr/>
        </p:nvSpPr>
        <p:spPr>
          <a:xfrm>
            <a:off x="6444208" y="6234745"/>
            <a:ext cx="576064" cy="555592"/>
          </a:xfrm>
          <a:prstGeom prst="ellipse">
            <a:avLst/>
          </a:prstGeom>
          <a:solidFill>
            <a:srgbClr val="FF0909"/>
          </a:solidFill>
          <a:ln w="57150">
            <a:solidFill>
              <a:srgbClr val="E3E6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TW" altLang="en-US" sz="1300" b="1" dirty="0">
                <a:solidFill>
                  <a:srgbClr val="E3E6E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開啟圖片</a:t>
            </a:r>
          </a:p>
        </p:txBody>
      </p:sp>
      <p:sp>
        <p:nvSpPr>
          <p:cNvPr id="19" name="橢圓 18">
            <a:extLst>
              <a:ext uri="{FF2B5EF4-FFF2-40B4-BE49-F238E27FC236}">
                <a16:creationId xmlns:a16="http://schemas.microsoft.com/office/drawing/2014/main" id="{0FED2AE9-C366-4EC4-821C-E9ABA0293876}"/>
              </a:ext>
            </a:extLst>
          </p:cNvPr>
          <p:cNvSpPr/>
          <p:nvPr/>
        </p:nvSpPr>
        <p:spPr>
          <a:xfrm>
            <a:off x="6449709" y="6224015"/>
            <a:ext cx="576064" cy="561689"/>
          </a:xfrm>
          <a:prstGeom prst="ellipse">
            <a:avLst/>
          </a:prstGeom>
          <a:solidFill>
            <a:srgbClr val="E3E6E4"/>
          </a:solidFill>
          <a:ln w="57150">
            <a:solidFill>
              <a:srgbClr val="FF0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TW" altLang="en-US" sz="1300" b="1" dirty="0">
                <a:solidFill>
                  <a:srgbClr val="FF090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關閉圖片</a:t>
            </a:r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19CFFED4-CDFE-45B6-9411-2A5E56564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227867"/>
            <a:ext cx="7931915" cy="383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07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6" grpId="0"/>
      <p:bldP spid="17" grpId="0" animBg="1"/>
      <p:bldP spid="17" grpId="1" animBg="1"/>
      <p:bldP spid="18" grpId="0" animBg="1"/>
      <p:bldP spid="19" grpId="0" animBg="1"/>
      <p:bldP spid="19" grpId="1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80" y="980728"/>
            <a:ext cx="7802236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甲＞乙＞丙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39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860" y="5022817"/>
            <a:ext cx="801063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ppm 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為百萬分之一，可知溶液濃度為甲＞乙＞丙，又密度相近，可知體積相同時，溶質質量為甲＞乙＞丙。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DDF25F79-E85E-4199-8D92-464833C39B20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FAC1A4CB-05FD-470C-9052-719DE9CC07BC}"/>
              </a:ext>
            </a:extLst>
          </p:cNvPr>
          <p:cNvSpPr/>
          <p:nvPr/>
        </p:nvSpPr>
        <p:spPr>
          <a:xfrm>
            <a:off x="612068" y="5038216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99E66E9-C2E3-4FA0-99DC-00C5FB52B336}"/>
              </a:ext>
            </a:extLst>
          </p:cNvPr>
          <p:cNvSpPr/>
          <p:nvPr/>
        </p:nvSpPr>
        <p:spPr>
          <a:xfrm>
            <a:off x="6372200" y="-7519"/>
            <a:ext cx="2773313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會考補考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44-46 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93A2C0D9-DCD0-41DE-83C3-5D142925A2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37"/>
          <a:stretch/>
        </p:blipFill>
        <p:spPr>
          <a:xfrm>
            <a:off x="1052597" y="1578634"/>
            <a:ext cx="7424879" cy="352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33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>
            <a:extLst>
              <a:ext uri="{FF2B5EF4-FFF2-40B4-BE49-F238E27FC236}">
                <a16:creationId xmlns:a16="http://schemas.microsoft.com/office/drawing/2014/main" id="{3A44E2A7-8689-457A-9913-1A67DE406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6" y="991192"/>
            <a:ext cx="7759632" cy="47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1950" indent="-361950" algn="just" eaLnBrk="1" hangingPunct="1">
              <a:lnSpc>
                <a:spcPts val="40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甲、乙、丙三種消毒液的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pH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值大小關係應為下列何者？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8FFA3B4-DD88-4B65-9FB0-D9E193EB9E7A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題組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39-41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A2D250C-38ED-42A5-95AB-FBE12E9DC239}"/>
              </a:ext>
            </a:extLst>
          </p:cNvPr>
          <p:cNvSpPr/>
          <p:nvPr/>
        </p:nvSpPr>
        <p:spPr>
          <a:xfrm>
            <a:off x="6372200" y="-7519"/>
            <a:ext cx="2773313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會考補考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44-46 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E1F5527-E4E9-4BAF-BDC2-31472AFFE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4E9D39BA-4BF0-4049-BF34-597556FE08A7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C</a:t>
            </a: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27944FA5-F35D-4647-93F9-86448042D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9200" y="4242366"/>
            <a:ext cx="2604942" cy="261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甲＞丙＞乙 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乙＞丙＞甲</a:t>
            </a:r>
            <a:endParaRPr lang="en-US" altLang="zh-TW" sz="2400" baseline="30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乙＞甲＞丙</a:t>
            </a:r>
            <a:endParaRPr lang="en-US" altLang="zh-TW" sz="2400" baseline="30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丙＞甲＞乙</a:t>
            </a:r>
            <a:endParaRPr lang="en-US" altLang="zh-TW" sz="2400" baseline="30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5B61906D-25B6-4D5E-A984-1E2E94F67F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37"/>
          <a:stretch/>
        </p:blipFill>
        <p:spPr>
          <a:xfrm>
            <a:off x="1691680" y="1516976"/>
            <a:ext cx="5832648" cy="276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2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9" y="980728"/>
            <a:ext cx="6650109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乙＞甲＞丙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860" y="4869160"/>
            <a:ext cx="801063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pH 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值大小為酸性＜中性＜鹼性，故選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DDF25F79-E85E-4199-8D92-464833C39B20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FAC1A4CB-05FD-470C-9052-719DE9CC07BC}"/>
              </a:ext>
            </a:extLst>
          </p:cNvPr>
          <p:cNvSpPr/>
          <p:nvPr/>
        </p:nvSpPr>
        <p:spPr>
          <a:xfrm>
            <a:off x="612068" y="4884559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99E66E9-C2E3-4FA0-99DC-00C5FB52B336}"/>
              </a:ext>
            </a:extLst>
          </p:cNvPr>
          <p:cNvSpPr/>
          <p:nvPr/>
        </p:nvSpPr>
        <p:spPr>
          <a:xfrm>
            <a:off x="6372200" y="-7519"/>
            <a:ext cx="2773313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會考補考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44-46 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32F59ECD-846D-4AD3-BF7B-8C1BA8974E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37"/>
          <a:stretch/>
        </p:blipFill>
        <p:spPr>
          <a:xfrm>
            <a:off x="1259632" y="1558000"/>
            <a:ext cx="7059242" cy="335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9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>
            <a:extLst>
              <a:ext uri="{FF2B5EF4-FFF2-40B4-BE49-F238E27FC236}">
                <a16:creationId xmlns:a16="http://schemas.microsoft.com/office/drawing/2014/main" id="{3A44E2A7-8689-457A-9913-1A67DE406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6" y="991192"/>
            <a:ext cx="7596335" cy="47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1950" indent="-361950" algn="just" eaLnBrk="1" hangingPunct="1">
              <a:lnSpc>
                <a:spcPts val="40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41.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根據上表中次氯酸水的消毒機制，下列說明何者正確？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8FFA3B4-DD88-4B65-9FB0-D9E193EB9E7A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題組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39-41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A2D250C-38ED-42A5-95AB-FBE12E9DC239}"/>
              </a:ext>
            </a:extLst>
          </p:cNvPr>
          <p:cNvSpPr/>
          <p:nvPr/>
        </p:nvSpPr>
        <p:spPr>
          <a:xfrm>
            <a:off x="6372200" y="-7519"/>
            <a:ext cx="2773313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會考補考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44-46 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E1F5527-E4E9-4BAF-BDC2-31472AFFE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4E9D39BA-4BF0-4049-BF34-597556FE08A7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C</a:t>
            </a: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27944FA5-F35D-4647-93F9-86448042D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359" y="4581128"/>
            <a:ext cx="7155210" cy="211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68000" indent="-457200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次氯酸進行氧化反應，有機分子進行氧化反應 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次氯酸進行氧化反應，有機分子進行還原反應</a:t>
            </a:r>
            <a:endParaRPr lang="en-US" altLang="zh-TW" sz="2400" baseline="30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次氯酸進行還原反應，有機分子進行氧化反應</a:t>
            </a:r>
            <a:endParaRPr lang="en-US" altLang="zh-TW" sz="2400" baseline="30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次氯酸進行還原反應，有機分子進行還原反應</a:t>
            </a:r>
            <a:endParaRPr lang="en-US" altLang="zh-TW" sz="2400" baseline="30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9A9906D6-6E4E-4F34-8D75-3A87CF5FA3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37"/>
          <a:stretch/>
        </p:blipFill>
        <p:spPr>
          <a:xfrm>
            <a:off x="2421943" y="1581077"/>
            <a:ext cx="6317698" cy="300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1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9" y="980728"/>
            <a:ext cx="6362077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乙和丙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860" y="3856138"/>
            <a:ext cx="772260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從圖中可知甲乙應為鹽酸，丙丁應為碳酸鈉水溶液；反應速率和濃度大小有關，故應為乙和丙混合之後產生氣泡的速率最慢。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E9E627F-C766-47B4-B43D-BC2EBC5EB589}"/>
              </a:ext>
            </a:extLst>
          </p:cNvPr>
          <p:cNvSpPr/>
          <p:nvPr/>
        </p:nvSpPr>
        <p:spPr>
          <a:xfrm>
            <a:off x="6912925" y="-7519"/>
            <a:ext cx="2232588" cy="607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105.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endPara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DF3A36E9-CF00-4987-8653-F559E22A6FB3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38D16D37-8223-4A1C-A95B-26C159AE4CD2}"/>
              </a:ext>
            </a:extLst>
          </p:cNvPr>
          <p:cNvSpPr/>
          <p:nvPr/>
        </p:nvSpPr>
        <p:spPr>
          <a:xfrm>
            <a:off x="612068" y="3871537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45213FC3-4BDD-4FE6-A5DD-01981D24FC8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1051" y="1432393"/>
            <a:ext cx="6352221" cy="125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46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9" y="980728"/>
            <a:ext cx="7658221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次氯酸進行還原反應，有機分子進行氧化反應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41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860" y="1844824"/>
            <a:ext cx="801063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次氯酸水會「使病菌的有機分子發生氧化反應」，由此可知有機分子發生氧化反應，同時次氯酸則發生還原反應。故選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DDF25F79-E85E-4199-8D92-464833C39B20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FAC1A4CB-05FD-470C-9052-719DE9CC07BC}"/>
              </a:ext>
            </a:extLst>
          </p:cNvPr>
          <p:cNvSpPr/>
          <p:nvPr/>
        </p:nvSpPr>
        <p:spPr>
          <a:xfrm>
            <a:off x="612068" y="1860223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99E66E9-C2E3-4FA0-99DC-00C5FB52B336}"/>
              </a:ext>
            </a:extLst>
          </p:cNvPr>
          <p:cNvSpPr/>
          <p:nvPr/>
        </p:nvSpPr>
        <p:spPr>
          <a:xfrm>
            <a:off x="6372200" y="-7519"/>
            <a:ext cx="2773313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會考補考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44-46 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5708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</p:bldLst>
  </p:timing>
</p:sld>
</file>

<file path=ppt/theme/theme1.xml><?xml version="1.0" encoding="utf-8"?>
<a:theme xmlns:a="http://schemas.openxmlformats.org/drawingml/2006/main" name="自訂設計">
  <a:themeElements>
    <a:clrScheme name="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設計">
      <a:majorFont>
        <a:latin typeface="Arial"/>
        <a:ea typeface="標楷體"/>
        <a:cs typeface="新細明體"/>
      </a:majorFont>
      <a:minorFont>
        <a:latin typeface="Arial"/>
        <a:ea typeface="標楷體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自訂設計">
  <a:themeElements>
    <a:clrScheme name="3_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自訂設計">
      <a:majorFont>
        <a:latin typeface="Arial"/>
        <a:ea typeface="標楷體"/>
        <a:cs typeface="新細明體"/>
      </a:majorFont>
      <a:minorFont>
        <a:latin typeface="Arial"/>
        <a:ea typeface="標楷體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3_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自訂設計">
  <a:themeElements>
    <a:clrScheme name="2_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自訂設計">
      <a:majorFont>
        <a:latin typeface="Arial"/>
        <a:ea typeface="標楷體"/>
        <a:cs typeface="新細明體"/>
      </a:majorFont>
      <a:minorFont>
        <a:latin typeface="Arial"/>
        <a:ea typeface="標楷體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自訂設計">
  <a:themeElements>
    <a:clrScheme name="1_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訂設計">
      <a:majorFont>
        <a:latin typeface="Arial"/>
        <a:ea typeface="標楷體"/>
        <a:cs typeface="新細明體"/>
      </a:majorFont>
      <a:minorFont>
        <a:latin typeface="Arial"/>
        <a:ea typeface="標楷體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11839</TotalTime>
  <Words>7301</Words>
  <Application>Microsoft Office PowerPoint</Application>
  <PresentationFormat>如螢幕大小 (4:3)</PresentationFormat>
  <Paragraphs>710</Paragraphs>
  <Slides>90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4</vt:i4>
      </vt:variant>
      <vt:variant>
        <vt:lpstr>投影片標題</vt:lpstr>
      </vt:variant>
      <vt:variant>
        <vt:i4>90</vt:i4>
      </vt:variant>
    </vt:vector>
  </HeadingPairs>
  <TitlesOfParts>
    <vt:vector size="97" baseType="lpstr">
      <vt:lpstr>jf open 粉圓 2.0</vt:lpstr>
      <vt:lpstr>微軟正黑體</vt:lpstr>
      <vt:lpstr>Arial</vt:lpstr>
      <vt:lpstr>自訂設計</vt:lpstr>
      <vt:lpstr>3_自訂設計</vt:lpstr>
      <vt:lpstr>2_自訂設計</vt:lpstr>
      <vt:lpstr>1_自訂設計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CMT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tpmedia9a</dc:creator>
  <cp:lastModifiedBy>李承恩</cp:lastModifiedBy>
  <cp:revision>577</cp:revision>
  <dcterms:created xsi:type="dcterms:W3CDTF">2018-09-03T03:09:31Z</dcterms:created>
  <dcterms:modified xsi:type="dcterms:W3CDTF">2024-10-01T03:41:52Z</dcterms:modified>
</cp:coreProperties>
</file>