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35"/>
  </p:notesMasterIdLst>
  <p:handoutMasterIdLst>
    <p:handoutMasterId r:id="rId36"/>
  </p:handoutMasterIdLst>
  <p:sldIdLst>
    <p:sldId id="423" r:id="rId5"/>
    <p:sldId id="428" r:id="rId6"/>
    <p:sldId id="494" r:id="rId7"/>
    <p:sldId id="603" r:id="rId8"/>
    <p:sldId id="604" r:id="rId9"/>
    <p:sldId id="429" r:id="rId10"/>
    <p:sldId id="605" r:id="rId11"/>
    <p:sldId id="430" r:id="rId12"/>
    <p:sldId id="606" r:id="rId13"/>
    <p:sldId id="607" r:id="rId14"/>
    <p:sldId id="438" r:id="rId15"/>
    <p:sldId id="539" r:id="rId16"/>
    <p:sldId id="608" r:id="rId17"/>
    <p:sldId id="542" r:id="rId18"/>
    <p:sldId id="543" r:id="rId19"/>
    <p:sldId id="601" r:id="rId20"/>
    <p:sldId id="546" r:id="rId21"/>
    <p:sldId id="609" r:id="rId22"/>
    <p:sldId id="600" r:id="rId23"/>
    <p:sldId id="550" r:id="rId24"/>
    <p:sldId id="551" r:id="rId25"/>
    <p:sldId id="552" r:id="rId26"/>
    <p:sldId id="553" r:id="rId27"/>
    <p:sldId id="610" r:id="rId28"/>
    <p:sldId id="611" r:id="rId29"/>
    <p:sldId id="578" r:id="rId30"/>
    <p:sldId id="579" r:id="rId31"/>
    <p:sldId id="580" r:id="rId32"/>
    <p:sldId id="581" r:id="rId33"/>
    <p:sldId id="583" r:id="rId34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1510A73-9B7C-44B7-B489-88445746B3B9}">
          <p14:sldIdLst>
            <p14:sldId id="423"/>
            <p14:sldId id="428"/>
            <p14:sldId id="494"/>
            <p14:sldId id="603"/>
            <p14:sldId id="604"/>
            <p14:sldId id="429"/>
            <p14:sldId id="605"/>
            <p14:sldId id="430"/>
            <p14:sldId id="606"/>
            <p14:sldId id="607"/>
            <p14:sldId id="438"/>
            <p14:sldId id="539"/>
            <p14:sldId id="608"/>
            <p14:sldId id="542"/>
            <p14:sldId id="543"/>
            <p14:sldId id="601"/>
            <p14:sldId id="546"/>
            <p14:sldId id="609"/>
            <p14:sldId id="600"/>
            <p14:sldId id="550"/>
            <p14:sldId id="551"/>
            <p14:sldId id="552"/>
            <p14:sldId id="553"/>
            <p14:sldId id="610"/>
            <p14:sldId id="611"/>
            <p14:sldId id="578"/>
            <p14:sldId id="579"/>
            <p14:sldId id="580"/>
            <p14:sldId id="581"/>
            <p14:sldId id="5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D2BD3F"/>
    <a:srgbClr val="8AC063"/>
    <a:srgbClr val="5FA9D4"/>
    <a:srgbClr val="E8839A"/>
    <a:srgbClr val="E88281"/>
    <a:srgbClr val="E3E6E4"/>
    <a:srgbClr val="E14627"/>
    <a:srgbClr val="FDB700"/>
    <a:srgbClr val="297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9872" autoAdjust="0"/>
  </p:normalViewPr>
  <p:slideViewPr>
    <p:cSldViewPr>
      <p:cViewPr varScale="1">
        <p:scale>
          <a:sx n="75" d="100"/>
          <a:sy n="75" d="100"/>
        </p:scale>
        <p:origin x="1114" y="48"/>
      </p:cViewPr>
      <p:guideLst>
        <p:guide orient="horz" pos="220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61EBEAA-8929-4C46-8D3F-AEE8705FE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FDA0C5E-E863-4DFF-B96D-C76875C69E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4734C-0F0D-4E88-9F70-D0CEEE60B393}" type="datetimeFigureOut">
              <a:rPr lang="zh-TW" altLang="en-US" smtClean="0"/>
              <a:pPr/>
              <a:t>2024/10/25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888046-4231-493A-A697-93D9FF5DFE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73E5FD-0E4C-4817-8358-49DE018B2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234FF-D3DC-4B67-9680-24E171F452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1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51F7DCB-E92B-49F8-A5BC-AF17AF452C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A0836FD-4B9E-49F5-9E52-7A53553494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CFC36B3-5FE7-47A6-A4B6-766370EA79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DB5F817-F931-4142-964A-937E711467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BC03639-4659-4300-9B5C-0D4A67B87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F597E7-C32B-4AFF-BE1D-1635751D38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2070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D15A1-F1E6-4404-8240-95D0CF81A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617894-6668-45E0-839C-3E951DBC8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56401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40C56-91CF-4988-BF0E-20E74FFD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D6C0BBC-44F4-493F-B90B-F15F360D0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6386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8F69356-3F46-4B4E-8958-1132A73E5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2F4786-8FE1-445E-A9BD-7474F23EF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319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F4ABBD-FC28-4D94-90B9-00B7BDAB2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82F51C-ADCE-4D8D-B0DD-0938F420F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13608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DFB8C0-B354-421E-A32E-7BD407EC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DA4A8A-7756-4B52-83F3-043190815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3722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795A51-2932-412A-A689-90163DAA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D629A5-D59F-498F-8372-8F88F7C1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27199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78B1CA-0C88-4435-9256-EDCC859B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211959-5889-40DF-B392-A3D2935CC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FE700E-A5E2-450C-9C54-703C83572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0886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38ACB6-2D8A-4F14-AE0C-28908367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7E3EB8-6594-4C5D-897C-A423FBEA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646715-B438-4258-92A1-C1F4FC3D3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078008-583E-45D1-AF77-38EFAC6D8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C0ADAD5-A989-4E7E-9373-7FE6DB132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3470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85F94-AB3C-4873-B467-2F4CDBC0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41889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28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312F50-9188-4E1A-9EC4-F2995DB6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2ECB13-ACF0-4442-B571-C8A69947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94DDB54-D67A-40A7-96E3-4A6B90BB8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9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7DBE77-9A2C-4E46-94F3-4BD628CC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62FCBD-E812-40F8-92E5-383FD946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8320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5030E-34BC-4FD6-9552-F814AE47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B8AF9AF-5FA9-493C-ACFD-FC8357C81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E6C20A8-4BAB-4584-BE1B-04854518D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50920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2DD65D-E203-4B17-A627-16A2F21E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239D23-71F9-4823-A89F-8DDE74465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3002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9E6350B-7461-4E3C-B161-1ABC74A48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7409BF-80DC-4FD2-BFF7-159AF8CD5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6787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ADC148-7ADF-452A-8CF7-442B88F7B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2E2974-9DC6-4B3B-BF68-C736F1D7F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704829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5AE54-5F4F-4640-8B27-6D211C76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5CABCA-3417-424F-8490-D2F3FAC27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73524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5B75B-B1CE-4DC9-AFB2-6A31B93C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DD4C72-8AB1-4092-8413-AC440FB68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86185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F016FE-6D9E-489A-B857-30497C23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5D3FB8-F342-4793-AB16-10274E8D9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0AFE95-5AEA-4619-80B6-834AB63B8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6844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73E4A-87CC-424D-950E-6441ED07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12CFD-EAE1-4F57-9FA6-F9E842808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8022BA-38F9-42B1-B3DB-326130CF8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41E3B3A-D9F3-41CE-A624-F06D43976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8263540-DF84-444B-8978-56E36725A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22522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F20B54-252B-4B54-9402-8C088051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29138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30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CCFE6C-F0D2-483D-BA35-F3A53F69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DBD1C9-413C-433D-85A2-AE308585C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64929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7E7932-1A7B-457E-AEB4-D2CC53AF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29A297-258E-4BE8-BD33-44A5ADEE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285C08-6B3A-4017-B0FC-2CEAE6575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62061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64C22-B2D1-4629-B1A7-22046327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27AAFF7-A656-4B82-9D1E-BED1B58CD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525D68D-8562-45F0-9E4A-71D264BB5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10692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98E695-BFA9-4E41-B027-B87D1A6A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BB103DD-CE3B-4D3E-82CA-7D0A2E107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92131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F5F66D0-6462-4467-8B43-516165FD2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29D921-DEF3-467B-AF26-19029EC8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67187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CE9B86-3C02-43A7-8AAF-4321EE375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E599717-4F18-4EC6-99AA-72F028B61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17103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CEB62A-7042-4A7C-8268-9B39D757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303203-2C7E-4CAE-9E62-5EE71C3B1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95230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BECDF3-F30B-4386-82CF-3AE24422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4A1AFD-1633-4A49-906E-58C3BEC2E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059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06F43-F114-47FF-9E74-9B631413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879744-421D-4F8F-83D0-F7EAE90C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71CDF6-12F3-4775-8FE8-74CD3A3E2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73354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FF2552-354F-4C26-890D-0C6251D1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09F605-3078-4541-BC34-0904C014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7375A66-2CA6-4F45-A26A-6F6041794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05DF1B-3186-4542-82D9-0F100750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47FD51-28C1-4B17-870F-A48FDC4DC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4588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FBF18-B5CA-4BDE-BF37-B2418C8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3777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C1E24-D2C1-4DFD-B352-3B09EE31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0E2CD6-5C96-4F34-B742-4116F4399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A5B1F45-1D30-4B67-A6F9-4B395B774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98479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121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7B105-C16A-467D-9CD4-C5430F0C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A47076-BB4B-4753-8328-2E2722AFA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CC34A3B-661F-4416-BD6C-9DC5DD31B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68093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64D7E-EF36-4E6A-885F-F1554CA6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61A450B-4851-48F1-AF20-D3F3A34D2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EDCBEC-AB86-4331-AF62-DF8AAA8BD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31044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383004-A8D4-4D43-987C-F3FC3D40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46FBD0B-FD56-431B-A349-FED11CA20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86527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157CF93-9962-4E7F-85EF-9E473DB6C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9EAAAE9-2221-42F5-BD59-EB0713B0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731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128E9-FB75-4AC8-8F54-23F3B3B6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D6F2CB-2C88-49E3-B673-78B83889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8FA1FF-49D3-462D-B63A-3D00CF155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D2623A-03A5-46F0-AE88-5DBEB05DB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8E55AF-E957-4DA0-B945-AC2DBD30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9434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41AFE3-BA1F-4197-8718-7DD27954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2935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3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4F0AE-DF85-4F48-932D-3971119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170236-011D-4335-B21F-8E5F6BAD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01A75B7-91E3-43D9-AC8E-9868B86D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850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2C3098-0040-401A-B1BE-4E0C35C2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50663D3-7579-4FDA-8CBC-11223C8C3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A91FA3-6CD7-4CB5-A228-05790E5AB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608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29" name="Picture 8">
            <a:hlinkClick r:id="" action="ppaction://hlinkshowjump?jump=previousslide" tooltip="上一頁"/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1"/>
          <a:stretch/>
        </p:blipFill>
        <p:spPr bwMode="auto">
          <a:xfrm>
            <a:off x="7797120" y="6212386"/>
            <a:ext cx="648000" cy="6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>
            <a:hlinkClick r:id="" action="ppaction://hlinkshowjump?jump=nextslide" tooltip="下一頁"/>
          </p:cNvPr>
          <p:cNvPicPr>
            <a:picLocks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4" b="5879"/>
          <a:stretch/>
        </p:blipFill>
        <p:spPr bwMode="auto">
          <a:xfrm>
            <a:off x="7108015" y="6212387"/>
            <a:ext cx="647999" cy="6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6225" y="6212386"/>
            <a:ext cx="647999" cy="6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BAA3D0D-1757-4757-B2B4-C991ECDA3908}"/>
              </a:ext>
            </a:extLst>
          </p:cNvPr>
          <p:cNvSpPr/>
          <p:nvPr userDrawn="1"/>
        </p:nvSpPr>
        <p:spPr>
          <a:xfrm>
            <a:off x="0" y="0"/>
            <a:ext cx="9144000" cy="600313"/>
          </a:xfrm>
          <a:prstGeom prst="rect">
            <a:avLst/>
          </a:prstGeom>
          <a:solidFill>
            <a:srgbClr val="D2B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  反應速率與平衡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053" name="Picture 11" descr="進入">
            <a:hlinkClick r:id="" action="ppaction://hlinkshowjump?jump=nextslide" tooltip="下一頁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146800"/>
            <a:ext cx="6873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3077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4101" name="Picture 8" descr="上一頁">
            <a:hlinkClick r:id="" action="ppaction://hlinkshowjump?jump=previousslide" tooltip="上一頁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9025"/>
            <a:ext cx="7127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B6E3225F-61D5-4C58-CBA2-14F1A6BD49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8"/>
          <a:stretch/>
        </p:blipFill>
        <p:spPr>
          <a:xfrm>
            <a:off x="0" y="-3324"/>
            <a:ext cx="9144000" cy="686464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F5BBB9A-01DA-4F92-A66D-2F52A428FE9E}"/>
              </a:ext>
            </a:extLst>
          </p:cNvPr>
          <p:cNvSpPr/>
          <p:nvPr/>
        </p:nvSpPr>
        <p:spPr>
          <a:xfrm>
            <a:off x="-1" y="1691408"/>
            <a:ext cx="9144001" cy="395729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815148-0198-4390-9FF9-6569376B33DE}"/>
              </a:ext>
            </a:extLst>
          </p:cNvPr>
          <p:cNvSpPr/>
          <p:nvPr/>
        </p:nvSpPr>
        <p:spPr>
          <a:xfrm>
            <a:off x="467542" y="2921168"/>
            <a:ext cx="820891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12700" lvl="0" algn="ctr">
              <a:spcBef>
                <a:spcPts val="100"/>
              </a:spcBef>
              <a:defRPr/>
            </a:pPr>
            <a:r>
              <a:rPr kumimoji="1" lang="zh-TW" altLang="en-US" sz="6000" b="1" i="0" u="none" strike="noStrike" kern="1200" cap="none" spc="10" normalizeH="0" baseline="0" noProof="0" dirty="0">
                <a:ln>
                  <a:noFill/>
                </a:ln>
                <a:solidFill>
                  <a:srgbClr val="D2BD3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kumimoji="1" lang="en-US" altLang="zh-TW" sz="6000" b="1" i="0" u="none" strike="noStrike" kern="1200" cap="none" spc="10" normalizeH="0" baseline="0" noProof="0" dirty="0">
                <a:ln>
                  <a:noFill/>
                </a:ln>
                <a:solidFill>
                  <a:srgbClr val="D2BD3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</a:t>
            </a:r>
            <a:r>
              <a:rPr kumimoji="1" lang="zh-TW" altLang="en-US" sz="6000" b="1" i="0" u="none" strike="noStrike" kern="1200" cap="none" spc="10" normalizeH="0" baseline="0" noProof="0" dirty="0">
                <a:ln>
                  <a:noFill/>
                </a:ln>
                <a:solidFill>
                  <a:srgbClr val="D2BD3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章  反應速率與平衡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2FBB-E4C4-48E5-9AF3-41F608B3AEC3}"/>
              </a:ext>
            </a:extLst>
          </p:cNvPr>
          <p:cNvSpPr/>
          <p:nvPr/>
        </p:nvSpPr>
        <p:spPr>
          <a:xfrm>
            <a:off x="179512" y="1733901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990600" marR="0" lvl="0" indent="-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下會考</a:t>
            </a:r>
            <a:r>
              <a:rPr lang="en-US" altLang="zh-TW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PPT</a:t>
            </a:r>
            <a:endParaRPr kumimoji="1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4255372D-D03D-4A2A-A85F-558BEDB6B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" t="3213" r="3510" b="4234"/>
          <a:stretch/>
        </p:blipFill>
        <p:spPr>
          <a:xfrm>
            <a:off x="8485197" y="6216722"/>
            <a:ext cx="648072" cy="6233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269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84" y="2444952"/>
            <a:ext cx="9554589" cy="379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酸鹼中和實驗中會加入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酚酞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製造肥皂實驗中會加入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氫氧化鈉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碳酸鈣製造二氧化碳實驗中會加入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鹽酸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10" y="2960955"/>
            <a:ext cx="2270254" cy="4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酚酞為指示劑；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6B7F512-978E-459B-8408-AB19D9A6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34" y="3965475"/>
            <a:ext cx="2902202" cy="4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氫氧化鈉為反應物；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7E6773E-3DB3-422A-B3F4-520072067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21" y="4968378"/>
            <a:ext cx="2298243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鹽酸為反應物。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60" y="998711"/>
            <a:ext cx="9669651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製造乙酸乙酯實驗中會加入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濃硫酸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9D35C1B-8828-4FA5-AEC0-84A44D261AED}"/>
              </a:ext>
            </a:extLst>
          </p:cNvPr>
          <p:cNvSpPr/>
          <p:nvPr/>
        </p:nvSpPr>
        <p:spPr>
          <a:xfrm>
            <a:off x="663817" y="2975650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000F3B9F-E52E-4684-8CE2-0859951C568E}"/>
              </a:ext>
            </a:extLst>
          </p:cNvPr>
          <p:cNvSpPr/>
          <p:nvPr/>
        </p:nvSpPr>
        <p:spPr>
          <a:xfrm>
            <a:off x="663817" y="397505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195069A4-5988-4C10-9453-C52F63F33EB2}"/>
              </a:ext>
            </a:extLst>
          </p:cNvPr>
          <p:cNvSpPr/>
          <p:nvPr/>
        </p:nvSpPr>
        <p:spPr>
          <a:xfrm>
            <a:off x="663817" y="5030747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6" y="1573316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2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加快反應速率的是催化劑，濃硫酸為催化劑；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328784" y="1651247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4402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外露營或攀登高山時，鎂塊常是求生必備的物品之一。將鎂塊削成碎片，在潮溼環境或強風吹襲中，仍然能引燃柴火，是一種較不受環境限制的野外生火方式。關於將鎂塊「削成碎片」的動作，主要是考慮下列何種影響反應速率的因素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25E67FE-59E8-446C-810B-2846B2A64B18}"/>
              </a:ext>
            </a:extLst>
          </p:cNvPr>
          <p:cNvSpPr/>
          <p:nvPr/>
        </p:nvSpPr>
        <p:spPr>
          <a:xfrm>
            <a:off x="6948264" y="-7519"/>
            <a:ext cx="2197249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30F11E-4979-40E9-BBBC-92ED353D8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8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58BE009-CF0A-4A09-BA4F-1A7E352A844D}"/>
              </a:ext>
            </a:extLst>
          </p:cNvPr>
          <p:cNvSpPr txBox="1"/>
          <p:nvPr/>
        </p:nvSpPr>
        <p:spPr>
          <a:xfrm>
            <a:off x="367049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7062412-AC56-434F-8D62-7BD61D1C0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4005064"/>
            <a:ext cx="216024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溫度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催化劑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物質本質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接觸面積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8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953181"/>
            <a:ext cx="7992887" cy="4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「削成碎片」是為了增加鎂塊和空氣接觸的面積。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接觸面積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9D35C1B-8828-4FA5-AEC0-84A44D261AED}"/>
              </a:ext>
            </a:extLst>
          </p:cNvPr>
          <p:cNvSpPr/>
          <p:nvPr/>
        </p:nvSpPr>
        <p:spPr>
          <a:xfrm>
            <a:off x="557808" y="196787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90691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63" y="1028792"/>
            <a:ext cx="862300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8640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天平兩邊秤盤上分別有甲、乙兩燒杯，燒杯中盛有濃度、體積均相同的鹽酸，靜止時指針指在中央的位置。將質量相同但顆粒大小不同的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份大理石碎塊，同時分別倒入甲、乙兩燒杯，如左圖所示。反應剛開始冒出氣體，使兩杯質量均減輕，且指針往右偏轉，如右圖所示。根據右圖結果，判斷燒杯內初始反應速率的快慢及其原因，下列說明何者正確？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509120"/>
            <a:ext cx="5040560" cy="208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甲燒杯較快，因為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的顆粒較大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甲燒杯較快，因為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的顆粒較小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乙燒杯較快，因為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的顆粒較大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乙燒杯較快，因為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的顆粒較小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857B176-1E04-41DB-826E-F287722F16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97" y="3387807"/>
            <a:ext cx="4318853" cy="184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3620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甲燒杯較快，因為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的顆粒較小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933056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天平指針向右表示反應後乙質量較大；因兩者反應產生二氧化碳氣體揮發，可知甲反應較快，而大理石顆粒較小者表面積較大，反應較快，故選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A90D3B-3A62-43B3-B2BB-50B9451E546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8AAED06-0E86-41DD-91A6-48A638E6A772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009C312-26EB-41D6-92E0-9575F2AFB1D5}"/>
              </a:ext>
            </a:extLst>
          </p:cNvPr>
          <p:cNvSpPr/>
          <p:nvPr/>
        </p:nvSpPr>
        <p:spPr>
          <a:xfrm>
            <a:off x="612068" y="3948455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4817200-AE05-4FB8-BA3D-EAE37FD469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1599024"/>
            <a:ext cx="4925328" cy="21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908720"/>
            <a:ext cx="7919865" cy="280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室溫時，在含有橘紅色二鉻酸根離子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[Cr</a:t>
            </a:r>
            <a:r>
              <a:rPr lang="en-US" altLang="zh-TW" sz="23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3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3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的水溶液中加入氫氧化鈉，會產生黃色的鉻酸根離子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[CrO</a:t>
            </a:r>
            <a:r>
              <a:rPr lang="en-US" altLang="zh-TW" sz="23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3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，達平衡時，其可逆反應表示為：</a:t>
            </a:r>
            <a:b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Cr</a:t>
            </a:r>
            <a:r>
              <a:rPr lang="en-US" altLang="zh-TW" sz="23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3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3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2OH</a:t>
            </a:r>
            <a:r>
              <a:rPr lang="en-US" altLang="zh-TW" sz="32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正反應逆反應 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2CrO</a:t>
            </a:r>
            <a:r>
              <a:rPr lang="en-US" altLang="zh-TW" sz="23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3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3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b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若對上述水溶液通入二氧化碳，使平衡再次移動，則關於此反應趨向和物質濃度的敘述，下列何者正確？</a:t>
            </a:r>
            <a:endParaRPr lang="zh-TW" altLang="en-US" sz="23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55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6A0D61-0EA0-4B6D-A1B3-2F7A0537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2AEFF06-A37C-4E99-B0BE-3A0799FB221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0C3F36-786E-4256-9DD3-A173649D4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874412"/>
            <a:ext cx="972108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反應向正反應方向進行，達新平衡時，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[Cr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4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3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en-US" altLang="zh-TW" sz="2400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反應向正反應方向進行，達新平衡時，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[CrO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3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endParaRPr lang="en-US" altLang="zh-TW" sz="2400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反應向逆反應方向進行，達新平衡時，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[CrO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3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en-US" altLang="zh-TW" sz="2400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反應向逆反應方向進行，達新平衡時，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[Cr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4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3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</a:p>
        </p:txBody>
      </p:sp>
    </p:spTree>
    <p:extLst>
      <p:ext uri="{BB962C8B-B14F-4D97-AF65-F5344CB8AC3E}">
        <p14:creationId xmlns:p14="http://schemas.microsoft.com/office/powerpoint/2010/main" val="22823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589531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反應向逆反應方向進行，達新平衡時，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[Cr</a:t>
            </a:r>
            <a:r>
              <a:rPr lang="en-US" altLang="zh-TW" sz="2600" baseline="-25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600" baseline="30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5946079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2086024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二氧化碳溶於水中呈弱酸性，故水溶液通入二氧化碳後，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＋增加、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OH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－減少，使得反應向左進行，即反應向逆反應方向進行；達新平衡時，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[Cr</a:t>
            </a:r>
            <a:r>
              <a:rPr lang="en-US" altLang="zh-TW" sz="24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4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4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增加、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[CrO</a:t>
            </a:r>
            <a:r>
              <a:rPr lang="en-US" altLang="zh-TW" sz="24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減少，但不會等於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，故選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。（在可逆反應中，兩側的離子濃度和數目都不可能為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2163955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1417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035720"/>
            <a:ext cx="88314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12000" indent="-612000" algn="just" eaLnBrk="1" hangingPunct="1">
              <a:lnSpc>
                <a:spcPts val="28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下列為探討製造氧氣的實驗，實驗步驟如下：</a:t>
            </a:r>
          </a:p>
          <a:p>
            <a:pPr marL="612000" indent="-612000" algn="just" eaLnBrk="1" hangingPunct="1">
              <a:lnSpc>
                <a:spcPts val="28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一、將胡蘿蔔磨成泥狀後，取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公克放入錐形瓶中，並在瓶內裝入足以淹沒胡蘿蔔的水。</a:t>
            </a:r>
          </a:p>
          <a:p>
            <a:pPr marL="612000" indent="-612000" algn="just" eaLnBrk="1" hangingPunct="1">
              <a:lnSpc>
                <a:spcPts val="28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二、將上述錐形瓶與薊頭漏斗、橡皮軟管等器材組裝成排水集氣裝置，如下圖所示。</a:t>
            </a:r>
          </a:p>
          <a:p>
            <a:pPr marL="612000" indent="-612000" algn="just" eaLnBrk="1" hangingPunct="1">
              <a:lnSpc>
                <a:spcPts val="28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三、將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％的雙氧水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 mL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倒入薊頭漏斗中，並記錄反應開始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分鐘內所收集到氣體的體積。</a:t>
            </a:r>
          </a:p>
          <a:p>
            <a:pPr marL="612000" indent="-612000" algn="just" eaLnBrk="1" hangingPunct="1">
              <a:lnSpc>
                <a:spcPts val="28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四、將步驟一胡蘿蔔的處理方式分別改切成丁塊、片狀、絲狀，以及刨成薄片，並重複進行上述各步驟實驗。實驗結果如下表所示：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9DEA1D1-7E73-4A2B-B0C9-0594AA81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530198"/>
            <a:ext cx="7704856" cy="14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18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1006271"/>
            <a:ext cx="7786800" cy="6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12000" indent="-612000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依據實驗內容與結果，可以說明下列何者？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60" y="3429000"/>
            <a:ext cx="91440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本實驗是在探討胡蘿蔔接觸面積與反應速率的關係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本實驗是在探討胡蘿蔔濃度與產生氧氣體積多寡的關係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若改變步驟一中所加入水量的多寡，並不會影響表中的實驗數值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胡蘿蔔為本實驗的反應物，且接觸面積愈大，氧氣的最終總產量愈多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9DEA1D1-7E73-4A2B-B0C9-0594AA81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49" y="1663181"/>
            <a:ext cx="7599871" cy="140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本實驗是在探討胡蘿蔔接觸面積與反應速率的關係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1973110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將胡蘿蔔磨成泥狀或切成丁塊、片狀、絲狀、刨成薄片，其總表面積不同，即反應時的接觸面積不同，故可得知接觸面積與反應速率的關係。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錐形瓶中加入的水量會影響加入的雙氧水的濃度，故會影響實驗數值；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接觸面積愈大，在相同時間內產生的氧氣愈多，但最終總產量不變，故選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2051041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35292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A1CEA5E-A923-4F6A-80EB-78642AC53596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277B439-C33E-4978-939C-B120F61D6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41" y="4589102"/>
            <a:ext cx="9010101" cy="210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28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步驟一的乙酸改成同體積的食醋，反應速率會減慢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28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步驟二的濃硫酸改成滴入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滴，反應速率會減慢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28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步驟二的濃硫酸改成同濃度的醋酸，反應速率會增加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28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步驟三改成置於同體積冷水中一段時間，反應速率會增加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27" y="973095"/>
            <a:ext cx="872469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32000" indent="4320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下圖為某實驗的步驟圖，步驟四完成後，觀察到試管內的液體分成兩層。如果僅將其中的一個步驟修改，其他步驟不變，則下列四種修改方式及其結果的描述，何者正確？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4EEA600-C185-4C43-B2F5-8EC9AF465F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5197" y="2354581"/>
            <a:ext cx="5949059" cy="2206314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19B8BFE-F3E9-42ED-B9DC-333DA75C0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1B22BC8-3593-4459-AB12-3E0D69B7A0DE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576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甲、乙兩組製備氣體的實驗裝置如右圖所示，兩組裝置僅有一個條件不同，而其他條件皆相同。已知乙組裝置產生氣泡的初始速率明顯較甲組裝置慢，則上述的條件不同，可能是指下列何者？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23" y="4365104"/>
            <a:ext cx="3817447" cy="215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甲組的鹽酸濃度較高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甲組的廣口瓶容積較大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乙組的反應溫度較高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乙組的大理石顆粒較小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7D244CE-C317-45F9-888F-0B09CA61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000" y="2944797"/>
            <a:ext cx="5177468" cy="269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61" y="998711"/>
            <a:ext cx="3850876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甲組的鹽酸濃度較高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6" y="4365104"/>
            <a:ext cx="80726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鹽酸濃度、反應溫度、大理石顆粒大小都會影響反應速率；已知乙組反應較慢，可能是乙組的條件為鹽酸濃度較低、反應溫度較低、大理石顆粒較大。故選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328784" y="4443035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05ADA91-A0B7-4124-9789-9D37549866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7747" y="1541320"/>
            <a:ext cx="5177468" cy="269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800114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超市買到的蘋果可能是幾個月前就已經採摘下來了。為了長時間保存，會在蘋果表面塗上食用蠟，減少與氧氣接觸。蘋果熟化過程會將澱粉轉成糖，過程中會需要氧氣並產生二氧化碳，所以可藉由調整蘋果存放環境的氣體比例，減緩蘋果的熟化過程，延長保存期限。上述提及調整存放環境的氣體比例，其示意圖最可能為下列何者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3066585-F4C3-450F-8417-1C3C0F23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6" y="4173035"/>
            <a:ext cx="8784976" cy="177624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D47C5C7-49B3-449D-A92D-7F6157BA15CD}"/>
              </a:ext>
            </a:extLst>
          </p:cNvPr>
          <p:cNvSpPr/>
          <p:nvPr/>
        </p:nvSpPr>
        <p:spPr>
          <a:xfrm>
            <a:off x="6876256" y="4077072"/>
            <a:ext cx="2102176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5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09" y="1018906"/>
            <a:ext cx="659571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5" y="3501008"/>
            <a:ext cx="7632848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蘋果熟化過程中會需要氧氣並產生二氧化碳，可知減少氧氣比例，可減緩蘋果的熟化過程，故選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773832" y="3578939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9187381-7E10-401B-B376-E3E500549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83"/>
          <a:stretch/>
        </p:blipFill>
        <p:spPr>
          <a:xfrm>
            <a:off x="1403648" y="1286416"/>
            <a:ext cx="2387268" cy="21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63" y="1028792"/>
            <a:ext cx="862300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8640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將裝有紅棕色二氧化氮（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）氣體的密閉玻璃瓶放入冰水中，二氧化氮會互相結合產生無色的四氧化二氮（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N2O4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）氣體，瓶內的顏色會逐漸變淡，反應式為：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864000" algn="just" eaLnBrk="1" hangingPunct="1">
              <a:lnSpc>
                <a:spcPts val="3600"/>
              </a:lnSpc>
              <a:spcBef>
                <a:spcPct val="20000"/>
              </a:spcBef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8640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當溫度下降至某溫度，且保持恆定，一段時間後玻璃瓶內的顏色便不再改變。關於顏色不再改變時反應速率的說明，下列何者正確？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23" y="4181522"/>
            <a:ext cx="7416824" cy="208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正反應速率等於逆反應速率，且速率為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正反應速率等於逆反應速率，且速率不為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正反應速率不等於逆反應速率，且兩速率均不為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正反應速率不等於逆反應速率，且其中一速率為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0C2BA82-4033-77D3-6BC1-1B8315BC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94" y="2348880"/>
            <a:ext cx="2643654" cy="72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722604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正反應速率等於逆反應速率，且速率不為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772816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可逆反應達平衡時，正逆反應速率相等，但未停止。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A90D3B-3A62-43B3-B2BB-50B9451E546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8AAED06-0E86-41DD-91A6-48A638E6A772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009C312-26EB-41D6-92E0-9575F2AFB1D5}"/>
              </a:ext>
            </a:extLst>
          </p:cNvPr>
          <p:cNvSpPr/>
          <p:nvPr/>
        </p:nvSpPr>
        <p:spPr>
          <a:xfrm>
            <a:off x="413792" y="1788215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95586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22508"/>
            <a:ext cx="86409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下圖為君君購買、食用與保存蛋糕的一段過程：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12-13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48595A-DFFE-4840-9DF4-C53B7B96A1B3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3BEA320-2FA4-44A6-9C44-DFF1B58C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18" y="2420888"/>
            <a:ext cx="8435826" cy="29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46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7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君君因蛋糕中的哪一類物質含量高而不敢多吃？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12-13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424" y="3933420"/>
            <a:ext cx="2591271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碳氫化合物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碳水化合物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合成聚合物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無機化合物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A7C0BBF-B16C-42B4-84FF-12FC08C07C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4137" y="1616763"/>
            <a:ext cx="6926054" cy="24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碳水化合物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澱粉、蔗糖屬於碳水化合物，故選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08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71016"/>
            <a:ext cx="749444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關於影響下列反應速率快慢的因素，何者與君君保存蛋糕的方式，使蛋糕不易變壞的主要因素最接近？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12-13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44" y="4214798"/>
            <a:ext cx="8804256" cy="216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酯化反應時，將反應物隔水加熱比沒加熱的反應快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加熱金屬銅與金屬鎂，後者的反應會比前者激烈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以雙氧水製氧時，有加二氧化錳比沒加二氧化錳反應快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大理石與鹽酸反應時，用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1M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鹽酸反應比用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0.1M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鹽酸快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208D48D-2EF1-4BC9-A633-5E1D17B82C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4369" y="1953467"/>
            <a:ext cx="6619518" cy="23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73834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步驟一的乙酸改成同體積的食醋，反應速率會減慢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437112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食醋中含乙酸的濃度較低，故反應速率會較慢；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濃硫酸是催化劑不能用醋酸代替；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溫度低時反應速率較慢。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112D0E-272C-4B04-98E0-AA4575407150}"/>
              </a:ext>
            </a:extLst>
          </p:cNvPr>
          <p:cNvSpPr/>
          <p:nvPr/>
        </p:nvSpPr>
        <p:spPr>
          <a:xfrm>
            <a:off x="6911412" y="0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6D78DF2-B4C1-4136-A064-D5C49FA04A69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2F8940E-B6A7-4217-A32E-8E7C4023E0A1}"/>
              </a:ext>
            </a:extLst>
          </p:cNvPr>
          <p:cNvSpPr/>
          <p:nvPr/>
        </p:nvSpPr>
        <p:spPr>
          <a:xfrm>
            <a:off x="612068" y="445251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9A8BDA8-F324-4550-B600-CBA9AF9757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1844824"/>
            <a:ext cx="6486590" cy="24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酯化反應時，將反應物隔水加熱比沒加熱的反應快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4221088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放進冰箱保存，蛋糕不容易變壞，表示影響反應速率的因素為溫度；選項中影響反應速率的因素依序為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</a:t>
            </a:r>
            <a:b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</a:b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溫度；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物質性質；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催化劑；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濃度。故選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4299019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0F51967D-34E6-4151-BE69-340C0FAB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300" y="1630592"/>
            <a:ext cx="7454783" cy="25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005832"/>
            <a:ext cx="7926526" cy="148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有甲、乙、丙和丁四杯體積均為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 mL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的水溶液，其中兩杯為碳酸鈉溶液，另外兩杯為鹽酸，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時這四杯溶液的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值如下圖所示：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已知鹽酸和碳酸鈉反應會產生二氧化碳，下列哪兩杯溶液混合後，產生二氧化碳的初始速率最慢？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7BE1A3-B207-4C5F-B769-D35C5C19FDBE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AA044FA-9224-4429-AD80-3C4BC78A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123" y="4697760"/>
            <a:ext cx="1959734" cy="211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甲和丙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甲和丁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乙和丙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乙和丁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6F909FC-AF4E-46E1-8D2B-029ABAD40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8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6D79C0F-C7EC-46BF-B899-6D1721D14AAF}"/>
              </a:ext>
            </a:extLst>
          </p:cNvPr>
          <p:cNvSpPr txBox="1"/>
          <p:nvPr/>
        </p:nvSpPr>
        <p:spPr>
          <a:xfrm>
            <a:off x="367049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B7AD62B-99E2-4822-BBA9-ECC462888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492896"/>
            <a:ext cx="6352221" cy="12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3620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乙和丙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856138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從圖中可知甲乙應為鹽酸，丙丁應為碳酸鈉水溶液；反應速率和濃度大小有關，故應為乙和丙混合之後產生氣泡的速率最慢。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9E627F-C766-47B4-B43D-BC2EBC5EB589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F3A36E9-CF00-4987-8653-F559E22A6FB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8D16D37-8223-4A1C-A95B-26C159AE4CD2}"/>
              </a:ext>
            </a:extLst>
          </p:cNvPr>
          <p:cNvSpPr/>
          <p:nvPr/>
        </p:nvSpPr>
        <p:spPr>
          <a:xfrm>
            <a:off x="612068" y="3871537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5213FC3-4BDD-4FE6-A5DD-01981D24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1051" y="1432393"/>
            <a:ext cx="6352221" cy="12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185004"/>
            <a:ext cx="7494441" cy="294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下圖為阿謙進行實驗的步驟圖：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A5060C-2A0F-4353-A427-D698A986C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38" y="1743463"/>
            <a:ext cx="8511124" cy="33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8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91192"/>
            <a:ext cx="88235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0080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假設實驗過程中，硫粉燃燒後產生的氣體沒有散失，則步驟四完成後，分別取其中一瓶溶液與其中一份大理石反應，反應初期何種組合其冒泡的速率最快？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B2C6D54-DA8B-429A-A897-45B508E4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50" y="4677397"/>
            <a:ext cx="6512219" cy="214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甲瓶溶液和丙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甲瓶溶液和丁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乙瓶溶液和丙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乙瓶溶液和丁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A5060C-2A0F-4353-A427-D698A986C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39" y="998711"/>
            <a:ext cx="5862189" cy="23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80223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甲瓶溶液和丁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615339"/>
            <a:ext cx="774775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硫粉燃燒會產生二氧化硫，步驟二、三：二氧化硫溶於水會產生亞硫酸，步驟四：大理石遇酸會產生二氧化碳；而反應初期產生氣泡速率最快，應選用表面積較大的粉狀大理石和濃度較高的亞硫酸混合，故答案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112D0E-272C-4B04-98E0-AA4575407150}"/>
              </a:ext>
            </a:extLst>
          </p:cNvPr>
          <p:cNvSpPr/>
          <p:nvPr/>
        </p:nvSpPr>
        <p:spPr>
          <a:xfrm>
            <a:off x="6911412" y="1"/>
            <a:ext cx="2232588" cy="600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6D78DF2-B4C1-4136-A064-D5C49FA04A69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2F8940E-B6A7-4217-A32E-8E7C4023E0A1}"/>
              </a:ext>
            </a:extLst>
          </p:cNvPr>
          <p:cNvSpPr/>
          <p:nvPr/>
        </p:nvSpPr>
        <p:spPr>
          <a:xfrm>
            <a:off x="612068" y="363073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D3B25FC-02A2-4525-A73E-E880798B6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639" y="1161572"/>
            <a:ext cx="5862189" cy="23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55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下圖為小樺與媽媽某一天在牛排館用餐的對話：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圖中小樺的敘述「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」最可能是下列何者？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4635274"/>
            <a:ext cx="6876256" cy="215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酸鹼中和實驗中會加入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酚酞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製造肥皂實驗中會加入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製造乙酸乙酯實驗中會加入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濃硫酸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碳酸鈣製造二氧化碳實驗中會加入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鹽酸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223C83A-68A0-4D03-89D5-5CF62458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23" y="1531602"/>
            <a:ext cx="8532440" cy="25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訂設計">
  <a:themeElements>
    <a:clrScheme name="3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11167</TotalTime>
  <Words>2673</Words>
  <Application>Microsoft Office PowerPoint</Application>
  <PresentationFormat>如螢幕大小 (4:3)</PresentationFormat>
  <Paragraphs>220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jf open 粉圓 2.0</vt:lpstr>
      <vt:lpstr>微軟正黑體</vt:lpstr>
      <vt:lpstr>Arial</vt:lpstr>
      <vt:lpstr>自訂設計</vt:lpstr>
      <vt:lpstr>3_自訂設計</vt:lpstr>
      <vt:lpstr>2_自訂設計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tpmedia9a</dc:creator>
  <cp:lastModifiedBy>李承恩</cp:lastModifiedBy>
  <cp:revision>589</cp:revision>
  <dcterms:created xsi:type="dcterms:W3CDTF">2018-09-03T03:09:31Z</dcterms:created>
  <dcterms:modified xsi:type="dcterms:W3CDTF">2024-10-25T06:10:39Z</dcterms:modified>
</cp:coreProperties>
</file>