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79"/>
  </p:notesMasterIdLst>
  <p:handoutMasterIdLst>
    <p:handoutMasterId r:id="rId80"/>
  </p:handoutMasterIdLst>
  <p:sldIdLst>
    <p:sldId id="423" r:id="rId5"/>
    <p:sldId id="428" r:id="rId6"/>
    <p:sldId id="494" r:id="rId7"/>
    <p:sldId id="429" r:id="rId8"/>
    <p:sldId id="571" r:id="rId9"/>
    <p:sldId id="431" r:id="rId10"/>
    <p:sldId id="432" r:id="rId11"/>
    <p:sldId id="436" r:id="rId12"/>
    <p:sldId id="437" r:id="rId13"/>
    <p:sldId id="599" r:id="rId14"/>
    <p:sldId id="600" r:id="rId15"/>
    <p:sldId id="541" r:id="rId16"/>
    <p:sldId id="542" r:id="rId17"/>
    <p:sldId id="606" r:id="rId18"/>
    <p:sldId id="607" r:id="rId19"/>
    <p:sldId id="546" r:id="rId20"/>
    <p:sldId id="549" r:id="rId21"/>
    <p:sldId id="550" r:id="rId22"/>
    <p:sldId id="551" r:id="rId23"/>
    <p:sldId id="552" r:id="rId24"/>
    <p:sldId id="553" r:id="rId25"/>
    <p:sldId id="479" r:id="rId26"/>
    <p:sldId id="537" r:id="rId27"/>
    <p:sldId id="556" r:id="rId28"/>
    <p:sldId id="559" r:id="rId29"/>
    <p:sldId id="560" r:id="rId30"/>
    <p:sldId id="572" r:id="rId31"/>
    <p:sldId id="563" r:id="rId32"/>
    <p:sldId id="564" r:id="rId33"/>
    <p:sldId id="540" r:id="rId34"/>
    <p:sldId id="496" r:id="rId35"/>
    <p:sldId id="574" r:id="rId36"/>
    <p:sldId id="458" r:id="rId37"/>
    <p:sldId id="608" r:id="rId38"/>
    <p:sldId id="459" r:id="rId39"/>
    <p:sldId id="544" r:id="rId40"/>
    <p:sldId id="576" r:id="rId41"/>
    <p:sldId id="577" r:id="rId42"/>
    <p:sldId id="547" r:id="rId43"/>
    <p:sldId id="579" r:id="rId44"/>
    <p:sldId id="580" r:id="rId45"/>
    <p:sldId id="581" r:id="rId46"/>
    <p:sldId id="583" r:id="rId47"/>
    <p:sldId id="626" r:id="rId48"/>
    <p:sldId id="627" r:id="rId49"/>
    <p:sldId id="628" r:id="rId50"/>
    <p:sldId id="629" r:id="rId51"/>
    <p:sldId id="578" r:id="rId52"/>
    <p:sldId id="609" r:id="rId53"/>
    <p:sldId id="610" r:id="rId54"/>
    <p:sldId id="611" r:id="rId55"/>
    <p:sldId id="612" r:id="rId56"/>
    <p:sldId id="543" r:id="rId57"/>
    <p:sldId id="613" r:id="rId58"/>
    <p:sldId id="614" r:id="rId59"/>
    <p:sldId id="615" r:id="rId60"/>
    <p:sldId id="616" r:id="rId61"/>
    <p:sldId id="480" r:id="rId62"/>
    <p:sldId id="617" r:id="rId63"/>
    <p:sldId id="478" r:id="rId64"/>
    <p:sldId id="522" r:id="rId65"/>
    <p:sldId id="523" r:id="rId66"/>
    <p:sldId id="472" r:id="rId67"/>
    <p:sldId id="473" r:id="rId68"/>
    <p:sldId id="620" r:id="rId69"/>
    <p:sldId id="621" r:id="rId70"/>
    <p:sldId id="525" r:id="rId71"/>
    <p:sldId id="623" r:id="rId72"/>
    <p:sldId id="625" r:id="rId73"/>
    <p:sldId id="584" r:id="rId74"/>
    <p:sldId id="585" r:id="rId75"/>
    <p:sldId id="586" r:id="rId76"/>
    <p:sldId id="587" r:id="rId77"/>
    <p:sldId id="588" r:id="rId7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1510A73-9B7C-44B7-B489-88445746B3B9}">
          <p14:sldIdLst>
            <p14:sldId id="423"/>
            <p14:sldId id="428"/>
            <p14:sldId id="494"/>
            <p14:sldId id="429"/>
            <p14:sldId id="571"/>
            <p14:sldId id="431"/>
            <p14:sldId id="432"/>
            <p14:sldId id="436"/>
            <p14:sldId id="437"/>
            <p14:sldId id="599"/>
            <p14:sldId id="600"/>
            <p14:sldId id="541"/>
            <p14:sldId id="542"/>
            <p14:sldId id="606"/>
            <p14:sldId id="607"/>
            <p14:sldId id="546"/>
            <p14:sldId id="549"/>
            <p14:sldId id="550"/>
            <p14:sldId id="551"/>
            <p14:sldId id="552"/>
            <p14:sldId id="553"/>
            <p14:sldId id="479"/>
            <p14:sldId id="537"/>
            <p14:sldId id="556"/>
            <p14:sldId id="559"/>
            <p14:sldId id="560"/>
            <p14:sldId id="572"/>
            <p14:sldId id="563"/>
            <p14:sldId id="564"/>
            <p14:sldId id="540"/>
            <p14:sldId id="496"/>
            <p14:sldId id="574"/>
            <p14:sldId id="458"/>
            <p14:sldId id="608"/>
            <p14:sldId id="459"/>
            <p14:sldId id="544"/>
            <p14:sldId id="576"/>
            <p14:sldId id="577"/>
            <p14:sldId id="547"/>
            <p14:sldId id="579"/>
            <p14:sldId id="580"/>
            <p14:sldId id="581"/>
            <p14:sldId id="583"/>
            <p14:sldId id="626"/>
            <p14:sldId id="627"/>
            <p14:sldId id="628"/>
            <p14:sldId id="629"/>
            <p14:sldId id="578"/>
            <p14:sldId id="609"/>
            <p14:sldId id="610"/>
            <p14:sldId id="611"/>
            <p14:sldId id="612"/>
            <p14:sldId id="543"/>
            <p14:sldId id="613"/>
            <p14:sldId id="614"/>
            <p14:sldId id="615"/>
            <p14:sldId id="616"/>
            <p14:sldId id="480"/>
            <p14:sldId id="617"/>
            <p14:sldId id="478"/>
            <p14:sldId id="522"/>
            <p14:sldId id="523"/>
            <p14:sldId id="472"/>
            <p14:sldId id="473"/>
            <p14:sldId id="620"/>
            <p14:sldId id="621"/>
            <p14:sldId id="525"/>
            <p14:sldId id="623"/>
            <p14:sldId id="625"/>
            <p14:sldId id="584"/>
            <p14:sldId id="585"/>
            <p14:sldId id="586"/>
            <p14:sldId id="587"/>
            <p14:sldId id="5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054"/>
    <a:srgbClr val="5FA9D4"/>
    <a:srgbClr val="E8839A"/>
    <a:srgbClr val="E88281"/>
    <a:srgbClr val="E3E6E4"/>
    <a:srgbClr val="E14627"/>
    <a:srgbClr val="FDB700"/>
    <a:srgbClr val="29799C"/>
    <a:srgbClr val="E04526"/>
    <a:srgbClr val="379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9872" autoAdjust="0"/>
  </p:normalViewPr>
  <p:slideViewPr>
    <p:cSldViewPr>
      <p:cViewPr varScale="1">
        <p:scale>
          <a:sx n="79" d="100"/>
          <a:sy n="79" d="100"/>
        </p:scale>
        <p:origin x="206" y="62"/>
      </p:cViewPr>
      <p:guideLst>
        <p:guide orient="horz" pos="220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61EBEAA-8929-4C46-8D3F-AEE8705FE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FDA0C5E-E863-4DFF-B96D-C76875C69E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4734C-0F0D-4E88-9F70-D0CEEE60B393}" type="datetimeFigureOut">
              <a:rPr lang="zh-TW" altLang="en-US" smtClean="0"/>
              <a:pPr/>
              <a:t>2024/10/1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888046-4231-493A-A697-93D9FF5DFE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73E5FD-0E4C-4817-8358-49DE018B25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234FF-D3DC-4B67-9680-24E171F452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19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51F7DCB-E92B-49F8-A5BC-AF17AF452C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A0836FD-4B9E-49F5-9E52-7A53553494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CFC36B3-5FE7-47A6-A4B6-766370EA79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DB5F817-F931-4142-964A-937E711467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BC03639-4659-4300-9B5C-0D4A67B87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F597E7-C32B-4AFF-BE1D-1635751D38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2070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D15A1-F1E6-4404-8240-95D0CF81A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E617894-6668-45E0-839C-3E951DBC8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56401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A40C56-91CF-4988-BF0E-20E74FFD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D6C0BBC-44F4-493F-B90B-F15F360D0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6386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8F69356-3F46-4B4E-8958-1132A73E5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2F4786-8FE1-445E-A9BD-7474F23EF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319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F4ABBD-FC28-4D94-90B9-00B7BDAB2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82F51C-ADCE-4D8D-B0DD-0938F420F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13608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DFB8C0-B354-421E-A32E-7BD407EC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DA4A8A-7756-4B52-83F3-043190815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3722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795A51-2932-412A-A689-90163DAA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D629A5-D59F-498F-8372-8F88F7C12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27199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78B1CA-0C88-4435-9256-EDCC859B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211959-5889-40DF-B392-A3D2935CC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FE700E-A5E2-450C-9C54-703C83572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08865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38ACB6-2D8A-4F14-AE0C-28908367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7E3EB8-6594-4C5D-897C-A423FBEA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646715-B438-4258-92A1-C1F4FC3D3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078008-583E-45D1-AF77-38EFAC6D8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C0ADAD5-A989-4E7E-9373-7FE6DB132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3470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85F94-AB3C-4873-B467-2F4CDBC0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41889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28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312F50-9188-4E1A-9EC4-F2995DB6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2ECB13-ACF0-4442-B571-C8A69947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94DDB54-D67A-40A7-96E3-4A6B90BB8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9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7DBE77-9A2C-4E46-94F3-4BD628CC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62FCBD-E812-40F8-92E5-383FD946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83202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5030E-34BC-4FD6-9552-F814AE47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B8AF9AF-5FA9-493C-ACFD-FC8357C81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E6C20A8-4BAB-4584-BE1B-04854518D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50920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2DD65D-E203-4B17-A627-16A2F21E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239D23-71F9-4823-A89F-8DDE74465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30025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9E6350B-7461-4E3C-B161-1ABC74A48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7409BF-80DC-4FD2-BFF7-159AF8CD5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6787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ADC148-7ADF-452A-8CF7-442B88F7B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92E2974-9DC6-4B3B-BF68-C736F1D7F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704829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5AE54-5F4F-4640-8B27-6D211C76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5CABCA-3417-424F-8490-D2F3FAC27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73524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15B75B-B1CE-4DC9-AFB2-6A31B93C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DD4C72-8AB1-4092-8413-AC440FB68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86185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F016FE-6D9E-489A-B857-30497C23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5D3FB8-F342-4793-AB16-10274E8D9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0AFE95-5AEA-4619-80B6-834AB63B8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6844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73E4A-87CC-424D-950E-6441ED07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12CFD-EAE1-4F57-9FA6-F9E842808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8022BA-38F9-42B1-B3DB-326130CF8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41E3B3A-D9F3-41CE-A624-F06D43976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8263540-DF84-444B-8978-56E36725A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22522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F20B54-252B-4B54-9402-8C088051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29138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30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CCFE6C-F0D2-483D-BA35-F3A53F69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DBD1C9-413C-433D-85A2-AE308585C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64929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7E7932-1A7B-457E-AEB4-D2CC53AF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29A297-258E-4BE8-BD33-44A5ADEE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285C08-6B3A-4017-B0FC-2CEAE6575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62061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64C22-B2D1-4629-B1A7-22046327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27AAFF7-A656-4B82-9D1E-BED1B58CD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525D68D-8562-45F0-9E4A-71D264BB5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10692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98E695-BFA9-4E41-B027-B87D1A6A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BB103DD-CE3B-4D3E-82CA-7D0A2E107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92131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F5F66D0-6462-4467-8B43-516165FD2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A29D921-DEF3-467B-AF26-19029EC85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67187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CE9B86-3C02-43A7-8AAF-4321EE375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E599717-4F18-4EC6-99AA-72F028B61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17103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CEB62A-7042-4A7C-8268-9B39D757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303203-2C7E-4CAE-9E62-5EE71C3B1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95230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BECDF3-F30B-4386-82CF-3AE24422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4A1AFD-1633-4A49-906E-58C3BEC2E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059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06F43-F114-47FF-9E74-9B631413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879744-421D-4F8F-83D0-F7EAE90C9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71CDF6-12F3-4775-8FE8-74CD3A3E2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73354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FF2552-354F-4C26-890D-0C6251D1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09F605-3078-4541-BC34-0904C014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7375A66-2CA6-4F45-A26A-6F6041794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B05DF1B-3186-4542-82D9-0F1007507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847FD51-28C1-4B17-870F-A48FDC4DC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4588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FBF18-B5CA-4BDE-BF37-B2418C8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3777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C1E24-D2C1-4DFD-B352-3B09EE31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0E2CD6-5C96-4F34-B742-4116F4399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A5B1F45-1D30-4B67-A6F9-4B395B774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98479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121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7B105-C16A-467D-9CD4-C5430F0C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A47076-BB4B-4753-8328-2E2722AFA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CC34A3B-661F-4416-BD6C-9DC5DD31B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68093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264D7E-EF36-4E6A-885F-F1554CA6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61A450B-4851-48F1-AF20-D3F3A34D2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EDCBEC-AB86-4331-AF62-DF8AAA8BD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31044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383004-A8D4-4D43-987C-F3FC3D40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46FBD0B-FD56-431B-A349-FED11CA20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86527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157CF93-9962-4E7F-85EF-9E473DB6C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9EAAAE9-2221-42F5-BD59-EB0713B0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731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128E9-FB75-4AC8-8F54-23F3B3B6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D6F2CB-2C88-49E3-B673-78B83889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8FA1FF-49D3-462D-B63A-3D00CF155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AD2623A-03A5-46F0-AE88-5DBEB05DB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8E55AF-E957-4DA0-B945-AC2DBD30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9434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41AFE3-BA1F-4197-8718-7DD27954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2935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3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4F0AE-DF85-4F48-932D-3971119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170236-011D-4335-B21F-8E5F6BAD6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01A75B7-91E3-43D9-AC8E-9868B86D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850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2C3098-0040-401A-B1BE-4E0C35C2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50663D3-7579-4FDA-8CBC-11223C8C3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AA91FA3-6CD7-4CB5-A228-05790E5AB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0608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029" name="Picture 8">
            <a:hlinkClick r:id="" action="ppaction://hlinkshowjump?jump=previousslide" tooltip="上一頁"/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1"/>
          <a:stretch/>
        </p:blipFill>
        <p:spPr bwMode="auto">
          <a:xfrm>
            <a:off x="7797120" y="6212386"/>
            <a:ext cx="648000" cy="6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>
            <a:hlinkClick r:id="" action="ppaction://hlinkshowjump?jump=nextslide" tooltip="下一頁"/>
          </p:cNvPr>
          <p:cNvPicPr>
            <a:picLocks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4" b="5879"/>
          <a:stretch/>
        </p:blipFill>
        <p:spPr bwMode="auto">
          <a:xfrm>
            <a:off x="7108015" y="6212387"/>
            <a:ext cx="647999" cy="62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6225" y="6212386"/>
            <a:ext cx="647999" cy="6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BAA3D0D-1757-4757-B2B4-C991ECDA3908}"/>
              </a:ext>
            </a:extLst>
          </p:cNvPr>
          <p:cNvSpPr/>
          <p:nvPr userDrawn="1"/>
        </p:nvSpPr>
        <p:spPr>
          <a:xfrm>
            <a:off x="0" y="0"/>
            <a:ext cx="9144000" cy="600313"/>
          </a:xfrm>
          <a:prstGeom prst="rect">
            <a:avLst/>
          </a:prstGeom>
          <a:solidFill>
            <a:srgbClr val="6FC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  有機化合物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053" name="Picture 11" descr="進入">
            <a:hlinkClick r:id="" action="ppaction://hlinkshowjump?jump=nextslide" tooltip="下一頁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146800"/>
            <a:ext cx="6873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3077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4101" name="Picture 8" descr="上一頁">
            <a:hlinkClick r:id="" action="ppaction://hlinkshowjump?jump=previousslide" tooltip="上一頁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9025"/>
            <a:ext cx="7127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D8E5EA31-FF5C-4FF5-BA9C-64F3C56128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250995" y="-26468"/>
            <a:ext cx="9645990" cy="691093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F5BBB9A-01DA-4F92-A66D-2F52A428FE9E}"/>
              </a:ext>
            </a:extLst>
          </p:cNvPr>
          <p:cNvSpPr/>
          <p:nvPr/>
        </p:nvSpPr>
        <p:spPr>
          <a:xfrm>
            <a:off x="-1" y="1691408"/>
            <a:ext cx="9144001" cy="395729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815148-0198-4390-9FF9-6569376B33DE}"/>
              </a:ext>
            </a:extLst>
          </p:cNvPr>
          <p:cNvSpPr/>
          <p:nvPr/>
        </p:nvSpPr>
        <p:spPr>
          <a:xfrm>
            <a:off x="467542" y="2921168"/>
            <a:ext cx="820891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12700" marR="0" lvl="0" indent="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1" i="0" u="none" strike="noStrike" kern="1200" cap="none" spc="10" normalizeH="0" baseline="0" noProof="0" dirty="0">
                <a:ln>
                  <a:noFill/>
                </a:ln>
                <a:solidFill>
                  <a:srgbClr val="6FC054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kumimoji="1" lang="en-US" altLang="zh-TW" sz="6000" b="1" i="0" u="none" strike="noStrike" kern="1200" cap="none" spc="10" normalizeH="0" baseline="0" noProof="0" dirty="0">
                <a:ln>
                  <a:noFill/>
                </a:ln>
                <a:solidFill>
                  <a:srgbClr val="6FC054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kumimoji="1" lang="zh-TW" altLang="en-US" sz="6000" b="1" i="0" u="none" strike="noStrike" kern="1200" cap="none" spc="10" normalizeH="0" baseline="0" noProof="0" dirty="0">
                <a:ln>
                  <a:noFill/>
                </a:ln>
                <a:solidFill>
                  <a:srgbClr val="6FC054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章  有機化合物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BB2FBB-E4C4-48E5-9AF3-41F608B3AEC3}"/>
              </a:ext>
            </a:extLst>
          </p:cNvPr>
          <p:cNvSpPr/>
          <p:nvPr/>
        </p:nvSpPr>
        <p:spPr>
          <a:xfrm>
            <a:off x="179512" y="1733901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990600" marR="0" lvl="0" indent="-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下會考</a:t>
            </a:r>
            <a:r>
              <a:rPr lang="en-US" altLang="zh-TW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PPT</a:t>
            </a:r>
            <a:endParaRPr kumimoji="1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4255372D-D03D-4A2A-A85F-558BEDB6B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7" t="3213" r="3510" b="4234"/>
          <a:stretch/>
        </p:blipFill>
        <p:spPr>
          <a:xfrm>
            <a:off x="8485197" y="6216722"/>
            <a:ext cx="648072" cy="6233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269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下圖為去汙作用的步驟示意圖，下列哪一個反應可以產生與圖中物質甲相同功能的產物？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25E67FE-59E8-446C-810B-2846B2A64B18}"/>
              </a:ext>
            </a:extLst>
          </p:cNvPr>
          <p:cNvSpPr/>
          <p:nvPr/>
        </p:nvSpPr>
        <p:spPr>
          <a:xfrm>
            <a:off x="6948264" y="-7519"/>
            <a:ext cx="2197249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30F11E-4979-40E9-BBBC-92ED353D8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8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58BE009-CF0A-4A09-BA4F-1A7E352A844D}"/>
              </a:ext>
            </a:extLst>
          </p:cNvPr>
          <p:cNvSpPr txBox="1"/>
          <p:nvPr/>
        </p:nvSpPr>
        <p:spPr>
          <a:xfrm>
            <a:off x="367049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79D03CD-5D23-4BA4-8F00-836EEC26D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242366"/>
            <a:ext cx="778680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乙醇＋乙酸　→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碳酸鈣＋鹽酸　→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油脂＋氫氧化鈉　→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硫酸＋氫氧化鈉　→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CFC983-55FD-41A1-B519-5F1994F8A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4" y="2060848"/>
            <a:ext cx="5991862" cy="22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08" y="3755560"/>
            <a:ext cx="3742918" cy="25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pt-BR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pt-BR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乙醇＋乙酸　→</a:t>
            </a: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碳酸鈣＋鹽酸　→</a:t>
            </a: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硫酸＋氫氧化鈉　→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1" y="1604799"/>
            <a:ext cx="3240359" cy="47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圖中的物質甲應為清潔劑，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生成肥皂，和物質甲有相同功能的應為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6B7F512-978E-459B-8408-AB19D9A65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410" y="4259468"/>
            <a:ext cx="4709939" cy="45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生成酯類；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7E6773E-3DB3-422A-B3F4-520072067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297" y="5306166"/>
            <a:ext cx="480530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生成氯化鈣和二氧化碳；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油脂＋氫氧化鈉　→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89D35C1B-8828-4FA5-AEC0-84A44D261AED}"/>
              </a:ext>
            </a:extLst>
          </p:cNvPr>
          <p:cNvSpPr/>
          <p:nvPr/>
        </p:nvSpPr>
        <p:spPr>
          <a:xfrm>
            <a:off x="557808" y="161949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000F3B9F-E52E-4684-8CE2-0859951C568E}"/>
              </a:ext>
            </a:extLst>
          </p:cNvPr>
          <p:cNvSpPr/>
          <p:nvPr/>
        </p:nvSpPr>
        <p:spPr>
          <a:xfrm>
            <a:off x="855493" y="4269051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195069A4-5988-4C10-9453-C52F63F33EB2}"/>
              </a:ext>
            </a:extLst>
          </p:cNvPr>
          <p:cNvSpPr/>
          <p:nvPr/>
        </p:nvSpPr>
        <p:spPr>
          <a:xfrm>
            <a:off x="855493" y="5368535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DE1D043-0D64-45D4-A083-93AADA51D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298" y="6269556"/>
            <a:ext cx="3628388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為酸鹼中和生成硫酸鈉。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4AC50F38-561B-4D9C-A1C7-CEBB331E187C}"/>
              </a:ext>
            </a:extLst>
          </p:cNvPr>
          <p:cNvSpPr/>
          <p:nvPr/>
        </p:nvSpPr>
        <p:spPr>
          <a:xfrm>
            <a:off x="855493" y="6331925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5922616C-64AD-4E69-A38F-E9429ADB7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801" y="1308465"/>
            <a:ext cx="4805309" cy="179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372" y="991847"/>
            <a:ext cx="77868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下列為某網頁上的一則問與答：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2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根據上述，下列關於外包裝塑膠套材質的性質敘述和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2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結構示意圖，何者正確？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C7E88D8-5B94-411A-BDA1-027B69920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51" y="1611702"/>
            <a:ext cx="8206782" cy="1888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12000" indent="-6120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問：煮蟹肉棒時，外包裝的塑膠套是否需要拆掉？</a:t>
            </a:r>
          </a:p>
          <a:p>
            <a:pPr marL="612000" indent="-6120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答：市售蟹肉棒外包裝的塑膠套，其材質多屬於熱塑性聚合物，不建議長時間置於高溫環境下烹煮，建議料理前拆掉塑膠套是最保險的做法。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5C13A12-C306-4703-A231-AD4E3CF7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91" y="4588482"/>
            <a:ext cx="8774424" cy="16120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3584DCA-711F-47B1-826B-C5D6078B8242}"/>
              </a:ext>
            </a:extLst>
          </p:cNvPr>
          <p:cNvSpPr/>
          <p:nvPr/>
        </p:nvSpPr>
        <p:spPr>
          <a:xfrm>
            <a:off x="160232" y="4509120"/>
            <a:ext cx="2251528" cy="1756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3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3620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加熱後會熔化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241223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熱塑性聚合物的性質為：鏈狀結構、受熱會熔化，故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最符合。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A90D3B-3A62-43B3-B2BB-50B9451E546A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8AAED06-0E86-41DD-91A6-48A638E6A772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009C312-26EB-41D6-92E0-9575F2AFB1D5}"/>
              </a:ext>
            </a:extLst>
          </p:cNvPr>
          <p:cNvSpPr/>
          <p:nvPr/>
        </p:nvSpPr>
        <p:spPr>
          <a:xfrm>
            <a:off x="612068" y="3256622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FD43052-C233-4F1F-A799-5428D6B1C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0" t="26644" r="80705"/>
          <a:stretch/>
        </p:blipFill>
        <p:spPr>
          <a:xfrm>
            <a:off x="3491880" y="1312143"/>
            <a:ext cx="2013135" cy="17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6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55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下圖為小樺與媽媽某一天在牛排館用餐的對話：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圖中小樺的敘述「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」最可能是下列何者？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4635274"/>
            <a:ext cx="6876256" cy="215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酸鹼中和實驗中會加入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酚酞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製造肥皂實驗中會加入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氫氧化鈉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製造乙酸乙酯實驗中會加入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濃硫酸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碳酸鈣製造二氧化碳實驗中會加入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鹽酸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223C83A-68A0-4D03-89D5-5CF624589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23" y="1531602"/>
            <a:ext cx="8532440" cy="25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84" y="2444952"/>
            <a:ext cx="9554589" cy="379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酸鹼中和實驗中會加入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酚酞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製造肥皂實驗中會加入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氫氧化鈉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碳酸鈣製造二氧化碳實驗中會加入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鹽酸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10" y="2960955"/>
            <a:ext cx="2270254" cy="47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酚酞為指示劑；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6B7F512-978E-459B-8408-AB19D9A65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34" y="3965475"/>
            <a:ext cx="2902202" cy="45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氫氧化鈉為反應物；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7E6773E-3DB3-422A-B3F4-520072067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21" y="4968378"/>
            <a:ext cx="2298243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鹽酸為反應物。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60" y="998711"/>
            <a:ext cx="9669651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製造乙酸乙酯實驗中會加入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濃硫酸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89D35C1B-8828-4FA5-AEC0-84A44D261AED}"/>
              </a:ext>
            </a:extLst>
          </p:cNvPr>
          <p:cNvSpPr/>
          <p:nvPr/>
        </p:nvSpPr>
        <p:spPr>
          <a:xfrm>
            <a:off x="663817" y="2975650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000F3B9F-E52E-4684-8CE2-0859951C568E}"/>
              </a:ext>
            </a:extLst>
          </p:cNvPr>
          <p:cNvSpPr/>
          <p:nvPr/>
        </p:nvSpPr>
        <p:spPr>
          <a:xfrm>
            <a:off x="663817" y="397505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195069A4-5988-4C10-9453-C52F63F33EB2}"/>
              </a:ext>
            </a:extLst>
          </p:cNvPr>
          <p:cNvSpPr/>
          <p:nvPr/>
        </p:nvSpPr>
        <p:spPr>
          <a:xfrm>
            <a:off x="663817" y="5030747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76" y="1573316"/>
            <a:ext cx="82782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2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加快反應速率的是催化劑，濃硫酸為催化劑；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328784" y="1651247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4402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市售防曬霜依其阻擋紫外線的原理，分為物理性和化學性兩種。物理性防曬霜的主要成分為二氧化鈦（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）或氧化鋅（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ZnO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）；化學性防曬霜的主要成分為柳酸酯（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）或肉桂酸酯（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），均為酯類。根據上述，判斷物理性和化學性防曬霜的主要成分分別屬於有機或無機化合物？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437" y="4005064"/>
            <a:ext cx="8107499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物理性和化學性皆屬於有機化合物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物理性和化學性皆屬於無機化合物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物理性屬於有機化合物，化學性屬於無機化合物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物理性屬於無機化合物，化學性屬於有機化合物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11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物理性屬於無機化合物，化學性屬於有機化合物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360" y="1844824"/>
            <a:ext cx="8072640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有機化合物為含有碳原子的化合物，但不包括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、碳酸鹽類、氰化物等，故選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657567" y="1922755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6057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市面上販售的萘丸，其主要成分為「萘」，可用來驅蟲。已知萘是一種有機烴類化合物，下列何者所含有的原子種類與萘完全相同？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872" y="2523347"/>
            <a:ext cx="6876256" cy="215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(A)CO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(B)C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(C)CH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(D)CH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COOC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41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1" y="1076642"/>
            <a:ext cx="2160240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(B)C6H6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77" y="2132856"/>
            <a:ext cx="4693520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2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烴類只由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構成，故選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328784" y="2210787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25820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A1CEA5E-A923-4F6A-80EB-78642AC53596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19B8BFE-F3E9-42ED-B9DC-333DA75C0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1B22BC8-3593-4459-AB12-3E0D69B7A0DE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277B439-C33E-4978-939C-B120F61D6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674" y="2941165"/>
            <a:ext cx="231691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甲烷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乙醇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氫氧化鈉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3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32000" indent="-288000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右圖為某一種有機化合物的分子結構示意圖，根據其原子種類判斷，下列何者最可能是同一類的有機化合物？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D3AF88-10CF-4991-991D-03D12578EF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0649" y="2165966"/>
            <a:ext cx="2838570" cy="252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10.3D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畫筆是一種立體繪圖工具，利用加熱後的塑膠材料製作立體物品，其中的塑膠材料具有遇熱會軟化（或熔化），冷卻後又會變硬的特性。依據介紹，上述塑膠材料種類和其結構示意圖的配對，最可能為下列何者？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38C968C-E108-4692-B782-23057FA0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4005064"/>
            <a:ext cx="8604448" cy="135191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FD37F9E-A220-4DF3-AC22-36A945C9F51D}"/>
              </a:ext>
            </a:extLst>
          </p:cNvPr>
          <p:cNvSpPr/>
          <p:nvPr/>
        </p:nvSpPr>
        <p:spPr>
          <a:xfrm>
            <a:off x="166950" y="3933056"/>
            <a:ext cx="2160240" cy="1578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45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076642"/>
            <a:ext cx="3456383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熱塑性聚合物</a:t>
            </a:r>
            <a:endParaRPr lang="en-US" altLang="zh-TW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683288"/>
            <a:ext cx="8316416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「塑膠材料具有遇熱會軟化（或熔化），冷卻後又會變硬的特性」說明此塑膠材料為熱塑性聚合物，而熱塑性聚合物屬於鏈狀結構，故選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13791" y="3761219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89051D7-77D5-4BF7-A99D-EAA88D732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6" t="27821" r="79198"/>
          <a:stretch/>
        </p:blipFill>
        <p:spPr>
          <a:xfrm>
            <a:off x="2987824" y="1282496"/>
            <a:ext cx="2760814" cy="19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494442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6000" indent="-5760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已知烴類化合物在空氣中完全燃燒，會產生二氧化碳和水，關於烴類發生燃燒反應的敘述，下列何者正確？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993A2F-DF41-4B2F-886D-BA29F6C6A414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C399FC-6D6F-46C8-9825-06012E71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946" y="2780928"/>
            <a:ext cx="760296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為還原劑，進行氧化反應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為還原劑，進行還原反應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為氧化劑，進行氧化反應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為氧化劑，進行還原反應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36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為還原劑，進行氧化反應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1844824"/>
            <a:ext cx="8140893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烴類含碳和氫，燃燒時和氧氣反應生成二氧化碳和水，此時氧氣為氧化劑，可知烴為還原劑，進行氧化作用。故選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1922755"/>
            <a:ext cx="437659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4975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1052736"/>
            <a:ext cx="77868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0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下列為網路上大家關心的一則問與答：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000"/>
              </a:lnSpc>
              <a:spcBef>
                <a:spcPct val="2000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000"/>
              </a:lnSpc>
              <a:spcBef>
                <a:spcPct val="2000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000"/>
              </a:lnSpc>
              <a:spcBef>
                <a:spcPct val="2000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000"/>
              </a:lnSpc>
              <a:spcBef>
                <a:spcPct val="2000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000"/>
              </a:lnSpc>
              <a:spcBef>
                <a:spcPct val="2000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000"/>
              </a:lnSpc>
              <a:spcBef>
                <a:spcPct val="2000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0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PS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的敘述，下列何者正確？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51" y="4653086"/>
            <a:ext cx="7429478" cy="20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(A)PS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都屬於網狀聚合物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(B)PP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是由碳水化合物聚合而成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(C)PP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是由十多個丙烯分子所組成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(D)PS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是由數千個以上的原子所組成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D406E3B-5BEC-42C8-8AAD-9026AAC6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73" y="1561081"/>
            <a:ext cx="8758464" cy="2568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問：外帶咖啡的塑膠杯蓋會釋出致癌物質，是真的嗎？</a:t>
            </a:r>
          </a:p>
          <a:p>
            <a:pPr marL="360363" indent="-360363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答：過去咖啡杯蓋的材質多為聚苯乙烯（簡稱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），由苯乙烯（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0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0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）聚合而成，相關單位已對此材質訂出使用規範，以確保安全。為免疑慮，市面咖啡杯蓋材質已逐漸改成聚丙烯（簡稱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），聚丙烯是由丙烯（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0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0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）聚合而成。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PS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都屬於熱塑性聚合物，只要符合規定，消費者正常使用下，尚無安全疑慮。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96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76" y="1700808"/>
            <a:ext cx="82782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PS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都屬於熱塑性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鏈狀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聚合物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大分子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，且都是碳氫化合物聚合而成，可知只有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正確。</a:t>
            </a:r>
            <a:endParaRPr lang="en-US" altLang="zh-TW" sz="24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328784" y="1778739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C759CF2-6EC2-4DD1-A71A-ACB128440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3620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(D)PS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是由數千個以上的原子所組成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C9E21C-FEFA-4F34-A482-4D9D7F992F73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380303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蘋果酸是蘋果等水果中含有的成分， 化學式為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，分子中含有兩個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-COOH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原子團，是蘋果的酸味來源，常作為食品添加劑。關於蘋果酸的說明，下列何者正確？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308" y="3284984"/>
            <a:ext cx="801918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屬於有機化合物，也是電解質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屬於有機化合物，也是非電解質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屬於無機化合物，也是電解質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屬於無機化合物，也是非電解質</a:t>
            </a:r>
          </a:p>
        </p:txBody>
      </p:sp>
    </p:spTree>
    <p:extLst>
      <p:ext uri="{BB962C8B-B14F-4D97-AF65-F5344CB8AC3E}">
        <p14:creationId xmlns:p14="http://schemas.microsoft.com/office/powerpoint/2010/main" val="37113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屬於有機化合物，也是電解質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1573316"/>
            <a:ext cx="82782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化學式中含 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，可知為有機化合物；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COOH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溶於水會產生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＋離子，可導電，故為電解質。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1651247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0270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1052736"/>
            <a:ext cx="77868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</a:t>
            </a:r>
          </a:p>
          <a:p>
            <a:pPr marL="360363" indent="-360363" algn="just"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4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依據上述資訊，畫線處最適合填入下列何者？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641463"/>
            <a:ext cx="9073008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只由碳和氫兩種原子所組成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是香蕉、柳丁等水果就含有的物質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沸點比二氯甲烷高，而不易揮發去除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是油脂與鹼性物質進行皂化反應後的產物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453D24E-EF0E-4F5E-B836-83E38FD32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1575252"/>
            <a:ext cx="8850704" cy="2501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避免攝取過量咖啡因，可先降低咖啡豆中的咖啡因含量。將咖啡豆浸泡在有機溶劑中，咖啡因會溶於溶劑中，之後取出咖啡豆加熱，使溶劑揮發掉。二氯甲烷是過往常用的有機溶劑，去除咖啡因效果好又易揮發，但後來因安全疑慮而棄用，並改用乙酸乙酯。因為酯類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，所以較無安全性疑慮，美國食品藥物管理局許可使用乙酸乙酯來去除咖啡因，且無明定殘留許可標準。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16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3620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是香蕉、柳丁等水果就含有的物質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乙酸乙酯（酯類）是天然有機化合物的一種，在香蕉等水果中就含有此成分，比較安全（其餘因素與食品安全無關）。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A90D3B-3A62-43B3-B2BB-50B9451E546A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8AAED06-0E86-41DD-91A6-48A638E6A772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009C312-26EB-41D6-92E0-9575F2AFB1D5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8148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44219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乙醇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501008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圖中分子化學式為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OH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，可知為醇類，故選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112D0E-272C-4B04-98E0-AA4575407150}"/>
              </a:ext>
            </a:extLst>
          </p:cNvPr>
          <p:cNvSpPr/>
          <p:nvPr/>
        </p:nvSpPr>
        <p:spPr>
          <a:xfrm>
            <a:off x="6911412" y="0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6D78DF2-B4C1-4136-A064-D5C49FA04A69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2F8940E-B6A7-4217-A32E-8E7C4023E0A1}"/>
              </a:ext>
            </a:extLst>
          </p:cNvPr>
          <p:cNvSpPr/>
          <p:nvPr/>
        </p:nvSpPr>
        <p:spPr>
          <a:xfrm>
            <a:off x="612068" y="3516407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E6C7964-F2FC-46A0-B11C-EE149F3C6E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911982"/>
            <a:ext cx="2838570" cy="252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022508"/>
            <a:ext cx="864096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中含有高濃度的鈣離子和鎂離子時，加熱後會產生鍋垢，甚至導致鍋爐等裝置故障，這些鈣離子和鎂離子也會和肥皂反應，使肥皂不易起泡泡。小樺以肥皂水檢驗數種水質，想知道哪一種水含有較高濃度的鈣離子和鎂離子，步驟如下：</a:t>
            </a:r>
          </a:p>
          <a:p>
            <a:pPr marL="612000" indent="-576000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一、配製飽和的肥皂水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200mL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612000" indent="-576000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二、在乾淨的試管中裝入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10mL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的自來水。</a:t>
            </a:r>
          </a:p>
          <a:p>
            <a:pPr marL="612000" indent="-576000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三、以滴管將肥皂水滴入步驟二的試管中，邊滴邊用力搖晃，直到能搖晃出肥皂泡泡為止，記錄此時的滴數。</a:t>
            </a:r>
          </a:p>
          <a:p>
            <a:pPr marL="612000" indent="-576000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四、重複步驟二至三，測定三次取平均值。</a:t>
            </a:r>
          </a:p>
          <a:p>
            <a:pPr marL="612000" indent="-576000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五、將步驟二的自來水改成蒸餾水、逆滲透水和白開水，並分別進行步驟三和四。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實驗紀錄如下表所示：</a:t>
            </a:r>
            <a:r>
              <a:rPr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請點選開啟圖片</a:t>
            </a:r>
            <a:r>
              <a:rPr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48595A-DFFE-4840-9DF4-C53B7B96A1B3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97B300B-47C2-43DC-96FE-B0F340D0A2B5}"/>
              </a:ext>
            </a:extLst>
          </p:cNvPr>
          <p:cNvSpPr/>
          <p:nvPr/>
        </p:nvSpPr>
        <p:spPr>
          <a:xfrm>
            <a:off x="2921" y="-7519"/>
            <a:ext cx="9145513" cy="686551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09323D1-E82C-42EC-9BA1-94B5D2DAC486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89670943-CEA5-49F1-99DC-D45BC2A9C0F9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1F0E12C-C35B-4DB9-9FF8-9CC7F510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73" y="2830984"/>
            <a:ext cx="8064896" cy="118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關於此實驗的說明，下列何者合理？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15-16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67" y="3140968"/>
            <a:ext cx="8763265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表中平均滴數越高，表示此種水的鈣離子和鎂離子濃度越低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由表中數據推測，白開水比蒸餾水更容易在鍋爐中產生鍋垢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由表中數據推測，逆滲透水中的鈣離子、鎂離子濃度大於自來水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步驟三逐滴滴入肥皂水時，試管中鈣離子、鎂離子的濃度會逐漸增加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D0A814E-18D2-4AD5-B158-B9C41713F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709477"/>
            <a:ext cx="8064896" cy="118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47-48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805555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32000" indent="-4320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由表中數據推測，白開水比蒸餾水更容易在鍋爐中產生鍋垢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2274802"/>
            <a:ext cx="82782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肥皂水滴入試管中直到有泡泡出現，則滴數愈多表示鈣、鎂離子濃度愈高，愈容易產生鍋垢。由此可知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正確。</a:t>
            </a:r>
            <a:endParaRPr lang="en-US" altLang="zh-TW" sz="28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2352733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229530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1010320"/>
            <a:ext cx="898376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32000" indent="-4572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天然氣為常用燃料，其組成以甲烷為主，並含有少量的乙烷、丙烷等氣體，各地區所出產的天然氣成分比例各不相同。下表列出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1m</a:t>
            </a:r>
            <a:r>
              <a:rPr lang="en-US" altLang="zh-TW" sz="24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的烷類完全燃燒時所放出的熱量，以及二氧化碳排放量（碳排放量）。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1C18591-9480-4922-9CBA-CA3691D06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43" y="3395350"/>
            <a:ext cx="878651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08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010320"/>
            <a:ext cx="802838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32000" indent="-4572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依據表中資訊判斷，若以燃燒放出相同熱量為前提，比較不同成分比例的天然氣，下列推論何者最合理？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878" y="4030433"/>
            <a:ext cx="8826641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甲烷體積比例越高的天然氣，其碳排放量越低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丙烷體積比例越高的天然氣，其碳排放量越低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甲烷體積比例越高的天然氣，燃燒所消耗的體積越少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丙烷體積比例越高的天然氣，燃燒所消耗的體積越多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1C18591-9480-4922-9CBA-CA3691D06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69" y="2060848"/>
            <a:ext cx="7001227" cy="17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234285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甲烷體積比例越高的天然氣，其碳排放量越低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355348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由表中資料得知當二氧化碳排放量相同時，產生的熱量為甲烷＞乙烷＞丙烷；即放出相同熱量時，二氧化碳排放量為甲烷＜乙烷＜丙烷。又由表中資料得知同體積（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1m</a:t>
            </a:r>
            <a:r>
              <a:rPr lang="en-US" altLang="zh-TW" sz="24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）時放出的熱量甲烷＜乙烷＜丙烷。由以上可知要放出相同熱量時，甲烷體積比例愈高，則碳排放量愈低，但消耗的體積愈多。故選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346542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EE680F1-FEE9-4BBA-87E4-FF57B4917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48" y="1599024"/>
            <a:ext cx="7001227" cy="17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3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91986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臭鼬為擺脫敵人的威脅，會釋出硫酸和硫醇的混合物，不僅奇臭無比，甚至可能會讓敵人窒息和暫時失明。已知硫醇指的是醇類分子（如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）中的氧原子被硫原子取代的化合物（如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）。若僅依據上述有提及的物質，判斷臭鼬所釋出的混合物成分，下列說明何者合理？ 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079610"/>
            <a:ext cx="7290397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含有酯類和醇類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含有烴類和無機化合物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含有無機化合物，但不含烴類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含有醇類，但不含無機化合物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 </a:t>
            </a:r>
          </a:p>
        </p:txBody>
      </p:sp>
    </p:spTree>
    <p:extLst>
      <p:ext uri="{BB962C8B-B14F-4D97-AF65-F5344CB8AC3E}">
        <p14:creationId xmlns:p14="http://schemas.microsoft.com/office/powerpoint/2010/main" val="40882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含有無機化合物，但不含烴類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硫酸（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）和硫醇（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）的混合物，其中硫酸為無機化合物，硫醇為醇類，且兩者在常溫下不會反應，故答案選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40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49444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4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下圖為小琪進行實驗的步驟示意圖：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algn="just" eaLnBrk="1" hangingPunct="1">
              <a:lnSpc>
                <a:spcPts val="42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algn="just" eaLnBrk="1" hangingPunct="1">
              <a:lnSpc>
                <a:spcPts val="42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algn="just" eaLnBrk="1" hangingPunct="1">
              <a:lnSpc>
                <a:spcPts val="42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algn="just" eaLnBrk="1" hangingPunct="1">
              <a:lnSpc>
                <a:spcPts val="42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algn="just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關於此實驗，下列說明何者正確？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1" y="4444465"/>
            <a:ext cx="688553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步驟一蒸發皿中的物質均為反應物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步驟二的目的可以避免反應速率過快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步驟三所加入的水是催化劑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步驟四的目的是為了分離不同的生成物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7E112E2-98A8-42E1-A94E-13794B64F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10" y="1489282"/>
            <a:ext cx="5991185" cy="25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步驟四的目的是為了分離不同的生成物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221088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乙醇不參與反應；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攪拌是用來加速反應；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產生的肥皂會浮在飽和食鹽水上，和下方的溶液分</a:t>
            </a: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4236487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CB2568B-CC8A-473E-848E-30C07BB1D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07" y="1599024"/>
            <a:ext cx="5991185" cy="25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494441" cy="294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下圖為某古裝劇的一段對話，部分劇情雖為杜撰，但對話中所提到的內容符合科學原理。已知草灰水溶液為鹼性，根據對話內容，判斷圖中進行了何種類型的反應？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B2C6D54-DA8B-429A-A897-45B508E4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84" y="3627760"/>
            <a:ext cx="2304256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酯化反應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皂化反應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酸鹼中和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氧化還原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9D658EE-C558-41DA-9219-2029CC78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440" y="3404170"/>
            <a:ext cx="5544616" cy="20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115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下表為四位學生對於有機化合物、無機化合物中組成元素的說明，哪一位學生的說明最合理？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00" y="4218493"/>
            <a:ext cx="1410781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小方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阿德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0BF0692-023D-42D3-B34E-017A1B9B36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3082" y="1956567"/>
            <a:ext cx="7142584" cy="234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149080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有機化合物必含有碳；有些無機化合物也含有碳，如二氧化碳。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4164479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0CC0E2F-4B66-41C0-8F86-842442AC97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5870" y="1582366"/>
            <a:ext cx="7142584" cy="234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49444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取甲、乙兩種化合物，分別在足量的氧氣中燃燒，反應式分別為：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2 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2 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關於甲、乙兩種化合物的比較與說明，下列何者正確？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491" y="4149080"/>
            <a:ext cx="688553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甲的分子量大於乙，且甲可能為醇類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甲的分子量大於乙，且甲可能為烴類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乙的分子量大於甲，且乙可能為醇類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乙的分子量大於甲，且乙可能為烴類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28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甲的分子量大於乙，且甲可能為醇類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1973110"/>
            <a:ext cx="8068885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由反應式可得知甲含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；乙含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。即甲的分子量大於乙，且甲可能為醇類，乙為烴類。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2051041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26629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115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木糖醇是一種可以代替蔗糖的食品添加物。若要知道木糖醇是否和乙醇一樣都是醇類，應查詢木糖醇的何項資訊？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88" y="2996952"/>
            <a:ext cx="681981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分子量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組成的原子種類與排列方式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組成的原子總數是否超過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氫和氧的原子數目比是否為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23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組成的原子種類與排列方式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12" y="1698926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醇是有機物，可以原子種類和排列方式得知。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529020" y="1714325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532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115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已知甲～丁四者均為純物質，其所含元素的質量百分比如右表。表中哪些物質不可能是有機化合物？（原子量：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4005064"/>
            <a:ext cx="2935604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甲、乙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乙、丙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丙、丁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甲、丙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2EA3613-54CB-F25D-782D-92B438AB7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708920"/>
            <a:ext cx="4395423" cy="34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2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乙、丙</a:t>
            </a: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425" y="4290659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有機化合物為含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的化合物，故選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39633" y="430605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1258F9C-E6B6-557B-B83A-6D5B19195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50" y="1153021"/>
            <a:ext cx="4114798" cy="31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022508"/>
            <a:ext cx="864096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請閱讀下列敘述後，回答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題：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下圖為君君購買、食用與保存蛋糕的一段過程：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23-24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48595A-DFFE-4840-9DF4-C53B7B96A1B3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3BEA320-2FA4-44A6-9C44-DFF1B58C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18" y="2420888"/>
            <a:ext cx="8435826" cy="29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46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7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君君因蛋糕中的哪一類物質含量高而不敢多吃？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23-24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424" y="3933420"/>
            <a:ext cx="2591271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碳氫化合物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碳水化合物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合成聚合物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無機化合物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 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A7C0BBF-B16C-42B4-84FF-12FC08C07C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4137" y="1616763"/>
            <a:ext cx="6926054" cy="24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皂化反應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77" y="3789040"/>
            <a:ext cx="6925767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鹼和油脂反應產生肥皂，為皂化反應。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328784" y="3866971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7B7849DD-B024-48F4-830F-9AF59CEB5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42974"/>
            <a:ext cx="5544616" cy="20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碳水化合物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澱粉、蔗糖屬於碳水化合物，故選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61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71016"/>
            <a:ext cx="749444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關於影響下列反應速率快慢的因素，何者與君君保存蛋糕的方式，使蛋糕不易變壞的主要因素最接近？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23-24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44" y="4214798"/>
            <a:ext cx="8804256" cy="216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酯化反應時，將反應物隔水加熱比沒加熱的反應快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加熱金屬銅與金屬鎂，後者的反應會比前者激烈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以雙氧水製氧時，有加二氧化錳比沒加二氧化錳反應快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大理石與鹽酸反應時，用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1M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鹽酸反應比用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0.1M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鹽酸快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208D48D-2EF1-4BC9-A633-5E1D17B82C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4369" y="1953467"/>
            <a:ext cx="6619518" cy="23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6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酯化反應時，將反應物隔水加熱比沒加熱的反應快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4221088"/>
            <a:ext cx="82782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放進冰箱保存，蛋糕不容易變壞，表示影響反應速率的因素為溫度；選項中影響反應速率的因素依序為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</a:t>
            </a:r>
            <a:b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溫度；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物質性質；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催化劑；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濃度。故選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4299019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0F51967D-34E6-4151-BE69-340C0FAB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300" y="1630592"/>
            <a:ext cx="7454783" cy="25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3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022508"/>
            <a:ext cx="8640960" cy="377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請閱讀下列敘述後，回答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題：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「磺火捕魚」是僅存於臺灣北海岸金山一帶的傳統捕魚方式。漁民利用電石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主成分為碳化鈣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(CaC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加水，反應產生電石氣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和氫氧化鈣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(Ca(OH)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，再點燃電石氣，會產生強光，利用魚的趨光性，吸引魚群聚集，即可捕撈上船。因為點燃電石氣時會產生強光及巨響，所以此種捕魚方式也俗稱「蹦火仔」。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25-26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48595A-DFFE-4840-9DF4-C53B7B96A1B3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</a:t>
            </a:r>
          </a:p>
        </p:txBody>
      </p:sp>
    </p:spTree>
    <p:extLst>
      <p:ext uri="{BB962C8B-B14F-4D97-AF65-F5344CB8AC3E}">
        <p14:creationId xmlns:p14="http://schemas.microsoft.com/office/powerpoint/2010/main" val="37831971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32000" indent="-4320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關於文中所提到「電石氣」，應屬於下列哪一類物質？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25-26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109" y="2121183"/>
            <a:ext cx="2510819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烴類化合物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金屬氧化物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醇類化合物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無機化合物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67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烴類化合物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電石氣為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，屬於碳氫化合物，又稱為烴類，故答案選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2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49444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根據本文，磺火捕魚時以電石加水產生的反應，係數平衡後的反應式中，「兩種反應物係數之和：兩種生成物係數之和」，應為下列何者？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25-26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884" y="2708920"/>
            <a:ext cx="184497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 3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電石加水方程式為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CaC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 → C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Ca(OH)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，反應物係數和：生成物係數和＝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，故答案選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22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0" y="908720"/>
            <a:ext cx="8771226" cy="45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請閱讀下列敘述後，回答第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27 ~ 29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題：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竹筍是一種常見的食材，竹筍帶有苦味是因為含有化合物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，若化合物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在酵素參與下和水反應，產物之一為有毒的氫氰酸（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HCN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），可避免被動物取食，是植物本身的一種保護機制。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當竹筍從地下莖冒出土，筍尖被陽光照射後會轉為綠色，俗稱「出青」。竹筍的尖端嫩芽，尤其是出青的竹筍嫩芽，含有較多的化合物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，所以此部位更易帶有苦味。有鑒於此，農民常在竹筍生長處事先覆蓋土壤或使用其他方式，以避免竹筍出青，對品質和口感帶來影響。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27-29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D32166D-6FC5-4A71-ABAC-0ED5289103E8}"/>
              </a:ext>
            </a:extLst>
          </p:cNvPr>
          <p:cNvSpPr/>
          <p:nvPr/>
        </p:nvSpPr>
        <p:spPr>
          <a:xfrm>
            <a:off x="6444208" y="-12152"/>
            <a:ext cx="270130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52-54</a:t>
            </a:r>
          </a:p>
        </p:txBody>
      </p:sp>
    </p:spTree>
    <p:extLst>
      <p:ext uri="{BB962C8B-B14F-4D97-AF65-F5344CB8AC3E}">
        <p14:creationId xmlns:p14="http://schemas.microsoft.com/office/powerpoint/2010/main" val="35115170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908720"/>
            <a:ext cx="766834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已知化合物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是含有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-OH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原子團的有機化合物，上述畫線處的反應說明，下列敘述何者正確？　　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C399FC-6D6F-46C8-9825-06012E71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00" y="2204864"/>
            <a:ext cx="7347879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是催化反應，化合物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最多含有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種元素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是催化反應，化合物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最少含有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種元素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是脫水反應，化合物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最多含有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種元素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是脫水反應，化合物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最少含有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種元素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27-29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C8D5B3D-3404-4749-A2BE-C2F4D78786B5}"/>
              </a:ext>
            </a:extLst>
          </p:cNvPr>
          <p:cNvSpPr/>
          <p:nvPr/>
        </p:nvSpPr>
        <p:spPr>
          <a:xfrm>
            <a:off x="6444208" y="-12152"/>
            <a:ext cx="270130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52-54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56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45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「起雲劑」是一種食品添加物，也是一種界面活性劑，能使原本有明顯界面、不互溶的水狀與油狀液體混合均勻而不分層。下列哪一種物質加入圖中的油水分層試管中，最能達到上述的效果？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192" y="3333646"/>
            <a:ext cx="3286808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蒸餾水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肥皂水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飽和食鹽水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葡萄糖水溶液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ADAC046-C50C-40F9-BA90-6FE5B43F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3562323"/>
            <a:ext cx="1944217" cy="25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434085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是催化反應，化合物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最少含有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種元素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18115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酵素為催化劑，可知此為催化反應；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含有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-OH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原子團，又在催化下與水（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）反應產生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HCN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，可知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至少含有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四種元素，故選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28444AA2-0B04-489D-9CDB-416F90E786CA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9804248-A980-4D12-80D4-BAF1EED1012F}"/>
              </a:ext>
            </a:extLst>
          </p:cNvPr>
          <p:cNvSpPr/>
          <p:nvPr/>
        </p:nvSpPr>
        <p:spPr>
          <a:xfrm>
            <a:off x="612068" y="163351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4248B21-BC46-456C-A00D-DDED01016833}"/>
              </a:ext>
            </a:extLst>
          </p:cNvPr>
          <p:cNvSpPr/>
          <p:nvPr/>
        </p:nvSpPr>
        <p:spPr>
          <a:xfrm>
            <a:off x="6444208" y="-12152"/>
            <a:ext cx="270130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52-54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16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1011226"/>
            <a:ext cx="766834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上述農民「使用其他方式」，最可能是下列何者？　　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C399FC-6D6F-46C8-9825-06012E71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893417"/>
            <a:ext cx="8496943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在竹筍生長處覆蓋透明塑膠布，每日陽光較弱時採收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在竹筍生長處覆蓋透明塑膠布，每日陽光較強時採收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在竹筍生長處覆蓋黑色塑膠布，每日陽光較弱時採收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在竹筍生長處覆蓋黑色塑膠布，每日陽光較強時採收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27-29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416CF8-BABF-457F-BB1E-43FD18C531F1}"/>
              </a:ext>
            </a:extLst>
          </p:cNvPr>
          <p:cNvSpPr/>
          <p:nvPr/>
        </p:nvSpPr>
        <p:spPr>
          <a:xfrm>
            <a:off x="6444208" y="-12152"/>
            <a:ext cx="270130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52-54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90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37830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在竹筍生長處覆蓋黑色塑膠布，每日陽光較弱時採收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18115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竹筍「出青」是因照到陽光之故，所以要盡可能隔絕陽光，故選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28444AA2-0B04-489D-9CDB-416F90E786CA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9804248-A980-4D12-80D4-BAF1EED1012F}"/>
              </a:ext>
            </a:extLst>
          </p:cNvPr>
          <p:cNvSpPr/>
          <p:nvPr/>
        </p:nvSpPr>
        <p:spPr>
          <a:xfrm>
            <a:off x="612068" y="163351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C3E62D-3829-46F7-B1EF-3ECEED10FAB4}"/>
              </a:ext>
            </a:extLst>
          </p:cNvPr>
          <p:cNvSpPr/>
          <p:nvPr/>
        </p:nvSpPr>
        <p:spPr>
          <a:xfrm>
            <a:off x="7020273" y="-12152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52-54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08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668344" cy="45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32000" indent="-4320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未出青和出青的同一種新鮮竹筍，分別取頂段、中段和底段三部位加以分析，並將產生氫氰酸的質量記錄於右圖中。圖中各空白處待填入的數值，表示每公克新鮮竹筍反應後，含有氫氰酸的毫克數。則圖中頂段、中段和底段三部位由上至下的數值，最可能為下列何者？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27-29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52-54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6614FF3-B4D0-4814-A90E-30CAB69BE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4956455" y="4721217"/>
            <a:ext cx="4027308" cy="149563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9F9EFCC-EF23-4DB0-A8A1-E983A49C3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6" t="256" r="1" b="49744"/>
          <a:stretch/>
        </p:blipFill>
        <p:spPr>
          <a:xfrm>
            <a:off x="538892" y="4721218"/>
            <a:ext cx="3953344" cy="149563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688A259-199D-48C1-BD77-ED5B68F62E78}"/>
              </a:ext>
            </a:extLst>
          </p:cNvPr>
          <p:cNvSpPr/>
          <p:nvPr/>
        </p:nvSpPr>
        <p:spPr>
          <a:xfrm flipH="1" flipV="1">
            <a:off x="434619" y="4562763"/>
            <a:ext cx="1988581" cy="18134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4BBBEAE-0454-4BEB-AC49-82C8E66758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2388" y="3168626"/>
            <a:ext cx="3067478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2185613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378359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竹筍出青是愈上方愈綠，可知愈上段的氫氰酸愈多，且出青時氫氰酸含量比未出青時多，故選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679DF83-9BD8-483D-A532-02CD300E0777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52-54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9D0B4F15-0B8A-4D69-BEE7-DF25E707C547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4FCF852C-ABCE-468D-8FCA-C57CE6BBBF7B}"/>
              </a:ext>
            </a:extLst>
          </p:cNvPr>
          <p:cNvSpPr/>
          <p:nvPr/>
        </p:nvSpPr>
        <p:spPr>
          <a:xfrm>
            <a:off x="612068" y="339375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C2E162B-CF61-4475-BE7A-5308EE933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1" t="256" r="51034" b="49744"/>
          <a:stretch/>
        </p:blipFill>
        <p:spPr>
          <a:xfrm>
            <a:off x="1187624" y="1191363"/>
            <a:ext cx="2278366" cy="19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0" y="908720"/>
            <a:ext cx="879678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請閱讀下列敘述後，回答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題： 　　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溫室氣體能吸收地表輻射熱，使氣溫升高，排放過量會造成全球暖化。表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列出四種溫室氣體的全球暖化潛勢（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GWP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），這是指與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相比，造成全球暖化的相對能力，例如將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GWP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值設定為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吸收熱為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倍，則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GWP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值即為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，其餘以此類推。表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2009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年和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排放量最多國家的前五名，以及這五個國家的人口數。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30-31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D32166D-6FC5-4A71-ABAC-0ED5289103E8}"/>
              </a:ext>
            </a:extLst>
          </p:cNvPr>
          <p:cNvSpPr/>
          <p:nvPr/>
        </p:nvSpPr>
        <p:spPr>
          <a:xfrm>
            <a:off x="6444208" y="-12152"/>
            <a:ext cx="270130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CED6CD-9795-4A1D-BF12-A33809142A62}"/>
              </a:ext>
            </a:extLst>
          </p:cNvPr>
          <p:cNvSpPr/>
          <p:nvPr/>
        </p:nvSpPr>
        <p:spPr>
          <a:xfrm>
            <a:off x="2921" y="0"/>
            <a:ext cx="914551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C7DA2F1-5151-4CC9-B885-A6ED1BD76932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5F60B124-7734-4105-8633-8A11129D1F77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D3549F9-D576-45FC-AAAB-86BE9376A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" y="1714905"/>
            <a:ext cx="9144000" cy="34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908720"/>
            <a:ext cx="766834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關於表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的四種氣體，下列說明何者正確？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C399FC-6D6F-46C8-9825-06012E71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81" y="2658051"/>
            <a:ext cx="7347879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四種氣體有三種是有機化合物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四種氣體有兩種是無機化合物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(C)GWP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值最高的氣體是有機化合物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(D)GWP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值最低的氣體是無機化合物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30-31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C8D5B3D-3404-4749-A2BE-C2F4D78786B5}"/>
              </a:ext>
            </a:extLst>
          </p:cNvPr>
          <p:cNvSpPr/>
          <p:nvPr/>
        </p:nvSpPr>
        <p:spPr>
          <a:xfrm>
            <a:off x="6444208" y="-12152"/>
            <a:ext cx="270130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 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E02EBD0-E2E9-4E78-AD02-E3A8B278E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7343" b="12348"/>
          <a:stretch/>
        </p:blipFill>
        <p:spPr>
          <a:xfrm>
            <a:off x="6012160" y="1698245"/>
            <a:ext cx="2986266" cy="30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789FFCBC-0796-434C-8BD6-7B44CF97E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50" y="2193143"/>
            <a:ext cx="7494441" cy="325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7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四種氣體有三種是有機化合物</a:t>
            </a:r>
          </a:p>
          <a:p>
            <a:pPr marL="360363" indent="-360363" algn="just" eaLnBrk="1" hangingPunct="1">
              <a:lnSpc>
                <a:spcPts val="37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7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7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四種氣體有兩種是無機化合物</a:t>
            </a:r>
          </a:p>
          <a:p>
            <a:pPr marL="360363" indent="-360363" algn="just" eaLnBrk="1" hangingPunct="1">
              <a:lnSpc>
                <a:spcPts val="37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7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(C)GWP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值最高的氣體是有機化合物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28351B14-9072-424C-A461-C1743456D11A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45ECBDDF-EB8C-44D3-B03E-90FE9AF284AF}"/>
              </a:ext>
            </a:extLst>
          </p:cNvPr>
          <p:cNvSpPr/>
          <p:nvPr/>
        </p:nvSpPr>
        <p:spPr>
          <a:xfrm>
            <a:off x="708875" y="273028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29818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(D)GWP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值最低的氣體是無機化合物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666" y="2614009"/>
            <a:ext cx="779461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為含碳的化合物，但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、碳酸鹽等除外，此處只有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一種為有機化合物；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0FB38CB9-476F-4F44-AFC6-C4B733866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180" y="1607060"/>
            <a:ext cx="807781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GWP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值最低的氣體是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，為無機化合物，故選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5176F320-379E-495C-9869-3132C25D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293096"/>
            <a:ext cx="77946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除了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之外，其餘都是無機化合物，故有三種；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CC3CFDC6-3B0D-42EF-A3CA-09E7BDA17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453" y="5354554"/>
            <a:ext cx="77946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GWP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值最高的氣體是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SF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，屬於無機化合物；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51EED2A2-9E9A-4A74-906A-EDCC11DA89CB}"/>
              </a:ext>
            </a:extLst>
          </p:cNvPr>
          <p:cNvSpPr/>
          <p:nvPr/>
        </p:nvSpPr>
        <p:spPr>
          <a:xfrm>
            <a:off x="571747" y="1684472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DBCBE5AB-F6C8-49C4-B73D-91DE228546B5}"/>
              </a:ext>
            </a:extLst>
          </p:cNvPr>
          <p:cNvSpPr/>
          <p:nvPr/>
        </p:nvSpPr>
        <p:spPr>
          <a:xfrm>
            <a:off x="708875" y="4413671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5ACEC59-B3F1-4FBF-A716-0D24A25A72F0}"/>
              </a:ext>
            </a:extLst>
          </p:cNvPr>
          <p:cNvSpPr/>
          <p:nvPr/>
        </p:nvSpPr>
        <p:spPr>
          <a:xfrm>
            <a:off x="699636" y="5461135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B749A16-BFA4-4821-86BF-9BE8F202BD55}"/>
              </a:ext>
            </a:extLst>
          </p:cNvPr>
          <p:cNvSpPr/>
          <p:nvPr/>
        </p:nvSpPr>
        <p:spPr>
          <a:xfrm>
            <a:off x="6280727" y="-7519"/>
            <a:ext cx="2864786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 </a:t>
            </a:r>
          </a:p>
        </p:txBody>
      </p:sp>
    </p:spTree>
    <p:extLst>
      <p:ext uri="{BB962C8B-B14F-4D97-AF65-F5344CB8AC3E}">
        <p14:creationId xmlns:p14="http://schemas.microsoft.com/office/powerpoint/2010/main" val="37059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23" grpId="0"/>
      <p:bldP spid="23" grpId="1"/>
      <p:bldP spid="23" grpId="2"/>
      <p:bldP spid="23" grpId="3"/>
      <p:bldP spid="23" grpId="4"/>
      <p:bldP spid="24" grpId="0"/>
      <p:bldP spid="24" grpId="1"/>
      <p:bldP spid="24" grpId="2"/>
      <p:bldP spid="24" grpId="3"/>
      <p:bldP spid="24" grpId="4"/>
      <p:bldP spid="25" grpId="0"/>
      <p:bldP spid="25" grpId="1"/>
      <p:bldP spid="25" grpId="2"/>
      <p:bldP spid="25" grpId="3"/>
      <p:bldP spid="25" grpId="4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1011226"/>
            <a:ext cx="766834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依據文中資訊，可以解答下列哪個問題？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C399FC-6D6F-46C8-9825-06012E71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0" y="4149080"/>
            <a:ext cx="9011020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ts val="3600"/>
              </a:lnSpc>
              <a:spcBef>
                <a:spcPts val="624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(A)2009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年排放量最多的溫室氣體是否為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600"/>
              </a:lnSpc>
              <a:spcBef>
                <a:spcPts val="624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(B)2015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年平均每人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排放量最多的國家是否為中國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600"/>
              </a:lnSpc>
              <a:spcBef>
                <a:spcPts val="624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(C)2009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年之間，印度的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排放量是否每年都增加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600"/>
              </a:lnSpc>
              <a:spcBef>
                <a:spcPts val="624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(D)2009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年之間，造成全球升溫最多的溫室氣體是否為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30-31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416CF8-BABF-457F-BB1E-43FD18C531F1}"/>
              </a:ext>
            </a:extLst>
          </p:cNvPr>
          <p:cNvSpPr/>
          <p:nvPr/>
        </p:nvSpPr>
        <p:spPr>
          <a:xfrm>
            <a:off x="6444208" y="-12152"/>
            <a:ext cx="270130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C1DDD27-0473-496A-A21F-60444CB08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66" y="1566276"/>
            <a:ext cx="6879177" cy="25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789FFCBC-0796-434C-8BD6-7B44CF97E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32" y="2624539"/>
            <a:ext cx="9537366" cy="325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just" eaLnBrk="1" hangingPunct="1">
              <a:lnSpc>
                <a:spcPts val="37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(A)2009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年排放量最多的溫室氣體是否為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2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457200" indent="-457200" algn="just" eaLnBrk="1" hangingPunct="1">
              <a:lnSpc>
                <a:spcPts val="3700"/>
              </a:lnSpc>
              <a:spcBef>
                <a:spcPct val="20000"/>
              </a:spcBef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 eaLnBrk="1" hangingPunct="1">
              <a:lnSpc>
                <a:spcPts val="37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(C)2009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年～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年之間，印度的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2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排放量是否每年都增加</a:t>
            </a:r>
          </a:p>
          <a:p>
            <a:pPr marL="457200" indent="-457200" algn="just" eaLnBrk="1" hangingPunct="1">
              <a:lnSpc>
                <a:spcPts val="3700"/>
              </a:lnSpc>
              <a:spcBef>
                <a:spcPct val="20000"/>
              </a:spcBef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lnSpc>
                <a:spcPts val="37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(D)2009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年～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年之間，造成全球升溫最多的溫室氣體是否為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2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28351B14-9072-424C-A461-C1743456D11A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45ECBDDF-EB8C-44D3-B03E-90FE9AF284AF}"/>
              </a:ext>
            </a:extLst>
          </p:cNvPr>
          <p:cNvSpPr/>
          <p:nvPr/>
        </p:nvSpPr>
        <p:spPr>
          <a:xfrm>
            <a:off x="426736" y="313921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526" y="980728"/>
            <a:ext cx="8306293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(B)2015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年平均每人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CO2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排放量最多的國家是否為中國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527" y="3022937"/>
            <a:ext cx="779461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未列出其他氣體的排放量，故不確定；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0FB38CB9-476F-4F44-AFC6-C4B733866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527" y="1607060"/>
            <a:ext cx="807781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4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排放量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人口數，可得平均每人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4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的排放量，</a:t>
            </a:r>
          </a:p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可以比較各國情形，故可得知；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5176F320-379E-495C-9869-3132C25D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77" y="4180212"/>
            <a:ext cx="77946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除了 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</a:t>
            </a:r>
            <a:r>
              <a:rPr lang="en-US" altLang="zh-TW" sz="24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之外，其餘都是無機化合物，故有三種；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CC3CFDC6-3B0D-42EF-A3CA-09E7BDA17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314" y="5263385"/>
            <a:ext cx="77946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GWP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值最高的氣體是 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SF</a:t>
            </a:r>
            <a:r>
              <a:rPr lang="en-US" altLang="zh-TW" sz="24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，屬於無機化合物；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51EED2A2-9E9A-4A74-906A-EDCC11DA89CB}"/>
              </a:ext>
            </a:extLst>
          </p:cNvPr>
          <p:cNvSpPr/>
          <p:nvPr/>
        </p:nvSpPr>
        <p:spPr>
          <a:xfrm>
            <a:off x="346094" y="1684472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DBCBE5AB-F6C8-49C4-B73D-91DE228546B5}"/>
              </a:ext>
            </a:extLst>
          </p:cNvPr>
          <p:cNvSpPr/>
          <p:nvPr/>
        </p:nvSpPr>
        <p:spPr>
          <a:xfrm>
            <a:off x="426736" y="4300787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5ACEC59-B3F1-4FBF-A716-0D24A25A72F0}"/>
              </a:ext>
            </a:extLst>
          </p:cNvPr>
          <p:cNvSpPr/>
          <p:nvPr/>
        </p:nvSpPr>
        <p:spPr>
          <a:xfrm>
            <a:off x="417497" y="536996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B749A16-BFA4-4821-86BF-9BE8F202BD55}"/>
              </a:ext>
            </a:extLst>
          </p:cNvPr>
          <p:cNvSpPr/>
          <p:nvPr/>
        </p:nvSpPr>
        <p:spPr>
          <a:xfrm>
            <a:off x="6280727" y="-7519"/>
            <a:ext cx="2864786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10ECFBF-26F4-4FA5-91F6-B529C9705FA5}"/>
              </a:ext>
            </a:extLst>
          </p:cNvPr>
          <p:cNvSpPr/>
          <p:nvPr/>
        </p:nvSpPr>
        <p:spPr>
          <a:xfrm>
            <a:off x="2921" y="-7519"/>
            <a:ext cx="9145513" cy="686551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5712C674-9528-453D-85D9-E8DDFA9C3520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20FB94AC-A9DC-410A-97FB-0F00B8CC36AD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9E59C2EA-3561-4986-B971-C758ABD4E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" y="1714905"/>
            <a:ext cx="9144000" cy="34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9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23" grpId="0"/>
      <p:bldP spid="23" grpId="1"/>
      <p:bldP spid="23" grpId="2"/>
      <p:bldP spid="23" grpId="3"/>
      <p:bldP spid="23" grpId="4"/>
      <p:bldP spid="24" grpId="0"/>
      <p:bldP spid="24" grpId="1"/>
      <p:bldP spid="24" grpId="2"/>
      <p:bldP spid="24" grpId="3"/>
      <p:bldP spid="24" grpId="4"/>
      <p:bldP spid="25" grpId="0"/>
      <p:bldP spid="25" grpId="1"/>
      <p:bldP spid="25" grpId="2"/>
      <p:bldP spid="25" grpId="3"/>
      <p:bldP spid="25" grpId="4"/>
      <p:bldP spid="17" grpId="0" animBg="1"/>
      <p:bldP spid="17" grpId="1" animBg="1"/>
      <p:bldP spid="18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506094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肥皂水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059313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油水不互溶，肥皂水加入油水分層試管中可以達到題幹起雲劑的效果，故答案應選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A90D3B-3A62-43B3-B2BB-50B9451E546A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8AAED06-0E86-41DD-91A6-48A638E6A772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009C312-26EB-41D6-92E0-9575F2AFB1D5}"/>
              </a:ext>
            </a:extLst>
          </p:cNvPr>
          <p:cNvSpPr/>
          <p:nvPr/>
        </p:nvSpPr>
        <p:spPr>
          <a:xfrm>
            <a:off x="612068" y="4074712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6854A9F-76C6-41A4-B7BC-D943684D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8921" y="998711"/>
            <a:ext cx="1944217" cy="25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022508"/>
            <a:ext cx="864096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請閱讀下列敘述後，回答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題：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市面上多款強調去角質、深層清潔的柔珠洗面乳，內含的「柔珠」就是塑膠微粒。這些微粒的主要材質是聚乙烯，顆粒直徑大小為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0.01mm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1.0mm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，使用後會經由汙水處理系統進入河川與海洋。</a:t>
            </a:r>
          </a:p>
          <a:p>
            <a:pPr marL="360363" indent="-360363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國際期刊文獻提及，這些塑膠微粒會吸附數種有機汙染物，且可能在海洋中經由浮游生物的攝食，進入食物鏈而危及生態，因此許多地區開始立法禁用塑膠微粒。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32-33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48595A-DFFE-4840-9DF4-C53B7B96A1B3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46-47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04E4BB4-90F3-4004-A1C4-41C5236B3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5373216"/>
            <a:ext cx="510611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776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68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根據本文，「柔珠」屬於下列何種物質？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32-33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692997-0CC6-4BE2-BC1F-05ECBBBCF53C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46-47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CC7400A-9E1D-4002-960B-07F09987C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09" y="1591505"/>
            <a:ext cx="688553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天然聚合物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合成聚合物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碳水化合物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無機化合物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57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合成聚合物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聚乙烯屬於合成聚合物，故選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AEE5B2-519A-4698-954E-72429DA99017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46-47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69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494441" cy="68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下列物質（單個）的粒子大小比較，何者正確？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32-33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234" y="1628800"/>
            <a:ext cx="688553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碳原子＜乙烯＜柔珠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柔珠＜碳原子＜乙烯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乙烯＜柔珠＜碳原子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乙烯＜碳原子＜柔珠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BD3E68C-0A45-4701-B157-1688E1F5D773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46-47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96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pt-BR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pt-BR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碳原子＜乙烯＜柔珠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1772816"/>
            <a:ext cx="8140893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柔珠為聚乙烯，故最大，碳原子最小，故選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1850747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E978EA4-29C7-4284-B58D-CD7DCBB5D264}"/>
              </a:ext>
            </a:extLst>
          </p:cNvPr>
          <p:cNvSpPr/>
          <p:nvPr/>
        </p:nvSpPr>
        <p:spPr>
          <a:xfrm>
            <a:off x="5940152" y="-7519"/>
            <a:ext cx="3205361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46-47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906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005832"/>
            <a:ext cx="7895320" cy="45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甲苯是一種碳氫化合物，常溫時為無色的液體，具有特殊的氣味且難溶於水，是製造塗料、黏著劑與指甲油時常用的溶劑，長期接觸可能會對神經系統造成傷害。根據上述，甲苯應為下列哪一類有機化合物？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7BE1A3-B207-4C5F-B769-D35C5C19FDBE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AA044FA-9224-4429-AD80-3C4BC78A5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304" y="3237193"/>
            <a:ext cx="16355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酸類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醇類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酯類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烴類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6F909FC-AF4E-46E1-8D2B-029ABAD40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8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6D79C0F-C7EC-46BF-B899-6D1721D14AAF}"/>
              </a:ext>
            </a:extLst>
          </p:cNvPr>
          <p:cNvSpPr txBox="1"/>
          <p:nvPr/>
        </p:nvSpPr>
        <p:spPr>
          <a:xfrm>
            <a:off x="367049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605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3620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烴類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844824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由於酸類、醇類和酯類的組成都有氧，而甲苯是碳氫化合物，可推測為烴類，故答案為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E9E627F-C766-47B4-B43D-BC2EBC5EB589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F3A36E9-CF00-4987-8653-F559E22A6FB3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8D16D37-8223-4A1C-A95B-26C159AE4CD2}"/>
              </a:ext>
            </a:extLst>
          </p:cNvPr>
          <p:cNvSpPr/>
          <p:nvPr/>
        </p:nvSpPr>
        <p:spPr>
          <a:xfrm>
            <a:off x="612068" y="1860223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40614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訂設計">
  <a:themeElements>
    <a:clrScheme name="3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訂設計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11868</TotalTime>
  <Words>5830</Words>
  <Application>Microsoft Office PowerPoint</Application>
  <PresentationFormat>如螢幕大小 (4:3)</PresentationFormat>
  <Paragraphs>598</Paragraphs>
  <Slides>74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74</vt:i4>
      </vt:variant>
    </vt:vector>
  </HeadingPairs>
  <TitlesOfParts>
    <vt:vector size="81" baseType="lpstr">
      <vt:lpstr>jf open 粉圓 2.0</vt:lpstr>
      <vt:lpstr>微軟正黑體</vt:lpstr>
      <vt:lpstr>Arial</vt:lpstr>
      <vt:lpstr>自訂設計</vt:lpstr>
      <vt:lpstr>3_自訂設計</vt:lpstr>
      <vt:lpstr>2_自訂設計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tpmedia9a</dc:creator>
  <cp:lastModifiedBy>李承恩</cp:lastModifiedBy>
  <cp:revision>560</cp:revision>
  <dcterms:created xsi:type="dcterms:W3CDTF">2018-09-03T03:09:31Z</dcterms:created>
  <dcterms:modified xsi:type="dcterms:W3CDTF">2024-10-01T06:00:32Z</dcterms:modified>
</cp:coreProperties>
</file>