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  <p:sldMasterId id="2147483652" r:id="rId4"/>
  </p:sldMasterIdLst>
  <p:notesMasterIdLst>
    <p:notesMasterId r:id="rId67"/>
  </p:notesMasterIdLst>
  <p:handoutMasterIdLst>
    <p:handoutMasterId r:id="rId68"/>
  </p:handoutMasterIdLst>
  <p:sldIdLst>
    <p:sldId id="423" r:id="rId5"/>
    <p:sldId id="428" r:id="rId6"/>
    <p:sldId id="494" r:id="rId7"/>
    <p:sldId id="429" r:id="rId8"/>
    <p:sldId id="571" r:id="rId9"/>
    <p:sldId id="431" r:id="rId10"/>
    <p:sldId id="599" r:id="rId11"/>
    <p:sldId id="436" r:id="rId12"/>
    <p:sldId id="437" r:id="rId13"/>
    <p:sldId id="438" r:id="rId14"/>
    <p:sldId id="539" r:id="rId15"/>
    <p:sldId id="541" r:id="rId16"/>
    <p:sldId id="542" r:id="rId17"/>
    <p:sldId id="543" r:id="rId18"/>
    <p:sldId id="601" r:id="rId19"/>
    <p:sldId id="546" r:id="rId20"/>
    <p:sldId id="600" r:id="rId21"/>
    <p:sldId id="550" r:id="rId22"/>
    <p:sldId id="551" r:id="rId23"/>
    <p:sldId id="552" r:id="rId24"/>
    <p:sldId id="553" r:id="rId25"/>
    <p:sldId id="479" r:id="rId26"/>
    <p:sldId id="537" r:id="rId27"/>
    <p:sldId id="556" r:id="rId28"/>
    <p:sldId id="559" r:id="rId29"/>
    <p:sldId id="560" r:id="rId30"/>
    <p:sldId id="572" r:id="rId31"/>
    <p:sldId id="563" r:id="rId32"/>
    <p:sldId id="564" r:id="rId33"/>
    <p:sldId id="496" r:id="rId34"/>
    <p:sldId id="574" r:id="rId35"/>
    <p:sldId id="458" r:id="rId36"/>
    <p:sldId id="459" r:id="rId37"/>
    <p:sldId id="544" r:id="rId38"/>
    <p:sldId id="602" r:id="rId39"/>
    <p:sldId id="579" r:id="rId40"/>
    <p:sldId id="580" r:id="rId41"/>
    <p:sldId id="581" r:id="rId42"/>
    <p:sldId id="583" r:id="rId43"/>
    <p:sldId id="585" r:id="rId44"/>
    <p:sldId id="586" r:id="rId45"/>
    <p:sldId id="587" r:id="rId46"/>
    <p:sldId id="588" r:id="rId47"/>
    <p:sldId id="603" r:id="rId48"/>
    <p:sldId id="604" r:id="rId49"/>
    <p:sldId id="605" r:id="rId50"/>
    <p:sldId id="606" r:id="rId51"/>
    <p:sldId id="607" r:id="rId52"/>
    <p:sldId id="608" r:id="rId53"/>
    <p:sldId id="609" r:id="rId54"/>
    <p:sldId id="610" r:id="rId55"/>
    <p:sldId id="611" r:id="rId56"/>
    <p:sldId id="612" r:id="rId57"/>
    <p:sldId id="617" r:id="rId58"/>
    <p:sldId id="618" r:id="rId59"/>
    <p:sldId id="619" r:id="rId60"/>
    <p:sldId id="620" r:id="rId61"/>
    <p:sldId id="584" r:id="rId62"/>
    <p:sldId id="613" r:id="rId63"/>
    <p:sldId id="614" r:id="rId64"/>
    <p:sldId id="615" r:id="rId65"/>
    <p:sldId id="616" r:id="rId66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B1510A73-9B7C-44B7-B489-88445746B3B9}">
          <p14:sldIdLst>
            <p14:sldId id="423"/>
            <p14:sldId id="428"/>
            <p14:sldId id="494"/>
            <p14:sldId id="429"/>
            <p14:sldId id="571"/>
            <p14:sldId id="431"/>
            <p14:sldId id="599"/>
            <p14:sldId id="436"/>
            <p14:sldId id="437"/>
            <p14:sldId id="438"/>
            <p14:sldId id="539"/>
            <p14:sldId id="541"/>
            <p14:sldId id="542"/>
            <p14:sldId id="543"/>
            <p14:sldId id="601"/>
            <p14:sldId id="546"/>
            <p14:sldId id="600"/>
            <p14:sldId id="550"/>
            <p14:sldId id="551"/>
            <p14:sldId id="552"/>
            <p14:sldId id="553"/>
            <p14:sldId id="479"/>
            <p14:sldId id="537"/>
            <p14:sldId id="556"/>
            <p14:sldId id="559"/>
            <p14:sldId id="560"/>
            <p14:sldId id="572"/>
            <p14:sldId id="563"/>
            <p14:sldId id="564"/>
            <p14:sldId id="496"/>
            <p14:sldId id="574"/>
            <p14:sldId id="458"/>
            <p14:sldId id="459"/>
            <p14:sldId id="544"/>
            <p14:sldId id="602"/>
            <p14:sldId id="579"/>
            <p14:sldId id="580"/>
            <p14:sldId id="581"/>
            <p14:sldId id="583"/>
            <p14:sldId id="585"/>
            <p14:sldId id="586"/>
            <p14:sldId id="587"/>
            <p14:sldId id="588"/>
            <p14:sldId id="603"/>
            <p14:sldId id="604"/>
            <p14:sldId id="605"/>
            <p14:sldId id="606"/>
            <p14:sldId id="607"/>
            <p14:sldId id="608"/>
            <p14:sldId id="609"/>
            <p14:sldId id="610"/>
            <p14:sldId id="611"/>
            <p14:sldId id="612"/>
            <p14:sldId id="617"/>
            <p14:sldId id="618"/>
            <p14:sldId id="619"/>
            <p14:sldId id="620"/>
            <p14:sldId id="584"/>
            <p14:sldId id="613"/>
            <p14:sldId id="614"/>
            <p14:sldId id="615"/>
            <p14:sldId id="61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A5D4"/>
    <a:srgbClr val="8AC063"/>
    <a:srgbClr val="5FA9D4"/>
    <a:srgbClr val="E8839A"/>
    <a:srgbClr val="E88281"/>
    <a:srgbClr val="E3E6E4"/>
    <a:srgbClr val="E14627"/>
    <a:srgbClr val="FDB700"/>
    <a:srgbClr val="29799C"/>
    <a:srgbClr val="E04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99872" autoAdjust="0"/>
  </p:normalViewPr>
  <p:slideViewPr>
    <p:cSldViewPr>
      <p:cViewPr varScale="1">
        <p:scale>
          <a:sx n="75" d="100"/>
          <a:sy n="75" d="100"/>
        </p:scale>
        <p:origin x="1114" y="48"/>
      </p:cViewPr>
      <p:guideLst>
        <p:guide orient="horz" pos="2205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692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71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A61EBEAA-8929-4C46-8D3F-AEE8705FE12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FDA0C5E-E863-4DFF-B96D-C76875C69E2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34734C-0F0D-4E88-9F70-D0CEEE60B393}" type="datetimeFigureOut">
              <a:rPr lang="zh-TW" altLang="en-US" smtClean="0"/>
              <a:pPr/>
              <a:t>2024/10/25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D888046-4231-493A-A697-93D9FF5DFEA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873E5FD-0E4C-4817-8358-49DE018B25B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9234FF-D3DC-4B67-9680-24E171F4523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51911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51F7DCB-E92B-49F8-A5BC-AF17AF452C1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A0836FD-4B9E-49F5-9E52-7A535534941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4CFC36B3-5FE7-47A6-A4B6-766370EA79A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ADB5F817-F931-4142-964A-937E7114674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0BC03639-4659-4300-9B5C-0D4A67B87C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3F597E7-C32B-4AFF-BE1D-1635751D38C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720702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2D15A1-F1E6-4404-8240-95D0CF81AA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E617894-6668-45E0-839C-3E951DBC85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</p:spTree>
    <p:extLst>
      <p:ext uri="{BB962C8B-B14F-4D97-AF65-F5344CB8AC3E}">
        <p14:creationId xmlns:p14="http://schemas.microsoft.com/office/powerpoint/2010/main" val="1564017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FA40C56-91CF-4988-BF0E-20E74FFD8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D6C0BBC-44F4-493F-B90B-F15F360D04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63864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8F69356-3F46-4B4E-8958-1132A73E5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23025" y="188913"/>
            <a:ext cx="2057400" cy="53181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72F4786-8FE1-445E-A9BD-7474F23EF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50825" y="188913"/>
            <a:ext cx="6019800" cy="531812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531941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DF4ABBD-FC28-4D94-90B9-00B7BDAB28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782F51C-ADCE-4D8D-B0DD-0938F420F3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</p:spTree>
    <p:extLst>
      <p:ext uri="{BB962C8B-B14F-4D97-AF65-F5344CB8AC3E}">
        <p14:creationId xmlns:p14="http://schemas.microsoft.com/office/powerpoint/2010/main" val="1136089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ADFB8C0-B354-421E-A32E-7BD407EC6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ADA4A8A-7756-4B52-83F3-043190815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37223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1795A51-2932-412A-A689-90163DAA7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6D629A5-D59F-498F-8372-8F88F7C12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927199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78B1CA-0C88-4435-9256-EDCC859BF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9211959-5889-40DF-B392-A3D2935CC1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0825" y="981075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DFE700E-A5E2-450C-9C54-703C83572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1825" y="981075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208865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38ACB6-2D8A-4F14-AE0C-28908367D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57E3EB8-6594-4C5D-897C-A423FBEA7C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B646715-B438-4258-92A1-C1F4FC3D3E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A078008-583E-45D1-AF77-38EFAC6D83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C0ADAD5-A989-4E7E-9373-7FE6DB132F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6347018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3485F94-AB3C-4873-B467-2F4CDBC0C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418899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22843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9312F50-9188-4E1A-9EC4-F2995DB65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82ECB13-ACF0-4442-B571-C8A69947C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94DDB54-D67A-40A7-96E3-4A6B90BB83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881491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C7DBE77-9A2C-4E46-94F3-4BD628CC0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E62FCBD-E812-40F8-92E5-383FD9469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5832023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75030E-34BC-4FD6-9552-F814AE477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CB8AF9AF-5FA9-493C-ACFD-FC8357C81A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E6C20A8-4BAB-4584-BE1B-04854518D7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6509207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72DD65D-E203-4B17-A627-16A2F21E6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E239D23-71F9-4823-A89F-8DDE74465C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42300253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9E6350B-7461-4E3C-B161-1ABC74A481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23025" y="188913"/>
            <a:ext cx="2057400" cy="53181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87409BF-80DC-4FD2-BFF7-159AF8CD5A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50825" y="188913"/>
            <a:ext cx="6019800" cy="531812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567877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ADC148-7ADF-452A-8CF7-442B88F7BC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92E2974-9DC6-4B3B-BF68-C736F1D7FD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</p:spTree>
    <p:extLst>
      <p:ext uri="{BB962C8B-B14F-4D97-AF65-F5344CB8AC3E}">
        <p14:creationId xmlns:p14="http://schemas.microsoft.com/office/powerpoint/2010/main" val="27048292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BD5AE54-5F4F-4640-8B27-6D211C763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D5CABCA-3417-424F-8490-D2F3FAC27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4735245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15B75B-B1CE-4DC9-AFB2-6A31B93CB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7DD4C72-8AB1-4092-8413-AC440FB686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9861855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8F016FE-6D9E-489A-B857-30497C23A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F5D3FB8-F342-4793-AB16-10274E8D99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0825" y="981075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40AFE95-5AEA-4619-80B6-834AB63B88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1825" y="981075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9168442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673E4A-87CC-424D-950E-6441ED07C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5B12CFD-EAE1-4F57-9FA6-F9E842808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B8022BA-38F9-42B1-B3DB-326130CF8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E41E3B3A-D9F3-41CE-A624-F06D439766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8263540-DF84-444B-8978-56E36725AC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4225224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F20B54-252B-4B54-9402-8C088051D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10291384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6309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CCFE6C-F0D2-483D-BA35-F3A53F694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BDBD1C9-413C-433D-85A2-AE308585C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86492931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D7E7932-1A7B-457E-AEB4-D2CC53AF9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029A297-258E-4BE8-BD33-44A5ADEE2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B285C08-6B3A-4017-B0FC-2CEAE65750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4620616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6664C22-B2D1-4629-B1A7-220463274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27AAFF7-A656-4B82-9D1E-BED1B58CDF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525D68D-8562-45F0-9E4A-71D264BB55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1069287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98E695-BFA9-4E41-B027-B87D1A6AC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BB103DD-CE3B-4D3E-82CA-7D0A2E107D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6921314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F5F66D0-6462-4467-8B43-516165FD2C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23025" y="188913"/>
            <a:ext cx="2057400" cy="53181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A29D921-DEF3-467B-AF26-19029EC85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50825" y="188913"/>
            <a:ext cx="6019800" cy="531812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9671876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5CE9B86-3C02-43A7-8AAF-4321EE375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8E599717-4F18-4EC6-99AA-72F028B616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</p:spTree>
    <p:extLst>
      <p:ext uri="{BB962C8B-B14F-4D97-AF65-F5344CB8AC3E}">
        <p14:creationId xmlns:p14="http://schemas.microsoft.com/office/powerpoint/2010/main" val="21710372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ECEB62A-7042-4A7C-8268-9B39D7571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7303203-2C7E-4CAE-9E62-5EE71C3B1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89523027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BECDF3-F30B-4386-82CF-3AE24422B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A4A1AFD-1633-4A49-906E-58C3BEC2E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7105981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A06F43-F114-47FF-9E74-9B6314138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4879744-421D-4F8F-83D0-F7EAE90C97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0825" y="981075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C71CDF6-12F3-4775-8FE8-74CD3A3E20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1825" y="981075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9733542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FF2552-354F-4C26-890D-0C6251D14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E09F605-3078-4541-BC34-0904C0144B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7375A66-2CA6-4F45-A26A-6F60417946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7B05DF1B-3186-4542-82D9-0F1007507F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6847FD51-28C1-4B17-870F-A48FDC4DC4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245880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4FBF18-B5CA-4BDE-BF37-B2418C888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1377720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5C1E24-D2C1-4DFD-B352-3B09EE318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10E2CD6-5C96-4F34-B742-4116F43990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0825" y="981075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A5B1F45-1D30-4B67-A6F9-4B395B774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1825" y="981075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8984796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712199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E77B105-C16A-467D-9CD4-C5430F0CA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9A47076-BB4B-4753-8328-2E2722AFA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CC34A3B-661F-4416-BD6C-9DC5DD31B4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36809375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D264D7E-EF36-4E6A-885F-F1554CA61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61A450B-4851-48F1-AF20-D3F3A34D21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8EDCBEC-AB86-4331-AF62-DF8AAA8BD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73104419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383004-A8D4-4D43-987C-F3FC3D406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46FBD0B-FD56-431B-A349-FED11CA20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08652733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0157CF93-9962-4E7F-85EF-9E473DB6CE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23025" y="188913"/>
            <a:ext cx="2057400" cy="53181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9EAAAE9-2221-42F5-BD59-EB0713B056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50825" y="188913"/>
            <a:ext cx="6019800" cy="531812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57314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9128E9-FB75-4AC8-8F54-23F3B3B6C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BD6F2CB-2C88-49E3-B673-78B8388988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68FA1FF-49D3-462D-B63A-3D00CF155C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4AD2623A-03A5-46F0-AE88-5DBEB05DBD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AA8E55AF-E957-4DA0-B945-AC2DBD301B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594344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741AFE3-BA1F-4197-8718-7DD27954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1929353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132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724F0AE-DF85-4F48-932D-39711195C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F170236-011D-4335-B21F-8E5F6BAD6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01A75B7-91E3-43D9-AC8E-9868B86D73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8508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2C3098-0040-401A-B1BE-4E0C35C21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0663D3-7579-4FDA-8CBC-11223C8C3C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AA91FA3-6CD7-4CB5-A228-05790E5ABE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906086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" Target="../slides/slid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7634288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小節名稱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981075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pic>
        <p:nvPicPr>
          <p:cNvPr id="1029" name="Picture 8">
            <a:hlinkClick r:id="" action="ppaction://hlinkshowjump?jump=previousslide" tooltip="上一頁"/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50" b="1"/>
          <a:stretch/>
        </p:blipFill>
        <p:spPr bwMode="auto">
          <a:xfrm>
            <a:off x="7797120" y="6212386"/>
            <a:ext cx="648000" cy="622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1">
            <a:hlinkClick r:id="" action="ppaction://hlinkshowjump?jump=nextslide" tooltip="下一頁"/>
          </p:cNvPr>
          <p:cNvPicPr>
            <a:picLocks noChangeArrowheads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64" b="5879"/>
          <a:stretch/>
        </p:blipFill>
        <p:spPr bwMode="auto">
          <a:xfrm>
            <a:off x="7108015" y="6212387"/>
            <a:ext cx="647999" cy="622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2">
            <a:hlinkClick r:id="rId15" action="ppaction://hlinksldjump"/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86225" y="6212386"/>
            <a:ext cx="647999" cy="622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8BAA3D0D-1757-4757-B2B4-C991ECDA3908}"/>
              </a:ext>
            </a:extLst>
          </p:cNvPr>
          <p:cNvSpPr/>
          <p:nvPr userDrawn="1"/>
        </p:nvSpPr>
        <p:spPr>
          <a:xfrm>
            <a:off x="0" y="0"/>
            <a:ext cx="9144000" cy="600313"/>
          </a:xfrm>
          <a:prstGeom prst="rect">
            <a:avLst/>
          </a:prstGeom>
          <a:solidFill>
            <a:srgbClr val="98A5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</a:t>
            </a:r>
            <a:r>
              <a:rPr lang="en-US" altLang="zh-TW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章  力與壓力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200" kern="1200">
          <a:solidFill>
            <a:srgbClr val="0000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7634288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小節名稱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981075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pic>
        <p:nvPicPr>
          <p:cNvPr id="2053" name="Picture 11" descr="進入">
            <a:hlinkClick r:id="" action="ppaction://hlinkshowjump?jump=nextslide" tooltip="下一頁"/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4700" y="6146800"/>
            <a:ext cx="687388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" descr="回首頁">
            <a:hlinkClick r:id="" action="ppaction://noaction"/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613" y="6146800"/>
            <a:ext cx="687387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2" r:id="rId3"/>
    <p:sldLayoutId id="2147483671" r:id="rId4"/>
    <p:sldLayoutId id="2147483670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200" kern="1200">
          <a:solidFill>
            <a:srgbClr val="0000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7634288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小節名稱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981075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pic>
        <p:nvPicPr>
          <p:cNvPr id="3077" name="Picture 2" descr="回首頁">
            <a:hlinkClick r:id="" action="ppaction://noaction"/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613" y="6146800"/>
            <a:ext cx="687387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4" r:id="rId2"/>
    <p:sldLayoutId id="2147483683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77" r:id="rId9"/>
    <p:sldLayoutId id="2147483676" r:id="rId10"/>
    <p:sldLayoutId id="214748367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200" kern="1200">
          <a:solidFill>
            <a:srgbClr val="0000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7634288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小節名稱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981075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pic>
        <p:nvPicPr>
          <p:cNvPr id="4101" name="Picture 8" descr="上一頁">
            <a:hlinkClick r:id="" action="ppaction://hlinkshowjump?jump=previousslide" tooltip="上一頁"/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5575" y="6169025"/>
            <a:ext cx="712788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2" descr="回首頁">
            <a:hlinkClick r:id="" action="ppaction://noaction"/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613" y="6146800"/>
            <a:ext cx="687387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4" r:id="rId3"/>
    <p:sldLayoutId id="2147483693" r:id="rId4"/>
    <p:sldLayoutId id="2147483692" r:id="rId5"/>
    <p:sldLayoutId id="2147483691" r:id="rId6"/>
    <p:sldLayoutId id="2147483690" r:id="rId7"/>
    <p:sldLayoutId id="2147483689" r:id="rId8"/>
    <p:sldLayoutId id="2147483688" r:id="rId9"/>
    <p:sldLayoutId id="2147483687" r:id="rId10"/>
    <p:sldLayoutId id="214748368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200" kern="1200">
          <a:solidFill>
            <a:srgbClr val="0000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200">
          <a:solidFill>
            <a:srgbClr val="0000FF"/>
          </a:solidFill>
          <a:latin typeface="Arial" panose="020B0604020202020204" pitchFamily="34" charset="0"/>
          <a:ea typeface="標楷體" panose="03000509000000000000" pitchFamily="65" charset="-120"/>
          <a:cs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>
            <a:extLst>
              <a:ext uri="{FF2B5EF4-FFF2-40B4-BE49-F238E27FC236}">
                <a16:creationId xmlns:a16="http://schemas.microsoft.com/office/drawing/2014/main" id="{39E60532-D3EE-7367-34DD-A0C7418442C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77" b="8014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BF5BBB9A-01DA-4F92-A66D-2F52A428FE9E}"/>
              </a:ext>
            </a:extLst>
          </p:cNvPr>
          <p:cNvSpPr/>
          <p:nvPr/>
        </p:nvSpPr>
        <p:spPr>
          <a:xfrm>
            <a:off x="-1" y="1691408"/>
            <a:ext cx="9144001" cy="3957293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TW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60000"/>
                  <a:lumOff val="40000"/>
                </a:srgbClr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Arial" panose="020B0604020202020204" pitchFamily="34" charset="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2A815148-0198-4390-9FF9-6569376B33DE}"/>
              </a:ext>
            </a:extLst>
          </p:cNvPr>
          <p:cNvSpPr/>
          <p:nvPr/>
        </p:nvSpPr>
        <p:spPr>
          <a:xfrm>
            <a:off x="467542" y="2921168"/>
            <a:ext cx="8208914" cy="101566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TW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9pPr>
          </a:lstStyle>
          <a:p>
            <a:pPr marL="12700" lvl="0" algn="ctr">
              <a:spcBef>
                <a:spcPts val="100"/>
              </a:spcBef>
              <a:defRPr/>
            </a:pPr>
            <a:r>
              <a:rPr kumimoji="1" lang="zh-TW" altLang="en-US" sz="6000" b="1" i="0" u="none" strike="noStrike" kern="1200" cap="none" spc="10" normalizeH="0" baseline="0" noProof="0" dirty="0">
                <a:ln>
                  <a:noFill/>
                </a:ln>
                <a:solidFill>
                  <a:srgbClr val="98A5D4"/>
                </a:solidFill>
                <a:effectLst/>
                <a:uLnTx/>
                <a:uFillTx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第</a:t>
            </a:r>
            <a:r>
              <a:rPr kumimoji="1" lang="en-US" altLang="zh-TW" sz="6000" b="1" i="0" u="none" strike="noStrike" kern="1200" cap="none" spc="10" normalizeH="0" baseline="0" noProof="0" dirty="0">
                <a:ln>
                  <a:noFill/>
                </a:ln>
                <a:solidFill>
                  <a:srgbClr val="98A5D4"/>
                </a:solidFill>
                <a:effectLst/>
                <a:uLnTx/>
                <a:uFillTx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zh-TW" altLang="en-US" sz="6000" b="1" spc="10" dirty="0">
                <a:solidFill>
                  <a:srgbClr val="98A5D4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章  力與壓力</a:t>
            </a:r>
            <a:endParaRPr kumimoji="1" lang="zh-TW" altLang="en-US" sz="6000" b="1" i="0" u="none" strike="noStrike" kern="1200" cap="none" spc="10" normalizeH="0" baseline="0" noProof="0" dirty="0">
              <a:ln>
                <a:noFill/>
              </a:ln>
              <a:solidFill>
                <a:srgbClr val="98A5D4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EABB2FBB-E4C4-48E5-9AF3-41F608B3AEC3}"/>
              </a:ext>
            </a:extLst>
          </p:cNvPr>
          <p:cNvSpPr/>
          <p:nvPr/>
        </p:nvSpPr>
        <p:spPr>
          <a:xfrm>
            <a:off x="179512" y="1733901"/>
            <a:ext cx="5904656" cy="92333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TW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新細明體" charset="-120"/>
                <a:cs typeface="+mn-cs"/>
              </a:defRPr>
            </a:lvl9pPr>
          </a:lstStyle>
          <a:p>
            <a:pPr marL="990600" marR="0" lvl="0" indent="-990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5400" b="1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zh-TW" altLang="en-US" sz="5400" b="1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下會考</a:t>
            </a:r>
            <a:r>
              <a:rPr lang="en-US" altLang="zh-TW" sz="5400" b="1" dirty="0">
                <a:solidFill>
                  <a:prstClr val="black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PPT</a:t>
            </a:r>
            <a:endParaRPr kumimoji="1" lang="zh-TW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pic>
        <p:nvPicPr>
          <p:cNvPr id="10" name="圖片 9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4255372D-D03D-4A2A-A85F-558BEDB6BCF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487" t="3213" r="3510" b="4234"/>
          <a:stretch/>
        </p:blipFill>
        <p:spPr>
          <a:xfrm>
            <a:off x="8485197" y="6216722"/>
            <a:ext cx="648072" cy="623305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126928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5763" y="908720"/>
            <a:ext cx="7845173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algn="just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5.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一個重量為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200gw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的空保溫杯，靜置於水平桌面上時，空保溫杯作用於桌面的壓力為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10gw/cm</a:t>
            </a:r>
            <a:r>
              <a:rPr lang="en-US" altLang="zh-TW" sz="26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，若在杯內裝滿純水後，裝滿水的保溫杯作用於桌面的壓力為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30gw/cm</a:t>
            </a:r>
            <a:r>
              <a:rPr lang="en-US" altLang="zh-TW" sz="26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，則杯子的容量約為多少？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F25E67FE-59E8-446C-810B-2846B2A64B18}"/>
              </a:ext>
            </a:extLst>
          </p:cNvPr>
          <p:cNvSpPr/>
          <p:nvPr/>
        </p:nvSpPr>
        <p:spPr>
          <a:xfrm>
            <a:off x="6948264" y="-7519"/>
            <a:ext cx="2197249" cy="607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105.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27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E30F11E-4979-40E9-BBBC-92ED353D8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58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858BE009-CF0A-4A09-BA4F-1A7E352A844D}"/>
              </a:ext>
            </a:extLst>
          </p:cNvPr>
          <p:cNvSpPr txBox="1"/>
          <p:nvPr/>
        </p:nvSpPr>
        <p:spPr>
          <a:xfrm>
            <a:off x="367049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C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B7062412-AC56-434F-8D62-7BD61D1C0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672" y="3429000"/>
            <a:ext cx="1728192" cy="2615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(A)200mL</a:t>
            </a:r>
          </a:p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(B)300mL</a:t>
            </a:r>
          </a:p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(C)400mL</a:t>
            </a:r>
          </a:p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(D)600mL</a:t>
            </a:r>
          </a:p>
        </p:txBody>
      </p:sp>
    </p:spTree>
    <p:extLst>
      <p:ext uri="{BB962C8B-B14F-4D97-AF65-F5344CB8AC3E}">
        <p14:creationId xmlns:p14="http://schemas.microsoft.com/office/powerpoint/2010/main" val="346878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37A65CBF-4037-4DE4-B1A5-339CF1C4F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107" y="2454616"/>
            <a:ext cx="8568952" cy="4738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F/A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200/A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20cm</a:t>
            </a:r>
            <a:r>
              <a:rPr lang="en-US" altLang="zh-TW" sz="2600" baseline="30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，裝滿水後保溫杯作用在桌面的壓力為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30gw/cm</a:t>
            </a:r>
            <a:r>
              <a:rPr lang="en-US" altLang="zh-TW" sz="2600" baseline="30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2600" dirty="0">
              <a:solidFill>
                <a:srgbClr val="0099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故其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30×20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600gw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，水重＝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600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－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200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400gw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，杯子的容量為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400mL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8ABB9D7D-1BC2-42CB-A228-B8BC2CEE819C}"/>
              </a:ext>
            </a:extLst>
          </p:cNvPr>
          <p:cNvSpPr/>
          <p:nvPr/>
        </p:nvSpPr>
        <p:spPr>
          <a:xfrm>
            <a:off x="6912925" y="-7519"/>
            <a:ext cx="2232588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105.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27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429F3553-33D1-4122-8064-2FE2C41B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41" y="998711"/>
            <a:ext cx="8278239" cy="576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(C)400mL</a:t>
            </a:r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70A5814B-2661-40DF-91EE-EDB7CEEE9161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9" name="橢圓 18">
            <a:extLst>
              <a:ext uri="{FF2B5EF4-FFF2-40B4-BE49-F238E27FC236}">
                <a16:creationId xmlns:a16="http://schemas.microsoft.com/office/drawing/2014/main" id="{89D35C1B-8828-4FA5-AEC0-84A44D261AED}"/>
              </a:ext>
            </a:extLst>
          </p:cNvPr>
          <p:cNvSpPr/>
          <p:nvPr/>
        </p:nvSpPr>
        <p:spPr>
          <a:xfrm>
            <a:off x="242315" y="2469311"/>
            <a:ext cx="454113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ctr"/>
          <a:lstStyle/>
          <a:p>
            <a:pPr algn="ctr"/>
            <a:r>
              <a:rPr lang="zh-TW" altLang="en-US" dirty="0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</p:spTree>
    <p:extLst>
      <p:ext uri="{BB962C8B-B14F-4D97-AF65-F5344CB8AC3E}">
        <p14:creationId xmlns:p14="http://schemas.microsoft.com/office/powerpoint/2010/main" val="906913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9" grpId="2"/>
      <p:bldP spid="9" grpId="3"/>
      <p:bldP spid="9" grpId="4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6" y="908720"/>
            <a:ext cx="7919864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40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6.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將甲、乙、丙三種不同材質的實心物體堆疊後放入密度為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1.0g/cm</a:t>
            </a:r>
            <a:r>
              <a:rPr lang="en-US" altLang="zh-TW" sz="26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的水中，待靜止平衡後，乙正好有一半的體積沒入水面下，如右圖所示。已知甲的質量為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50g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，乙的密度為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0.5g/cm</a:t>
            </a:r>
            <a:r>
              <a:rPr lang="en-US" altLang="zh-TW" sz="26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、體積為 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400cm</a:t>
            </a:r>
            <a:r>
              <a:rPr lang="en-US" altLang="zh-TW" sz="26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，丙的體積為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250cm</a:t>
            </a:r>
            <a:r>
              <a:rPr lang="en-US" altLang="zh-TW" sz="26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，則丙的密度應為多少？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B8E66587-95D2-4AC9-BAA4-C132EA0C8D64}"/>
              </a:ext>
            </a:extLst>
          </p:cNvPr>
          <p:cNvSpPr/>
          <p:nvPr/>
        </p:nvSpPr>
        <p:spPr>
          <a:xfrm>
            <a:off x="7020273" y="-7519"/>
            <a:ext cx="2125240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105.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35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936564B-888D-46F9-9776-81842F4DC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8F8D5070-86A2-4EC8-B650-4002859F02EC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C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366F5BF-920C-41B3-B587-1308F5E8A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5555" y="3933056"/>
            <a:ext cx="2378333" cy="2615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(A)0.20 g/cm</a:t>
            </a:r>
            <a:r>
              <a:rPr lang="en-US" altLang="zh-TW" sz="26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endParaRPr lang="zh-TW" altLang="en-US" sz="2600" baseline="30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(B)0.70 g/cm</a:t>
            </a:r>
            <a:r>
              <a:rPr lang="en-US" altLang="zh-TW" sz="26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</a:p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(C)0.80 g/cm</a:t>
            </a:r>
            <a:r>
              <a:rPr lang="en-US" altLang="zh-TW" sz="26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</a:p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(D)1.75 g/cm</a:t>
            </a:r>
            <a:r>
              <a:rPr lang="en-US" altLang="zh-TW" sz="26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8733DFD2-F8A0-4A06-AAFC-2207A0393C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0563" y="3861048"/>
            <a:ext cx="2762636" cy="1943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38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49519B9-E98D-46BA-9A35-9C52C64F1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179" y="980728"/>
            <a:ext cx="6362077" cy="618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(B)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生產者的總能量：乙＞甲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37A65CBF-4037-4DE4-B1A5-339CF1C4F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106" y="1691407"/>
            <a:ext cx="8487893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甲乙丙呈靜止平衡，分析丙所受之力：</a:t>
            </a:r>
            <a:endParaRPr lang="en-US" altLang="zh-TW" sz="2600" dirty="0">
              <a:solidFill>
                <a:srgbClr val="0099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丙重量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(250×d)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＋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50(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甲重量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＋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200(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乙重量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200(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乙浮力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＋丙浮力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(250)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0.8gw/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cm</a:t>
            </a:r>
            <a:r>
              <a:rPr lang="en-US" altLang="zh-TW" sz="2600" baseline="30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假設丙物體的密度為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d)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，故答案選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(C)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59A90D3B-3A62-43B3-B2BB-50B9451E546A}"/>
              </a:ext>
            </a:extLst>
          </p:cNvPr>
          <p:cNvSpPr/>
          <p:nvPr/>
        </p:nvSpPr>
        <p:spPr>
          <a:xfrm>
            <a:off x="7020273" y="-7519"/>
            <a:ext cx="2125240" cy="607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105.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35</a:t>
            </a:r>
          </a:p>
        </p:txBody>
      </p:sp>
      <p:sp>
        <p:nvSpPr>
          <p:cNvPr id="11" name="橢圓 10">
            <a:extLst>
              <a:ext uri="{FF2B5EF4-FFF2-40B4-BE49-F238E27FC236}">
                <a16:creationId xmlns:a16="http://schemas.microsoft.com/office/drawing/2014/main" id="{08AAED06-0E86-41DD-91A6-48A638E6A772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3009C312-26EB-41D6-92E0-9575F2AFB1D5}"/>
              </a:ext>
            </a:extLst>
          </p:cNvPr>
          <p:cNvSpPr/>
          <p:nvPr/>
        </p:nvSpPr>
        <p:spPr>
          <a:xfrm>
            <a:off x="242315" y="1706806"/>
            <a:ext cx="474796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</p:spTree>
    <p:extLst>
      <p:ext uri="{BB962C8B-B14F-4D97-AF65-F5344CB8AC3E}">
        <p14:creationId xmlns:p14="http://schemas.microsoft.com/office/powerpoint/2010/main" val="1325067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9" grpId="2"/>
      <p:bldP spid="9" grpId="3"/>
      <p:bldP spid="9" grpId="4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6" y="908720"/>
            <a:ext cx="7668344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algn="just" eaLnBrk="1" hangingPunct="1">
              <a:lnSpc>
                <a:spcPts val="3200"/>
              </a:lnSpc>
              <a:spcBef>
                <a:spcPct val="20000"/>
              </a:spcBef>
            </a:pP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7. 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如圖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所示，在一原長為 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10cm 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的彈簧下，吊掛一個重量為 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600gw 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的金屬塊，靜止平衡時彈簧的全長為 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15cm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。如圖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所示，改將此彈簧與金屬塊置於水平桌面上，彈簧一端連接牆壁，另一端連接金屬塊，對金屬塊施予一個大小為 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600gw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，水平向左的拉力，靜止平衡時彈簧全長為 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14cm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。已知彈簧在實驗後皆能恢復原長，若忽略彈簧質量的影響，則此金屬塊所受桌面摩擦力的大小及方向，應為下列何者？</a:t>
            </a:r>
            <a:endParaRPr lang="zh-TW" altLang="en-US" sz="22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B8E66587-95D2-4AC9-BAA4-C132EA0C8D64}"/>
              </a:ext>
            </a:extLst>
          </p:cNvPr>
          <p:cNvSpPr/>
          <p:nvPr/>
        </p:nvSpPr>
        <p:spPr>
          <a:xfrm>
            <a:off x="7020273" y="-7519"/>
            <a:ext cx="2125240" cy="5561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106.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41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96A0D61-0EA0-4B6D-A1B3-2F7A0537B8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2AEFF06-A37C-4E99-B0BE-3A0799FB221C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D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A0C3F36-786E-4256-9DD3-A173649D4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817" y="4213022"/>
            <a:ext cx="3749176" cy="2615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(A)40 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gw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，方向向左 </a:t>
            </a:r>
            <a:endParaRPr lang="en-US" altLang="zh-TW" sz="2600" i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(B)40 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gw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，方向向右</a:t>
            </a:r>
            <a:endParaRPr lang="en-US" altLang="zh-TW" sz="2600" i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(C)120 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gw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，方向向左 </a:t>
            </a:r>
            <a:endParaRPr lang="en-US" altLang="zh-TW" sz="2600" i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(D)120 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gw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，方向向右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69432899-AAA9-4DD0-9956-9A8883A1DEA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50653" y="3852938"/>
            <a:ext cx="4193347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387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8ABB9D7D-1BC2-42CB-A228-B8BC2CEE819C}"/>
              </a:ext>
            </a:extLst>
          </p:cNvPr>
          <p:cNvSpPr/>
          <p:nvPr/>
        </p:nvSpPr>
        <p:spPr>
          <a:xfrm>
            <a:off x="6912925" y="-7519"/>
            <a:ext cx="2232588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106.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41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429F3553-33D1-4122-8064-2FE2C41B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41" y="998711"/>
            <a:ext cx="8278239" cy="576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(D)120 </a:t>
            </a:r>
            <a:r>
              <a:rPr lang="en-US" altLang="zh-TW" sz="2600" dirty="0" err="1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gw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，方向向右</a:t>
            </a:r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70A5814B-2661-40DF-91EE-EDB7CEEE9161}"/>
              </a:ext>
            </a:extLst>
          </p:cNvPr>
          <p:cNvSpPr/>
          <p:nvPr/>
        </p:nvSpPr>
        <p:spPr>
          <a:xfrm>
            <a:off x="80107" y="5946079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B71692B-5C5C-4782-AD0C-4600C470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" y="3593297"/>
            <a:ext cx="8278239" cy="65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圖中彈簧伸長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公分受到的外力為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600gw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，伸長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公分所需的外力為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120gw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；拉力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600gw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，彈簧應伸長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公分，但摩擦力影響後僅伸長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公分，故摩擦力大小為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120gw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，方向和拉力相反，答案選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(D)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E2D17423-420A-4A4E-8C9C-9F6956FAFBB1}"/>
              </a:ext>
            </a:extLst>
          </p:cNvPr>
          <p:cNvSpPr/>
          <p:nvPr/>
        </p:nvSpPr>
        <p:spPr>
          <a:xfrm>
            <a:off x="409803" y="3671228"/>
            <a:ext cx="429917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ctr"/>
          <a:lstStyle/>
          <a:p>
            <a:pPr algn="ctr"/>
            <a:r>
              <a:rPr lang="zh-TW" altLang="en-US" dirty="0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pic>
        <p:nvPicPr>
          <p:cNvPr id="23" name="圖片 22">
            <a:extLst>
              <a:ext uri="{FF2B5EF4-FFF2-40B4-BE49-F238E27FC236}">
                <a16:creationId xmlns:a16="http://schemas.microsoft.com/office/drawing/2014/main" id="{56BC19B6-0683-441E-A545-7DF561132C1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08487" y="998711"/>
            <a:ext cx="4193347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726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4" grpId="4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6" y="908720"/>
            <a:ext cx="7786800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algn="just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8.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如右圖所示，一正立方體木塊，密度為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0.6g/cm</a:t>
            </a:r>
            <a:r>
              <a:rPr lang="en-US" altLang="zh-TW" sz="24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，置於裝有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500mL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水的玻璃杯中，此時木塊靜止浮於水面，若在此玻璃杯中，再加入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500mL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的油，發現液面上升，但木塊仍靜止浮於液面。已知油與水互不相溶，且油的密度為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0.8g/cm</a:t>
            </a:r>
            <a:r>
              <a:rPr lang="en-US" altLang="zh-TW" sz="24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，則關於加入油前後的變化，下列敘述何者正確？ 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B8E66587-95D2-4AC9-BAA4-C132EA0C8D64}"/>
              </a:ext>
            </a:extLst>
          </p:cNvPr>
          <p:cNvSpPr/>
          <p:nvPr/>
        </p:nvSpPr>
        <p:spPr>
          <a:xfrm>
            <a:off x="7020273" y="-7519"/>
            <a:ext cx="2125240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106.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42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936564B-888D-46F9-9776-81842F4DC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8F8D5070-86A2-4EC8-B650-4002859F02EC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B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366F5BF-920C-41B3-B587-1308F5E8A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23" y="3861048"/>
            <a:ext cx="7043114" cy="2615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木塊沒入液體中的體積變小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木塊沒入液體中的體積變大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木塊在液體中所受的浮力變小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木塊在液體中所受的浮力變大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B88A79FB-D2A7-4184-A3D5-F032AF4662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2120" y="3418492"/>
            <a:ext cx="3267531" cy="271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118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8ABB9D7D-1BC2-42CB-A228-B8BC2CEE819C}"/>
              </a:ext>
            </a:extLst>
          </p:cNvPr>
          <p:cNvSpPr/>
          <p:nvPr/>
        </p:nvSpPr>
        <p:spPr>
          <a:xfrm>
            <a:off x="6912925" y="-7519"/>
            <a:ext cx="2232588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106.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42 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429F3553-33D1-4122-8064-2FE2C41B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41" y="998711"/>
            <a:ext cx="8278239" cy="576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(B)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木塊沒入液體中的體積變大</a:t>
            </a:r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70A5814B-2661-40DF-91EE-EDB7CEEE9161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B71692B-5C5C-4782-AD0C-4600C470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" y="4005064"/>
            <a:ext cx="8278239" cy="65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倒入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500ml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的油之後，木塊密度比油小所以還是浮在液面上故視為浮體，浮體浮力＝物體本身重量，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B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V</a:t>
            </a:r>
            <a:r>
              <a:rPr lang="zh-TW" altLang="en-US" sz="24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沒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×D</a:t>
            </a:r>
            <a:r>
              <a:rPr lang="zh-TW" altLang="en-US" sz="24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水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V</a:t>
            </a:r>
            <a:r>
              <a:rPr lang="zh-TW" altLang="en-US" sz="24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沒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×D</a:t>
            </a:r>
            <a:r>
              <a:rPr lang="zh-TW" altLang="en-US" sz="24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油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；因為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r>
              <a:rPr lang="zh-TW" altLang="en-US" sz="24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水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＞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r>
              <a:rPr lang="zh-TW" altLang="en-US" sz="24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油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，加入油後，木塊沒入液體的體積會變大，故答案選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(B)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E2D17423-420A-4A4E-8C9C-9F6956FAFBB1}"/>
              </a:ext>
            </a:extLst>
          </p:cNvPr>
          <p:cNvSpPr/>
          <p:nvPr/>
        </p:nvSpPr>
        <p:spPr>
          <a:xfrm>
            <a:off x="409803" y="4082995"/>
            <a:ext cx="429917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ctr"/>
          <a:lstStyle/>
          <a:p>
            <a:pPr algn="ctr"/>
            <a:r>
              <a:rPr lang="zh-TW" altLang="en-US" dirty="0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pic>
        <p:nvPicPr>
          <p:cNvPr id="16" name="圖片 15">
            <a:extLst>
              <a:ext uri="{FF2B5EF4-FFF2-40B4-BE49-F238E27FC236}">
                <a16:creationId xmlns:a16="http://schemas.microsoft.com/office/drawing/2014/main" id="{6898ACE4-1AC1-4C34-98EB-DA9E04E5171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38234" y="1397109"/>
            <a:ext cx="3267531" cy="271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205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4" grpId="4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6" y="908720"/>
            <a:ext cx="7786800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algn="just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9.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有一個以密度為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2.5 g/cm</a:t>
            </a:r>
            <a:r>
              <a:rPr lang="en-US" altLang="zh-TW" sz="24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的材質製成之容器甲，將其置入另一盛水容器中，容器甲會浮在水面上，如右圖所示。若用手扶住容器甲，並在容器甲內倒滿水，釋放之，待靜止平衡後，容器甲的浮沉情形最可能為下列何者？ 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9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B8E66587-95D2-4AC9-BAA4-C132EA0C8D64}"/>
              </a:ext>
            </a:extLst>
          </p:cNvPr>
          <p:cNvSpPr/>
          <p:nvPr/>
        </p:nvSpPr>
        <p:spPr>
          <a:xfrm>
            <a:off x="7020273" y="-7519"/>
            <a:ext cx="2125240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107.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936564B-888D-46F9-9776-81842F4DC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8F8D5070-86A2-4EC8-B650-4002859F02EC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D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12C2DC6B-EA03-46F5-AE2F-3A2BD24DD69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04248" y="2636912"/>
            <a:ext cx="2028559" cy="1780164"/>
          </a:xfrm>
          <a:prstGeom prst="rect">
            <a:avLst/>
          </a:prstGeom>
        </p:spPr>
      </p:pic>
      <p:pic>
        <p:nvPicPr>
          <p:cNvPr id="4" name="圖片 3">
            <a:extLst>
              <a:ext uri="{FF2B5EF4-FFF2-40B4-BE49-F238E27FC236}">
                <a16:creationId xmlns:a16="http://schemas.microsoft.com/office/drawing/2014/main" id="{13C68B9C-0F55-4B6F-B548-172580E186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282" y="4650279"/>
            <a:ext cx="8559436" cy="127107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DBA970C5-5A84-48C7-BBCF-47D3DF6B63A4}"/>
              </a:ext>
            </a:extLst>
          </p:cNvPr>
          <p:cNvSpPr/>
          <p:nvPr/>
        </p:nvSpPr>
        <p:spPr>
          <a:xfrm>
            <a:off x="6948264" y="4581128"/>
            <a:ext cx="2028559" cy="136815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4109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9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8ABB9D7D-1BC2-42CB-A228-B8BC2CEE819C}"/>
              </a:ext>
            </a:extLst>
          </p:cNvPr>
          <p:cNvSpPr/>
          <p:nvPr/>
        </p:nvSpPr>
        <p:spPr>
          <a:xfrm>
            <a:off x="6912925" y="-7519"/>
            <a:ext cx="2232588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107.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 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429F3553-33D1-4122-8064-2FE2C41B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060" y="998711"/>
            <a:ext cx="9669651" cy="576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(D)</a:t>
            </a:r>
            <a:endParaRPr lang="zh-TW" altLang="en-US" sz="2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70A5814B-2661-40DF-91EE-EDB7CEEE9161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B71692B-5C5C-4782-AD0C-4600C470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576" y="4365104"/>
            <a:ext cx="8293919" cy="65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32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甲的材質密度大於水，當容器內倒滿水時，（容器＋水）的密度大於水，故會下沉至水底。</a:t>
            </a:r>
            <a:endParaRPr lang="en-US" altLang="zh-TW" sz="2600" dirty="0">
              <a:solidFill>
                <a:srgbClr val="0099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E2D17423-420A-4A4E-8C9C-9F6956FAFBB1}"/>
              </a:ext>
            </a:extLst>
          </p:cNvPr>
          <p:cNvSpPr/>
          <p:nvPr/>
        </p:nvSpPr>
        <p:spPr>
          <a:xfrm>
            <a:off x="328784" y="4443035"/>
            <a:ext cx="429917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ctr"/>
          <a:lstStyle/>
          <a:p>
            <a:pPr algn="ctr"/>
            <a:r>
              <a:rPr lang="zh-TW" altLang="en-US" dirty="0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C8BC9006-5893-491B-B375-20ADFDF7DE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2475"/>
          <a:stretch/>
        </p:blipFill>
        <p:spPr>
          <a:xfrm>
            <a:off x="971600" y="1418413"/>
            <a:ext cx="1762516" cy="1493465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58C8DE0F-F1C6-4BFE-82A0-37D2AA2B18B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98645" y="1305788"/>
            <a:ext cx="2028559" cy="1780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074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4" grpId="4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>
            <a:extLst>
              <a:ext uri="{FF2B5EF4-FFF2-40B4-BE49-F238E27FC236}">
                <a16:creationId xmlns:a16="http://schemas.microsoft.com/office/drawing/2014/main" id="{CA1CEA5E-A923-4F6A-80EB-78642AC53596}"/>
              </a:ext>
            </a:extLst>
          </p:cNvPr>
          <p:cNvSpPr/>
          <p:nvPr/>
        </p:nvSpPr>
        <p:spPr>
          <a:xfrm>
            <a:off x="6912925" y="-7519"/>
            <a:ext cx="2232588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103.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29 </a:t>
            </a:r>
            <a:endParaRPr lang="zh-TW" altLang="en-US" sz="2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C19B8BFE-F3E9-42ED-B9DC-333DA75C0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E1B22BC8-3593-4459-AB12-3E0D69B7A0DE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C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B277B439-C33E-4978-939C-B120F61D6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599" y="3861049"/>
            <a:ext cx="7786800" cy="2615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兩杯水各自的質量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兩杯水各自的體積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(C)P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Q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兩點到各自液面的垂直距離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(D)P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Q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兩點到各自杯底的垂直距離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6" y="908720"/>
            <a:ext cx="7733884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32000" indent="-288000" eaLnBrk="1" hangingPunct="1">
              <a:lnSpc>
                <a:spcPts val="40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甲、乙兩個裝有純水的玻璃杯置於水平桌面，如右圖所示。只要取得下列哪一種資料，即可比較液面下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Q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兩點所受的液體壓力大小？ 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1FD5E8C0-0AAE-4158-AABB-7D126B989F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1975" y="2636915"/>
            <a:ext cx="3581900" cy="244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611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6" y="908720"/>
            <a:ext cx="7494441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algn="just" eaLnBrk="1" hangingPunct="1">
              <a:lnSpc>
                <a:spcPts val="40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10.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有一個裝水的玻璃魚缸，內部的水保持靜止，魚缸內有一點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，其位置如右圖所示。若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點所受來自上、下、左、右四個方向的液體壓力分別為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下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左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右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，則其關係應為下列何者？ 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B8E66587-95D2-4AC9-BAA4-C132EA0C8D64}"/>
              </a:ext>
            </a:extLst>
          </p:cNvPr>
          <p:cNvSpPr/>
          <p:nvPr/>
        </p:nvSpPr>
        <p:spPr>
          <a:xfrm>
            <a:off x="7020273" y="-7519"/>
            <a:ext cx="2125240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107.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29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936564B-888D-46F9-9776-81842F4DC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8F8D5070-86A2-4EC8-B650-4002859F02EC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A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366F5BF-920C-41B3-B587-1308F5E8A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23" y="3212976"/>
            <a:ext cx="5635904" cy="2615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42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(A)P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下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左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右</a:t>
            </a:r>
            <a:endParaRPr lang="en-US" altLang="zh-TW" sz="2600" baseline="-25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42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(B)P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右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＞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＞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下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左</a:t>
            </a:r>
            <a:endParaRPr lang="en-US" altLang="zh-TW" sz="2600" baseline="-25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42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(C)P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＞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下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左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右</a:t>
            </a:r>
            <a:endParaRPr lang="en-US" altLang="zh-TW" sz="2600" baseline="-25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42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(D)P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＜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下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左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右</a:t>
            </a:r>
            <a:endParaRPr lang="en-US" altLang="zh-TW" sz="2600" baseline="-25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9F0FBF03-3C4F-43EE-9AC2-0CCE77B086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1451" y="3140968"/>
            <a:ext cx="3187254" cy="2293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557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8ABB9D7D-1BC2-42CB-A228-B8BC2CEE819C}"/>
              </a:ext>
            </a:extLst>
          </p:cNvPr>
          <p:cNvSpPr/>
          <p:nvPr/>
        </p:nvSpPr>
        <p:spPr>
          <a:xfrm>
            <a:off x="6912925" y="-7519"/>
            <a:ext cx="2232588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107.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29 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429F3553-33D1-4122-8064-2FE2C41B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109" y="1018906"/>
            <a:ext cx="7150243" cy="576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42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(A)P</a:t>
            </a:r>
            <a:r>
              <a:rPr lang="zh-TW" altLang="en-US" sz="2600" baseline="-25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上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zh-TW" altLang="en-US" sz="2600" baseline="-25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下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zh-TW" altLang="en-US" sz="2600" baseline="-25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左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zh-TW" altLang="en-US" sz="2600" baseline="-25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右</a:t>
            </a:r>
            <a:endParaRPr lang="en-US" altLang="zh-TW" sz="2600" baseline="-250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70A5814B-2661-40DF-91EE-EDB7CEEE9161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B71692B-5C5C-4782-AD0C-4600C470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625" y="3501008"/>
            <a:ext cx="7632848" cy="65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在液體中的一點，所受各方向的壓力相等，故選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(A)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600" dirty="0">
              <a:solidFill>
                <a:srgbClr val="0099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E2D17423-420A-4A4E-8C9C-9F6956FAFBB1}"/>
              </a:ext>
            </a:extLst>
          </p:cNvPr>
          <p:cNvSpPr/>
          <p:nvPr/>
        </p:nvSpPr>
        <p:spPr>
          <a:xfrm>
            <a:off x="773832" y="3578939"/>
            <a:ext cx="429917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ctr"/>
          <a:lstStyle/>
          <a:p>
            <a:pPr algn="ctr"/>
            <a:r>
              <a:rPr lang="zh-TW" altLang="en-US" dirty="0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378BE41D-4359-4413-8B16-418206B251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3098" y="1114425"/>
            <a:ext cx="3187254" cy="2293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385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4" grpId="4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>
            <a:extLst>
              <a:ext uri="{FF2B5EF4-FFF2-40B4-BE49-F238E27FC236}">
                <a16:creationId xmlns:a16="http://schemas.microsoft.com/office/drawing/2014/main" id="{11D425C4-1926-462D-8096-15E71F197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EAE48D40-167D-48DD-B63A-089A951DC95B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B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3A44E2A7-8689-457A-9913-1A67DE406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6" y="1014787"/>
            <a:ext cx="7494442" cy="473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576000" indent="-576000" algn="just" eaLnBrk="1" hangingPunct="1">
              <a:lnSpc>
                <a:spcPts val="32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11.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甲、乙、丙三條完全相同的彈簧懸掛在一根水平橫桿上，甲彈簧無懸掛物品，乙彈簧懸掛重量為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W</a:t>
            </a:r>
            <a:r>
              <a:rPr lang="en-US" altLang="zh-TW" sz="24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公克重的砝碼，丙彈簧懸掛重量為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W</a:t>
            </a:r>
            <a:r>
              <a:rPr lang="en-US" altLang="zh-TW" sz="24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公克重及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W</a:t>
            </a:r>
            <a:r>
              <a:rPr lang="en-US" altLang="zh-TW" sz="24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公克重的砝碼，靜止平衡時，三者的長度關係如右圖所示。若三條彈簧質量均很小忽略不計，且乙、丙兩彈簧在取下砝碼後，均可恢復原長，由上述資訊判斷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W</a:t>
            </a:r>
            <a:r>
              <a:rPr lang="en-US" altLang="zh-TW" sz="24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W</a:t>
            </a:r>
            <a:r>
              <a:rPr lang="en-US" altLang="zh-TW" sz="24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應為下列何者？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A2993A2F-DF41-4B2F-886D-BA29F6C6A414}"/>
              </a:ext>
            </a:extLst>
          </p:cNvPr>
          <p:cNvSpPr/>
          <p:nvPr/>
        </p:nvSpPr>
        <p:spPr>
          <a:xfrm>
            <a:off x="7020273" y="-7519"/>
            <a:ext cx="2125240" cy="607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108.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8 </a:t>
            </a: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92C399FC-6D6F-46C8-9825-06012E714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672" y="4063961"/>
            <a:ext cx="1509132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ts val="4400"/>
              </a:lnSpc>
              <a:spcBef>
                <a:spcPts val="624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(A)1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400"/>
              </a:lnSpc>
              <a:spcBef>
                <a:spcPts val="624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(B)2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</a:p>
          <a:p>
            <a:pPr>
              <a:lnSpc>
                <a:spcPts val="4400"/>
              </a:lnSpc>
              <a:spcBef>
                <a:spcPts val="624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(C)2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</a:p>
          <a:p>
            <a:pPr>
              <a:lnSpc>
                <a:spcPts val="4400"/>
              </a:lnSpc>
              <a:spcBef>
                <a:spcPts val="624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(D)3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F8FFA3B4-DD88-4B65-9FB0-D9E193EB9E7A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DAFA3CB8-7291-470B-8586-EE113CF8ED1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79912" y="4063961"/>
            <a:ext cx="3456384" cy="272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649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8ABB9D7D-1BC2-42CB-A228-B8BC2CEE819C}"/>
              </a:ext>
            </a:extLst>
          </p:cNvPr>
          <p:cNvSpPr/>
          <p:nvPr/>
        </p:nvSpPr>
        <p:spPr>
          <a:xfrm>
            <a:off x="6912925" y="-7519"/>
            <a:ext cx="2232588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108.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8 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429F3553-33D1-4122-8064-2FE2C41B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41" y="998711"/>
            <a:ext cx="8278239" cy="576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(B)2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70A5814B-2661-40DF-91EE-EDB7CEEE9161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B71692B-5C5C-4782-AD0C-4600C470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6" y="4221088"/>
            <a:ext cx="8089464" cy="65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由虎克定律可知，在彈性限度內，彈簧的長度變化量與懸掛物體的重量成正比，掛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W</a:t>
            </a:r>
            <a:r>
              <a:rPr lang="en-US" altLang="zh-TW" sz="24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物體伸長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 cm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，掛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W</a:t>
            </a:r>
            <a:r>
              <a:rPr lang="en-US" altLang="zh-TW" sz="24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物體伸長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 cm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，即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W</a:t>
            </a:r>
            <a:r>
              <a:rPr lang="en-US" altLang="zh-TW" sz="24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W</a:t>
            </a:r>
            <a:r>
              <a:rPr lang="en-US" altLang="zh-TW" sz="24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E2D17423-420A-4A4E-8C9C-9F6956FAFBB1}"/>
              </a:ext>
            </a:extLst>
          </p:cNvPr>
          <p:cNvSpPr/>
          <p:nvPr/>
        </p:nvSpPr>
        <p:spPr>
          <a:xfrm>
            <a:off x="409803" y="4299019"/>
            <a:ext cx="429917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ctr"/>
          <a:lstStyle/>
          <a:p>
            <a:pPr algn="ctr"/>
            <a:r>
              <a:rPr lang="zh-TW" altLang="en-US" dirty="0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pic>
        <p:nvPicPr>
          <p:cNvPr id="23" name="圖片 22">
            <a:extLst>
              <a:ext uri="{FF2B5EF4-FFF2-40B4-BE49-F238E27FC236}">
                <a16:creationId xmlns:a16="http://schemas.microsoft.com/office/drawing/2014/main" id="{5E66E24D-2DE9-4CE9-AAD8-FE0E7974F3E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43808" y="1187380"/>
            <a:ext cx="3456384" cy="272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588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4" grpId="4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6" y="1052736"/>
            <a:ext cx="7786800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algn="just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12.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水平桌面上，放置一個從左至右，管口口徑依序變大的盛水連通管。今在三管管口上各放置與管口口徑相同的甲、乙、丙三活塞，活塞與管壁、水面完全密合且可以在管壁上自由滑動，忽略活塞與管壁間的摩擦力，當三活塞達到靜止平衡時，三管內的水面齊高，如右圖所示，則關於活塞甲、乙、丙的重量大小關係，下列何者正確？ 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12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B8E66587-95D2-4AC9-BAA4-C132EA0C8D64}"/>
              </a:ext>
            </a:extLst>
          </p:cNvPr>
          <p:cNvSpPr/>
          <p:nvPr/>
        </p:nvSpPr>
        <p:spPr>
          <a:xfrm>
            <a:off x="7020273" y="-7519"/>
            <a:ext cx="2125240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108.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39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936564B-888D-46F9-9776-81842F4DC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8F8D5070-86A2-4EC8-B650-4002859F02EC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D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366F5BF-920C-41B3-B587-1308F5E8A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616" y="4365104"/>
            <a:ext cx="3577558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甲＝乙＝丙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乙＞甲＝丙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甲＞乙＞丙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丙＞乙＞甲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A6607849-F0FE-45B8-8F0D-19D606CCA3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0032" y="4005064"/>
            <a:ext cx="2710414" cy="2125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653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12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70A5814B-2661-40DF-91EE-EDB7CEEE9161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B71692B-5C5C-4782-AD0C-4600C470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576" y="3874539"/>
            <a:ext cx="8278239" cy="65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水向上的力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PA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，水面同高表示向上壓力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相等，則接觸面積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愈大者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愈大，可知重量丙＞乙＞甲，故選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(D)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400" dirty="0">
              <a:solidFill>
                <a:srgbClr val="0099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E2D17423-420A-4A4E-8C9C-9F6956FAFBB1}"/>
              </a:ext>
            </a:extLst>
          </p:cNvPr>
          <p:cNvSpPr/>
          <p:nvPr/>
        </p:nvSpPr>
        <p:spPr>
          <a:xfrm>
            <a:off x="328784" y="3952470"/>
            <a:ext cx="429917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ctr"/>
          <a:lstStyle/>
          <a:p>
            <a:pPr algn="ctr"/>
            <a:r>
              <a:rPr lang="zh-TW" altLang="en-US" dirty="0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AC759CF2-6EC2-4DD1-A71A-ACB128440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179" y="980728"/>
            <a:ext cx="6362077" cy="618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(D)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丙＞乙＞甲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F18904D9-A19C-4822-93AA-9A1418B69CE8}"/>
              </a:ext>
            </a:extLst>
          </p:cNvPr>
          <p:cNvSpPr/>
          <p:nvPr/>
        </p:nvSpPr>
        <p:spPr>
          <a:xfrm>
            <a:off x="7020273" y="-7519"/>
            <a:ext cx="2125240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108.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39</a:t>
            </a:r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73B01748-8C0E-4660-A780-D0AB48B8D1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6793" y="1599024"/>
            <a:ext cx="2710414" cy="2125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03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4" grpId="4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6" y="908720"/>
            <a:ext cx="7786800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algn="just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13.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一個均勻的正立方體木塊，其密度為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0.5 g/cm</a:t>
            </a:r>
            <a:r>
              <a:rPr lang="en-US" altLang="zh-TW" sz="24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，且任一面的面積皆為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Acm</a:t>
            </a:r>
            <a:r>
              <a:rPr lang="en-US" altLang="zh-TW" sz="24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，將此木塊置於密度為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1.0g/cm</a:t>
            </a:r>
            <a:r>
              <a:rPr lang="en-US" altLang="zh-TW" sz="24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的純水中，待平衡後，木塊底部距離水面的深度為 </a:t>
            </a:r>
            <a:r>
              <a:rPr lang="en-US" altLang="zh-TW" sz="24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hcm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，如右圖所示。再於木塊上方正中央處放置一個質量為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300 g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的砝碼，平衡後木塊底部距離水面的深度變為（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＋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cm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，且木塊底面與水面仍保持平行，則此木塊任一面的面積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 cm</a:t>
            </a:r>
            <a:r>
              <a:rPr lang="en-US" altLang="zh-TW" sz="24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應為多少？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13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B8E66587-95D2-4AC9-BAA4-C132EA0C8D64}"/>
              </a:ext>
            </a:extLst>
          </p:cNvPr>
          <p:cNvSpPr/>
          <p:nvPr/>
        </p:nvSpPr>
        <p:spPr>
          <a:xfrm>
            <a:off x="7020273" y="-7519"/>
            <a:ext cx="2125240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108.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44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936564B-888D-46F9-9776-81842F4DC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8F8D5070-86A2-4EC8-B650-4002859F02EC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A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366F5BF-920C-41B3-B587-1308F5E8A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9329" y="4242366"/>
            <a:ext cx="6046967" cy="2615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(A)100cm</a:t>
            </a:r>
            <a:r>
              <a:rPr lang="en-US" altLang="zh-TW" sz="24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</a:p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(B)150cm</a:t>
            </a:r>
            <a:r>
              <a:rPr lang="en-US" altLang="zh-TW" sz="24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</a:p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(C)200cm</a:t>
            </a:r>
            <a:r>
              <a:rPr lang="en-US" altLang="zh-TW" sz="24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</a:p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(D)600cm</a:t>
            </a:r>
            <a:r>
              <a:rPr lang="en-US" altLang="zh-TW" sz="24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2B28A304-D2E3-4F65-8A3C-ECDF6ED8F5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0881" y="4437112"/>
            <a:ext cx="2362530" cy="1581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396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13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8ABB9D7D-1BC2-42CB-A228-B8BC2CEE819C}"/>
              </a:ext>
            </a:extLst>
          </p:cNvPr>
          <p:cNvSpPr/>
          <p:nvPr/>
        </p:nvSpPr>
        <p:spPr>
          <a:xfrm>
            <a:off x="6912925" y="-7519"/>
            <a:ext cx="2232588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108.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44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429F3553-33D1-4122-8064-2FE2C41B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41" y="998711"/>
            <a:ext cx="1964795" cy="576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(A)100cm</a:t>
            </a:r>
            <a:r>
              <a:rPr lang="en-US" altLang="zh-TW" sz="2800" baseline="30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70A5814B-2661-40DF-91EE-EDB7CEEE9161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B71692B-5C5C-4782-AD0C-4600C470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" y="3256720"/>
            <a:ext cx="8212901" cy="65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質量增加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300gw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後，浮力也增加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300gw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，而浮力＝排開液體重＝排開液體體積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×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液體密度，因此 </a:t>
            </a:r>
            <a:endParaRPr lang="en-US" altLang="zh-TW" sz="2600" dirty="0">
              <a:solidFill>
                <a:srgbClr val="0099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300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A×1×3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，故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100cm</a:t>
            </a:r>
            <a:r>
              <a:rPr lang="en-US" altLang="zh-TW" sz="2600" baseline="30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E2D17423-420A-4A4E-8C9C-9F6956FAFBB1}"/>
              </a:ext>
            </a:extLst>
          </p:cNvPr>
          <p:cNvSpPr/>
          <p:nvPr/>
        </p:nvSpPr>
        <p:spPr>
          <a:xfrm>
            <a:off x="409803" y="3334651"/>
            <a:ext cx="429917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ctr"/>
          <a:lstStyle/>
          <a:p>
            <a:pPr algn="ctr"/>
            <a:r>
              <a:rPr lang="zh-TW" altLang="en-US" dirty="0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3A8B4BCB-010B-4A91-B22E-F2FBE8266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0735" y="1337030"/>
            <a:ext cx="2362530" cy="1581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071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4" grpId="4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6" y="1052736"/>
            <a:ext cx="7786800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algn="just" eaLnBrk="1" hangingPunct="1">
              <a:lnSpc>
                <a:spcPts val="32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14.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如圖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所示，對彈簧秤甲兩端同時施以方向相反、大小同為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100gw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的水平力，彈簧秤甲仍保持靜止平衡狀態，讀數為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</a:t>
            </a:r>
            <a:r>
              <a:rPr lang="zh-TW" altLang="en-US" sz="24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甲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。如右圖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所示，彈簧秤乙吊掛在支架下，對其施以鉛直向下、大小為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100gw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的力，彈簧秤乙保持靜止平衡狀態，讀數為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</a:t>
            </a:r>
            <a:r>
              <a:rPr lang="zh-TW" altLang="en-US" sz="24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乙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。若彈簧秤的重量很輕可以忽略，且過程中兩彈簧秤均未超過彈性限度，則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</a:t>
            </a:r>
            <a:r>
              <a:rPr lang="zh-TW" altLang="en-US" sz="24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甲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</a:t>
            </a:r>
            <a:r>
              <a:rPr lang="zh-TW" altLang="en-US" sz="24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乙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應為多少？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14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B8E66587-95D2-4AC9-BAA4-C132EA0C8D64}"/>
              </a:ext>
            </a:extLst>
          </p:cNvPr>
          <p:cNvSpPr/>
          <p:nvPr/>
        </p:nvSpPr>
        <p:spPr>
          <a:xfrm>
            <a:off x="7020273" y="-7519"/>
            <a:ext cx="2125240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109.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38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936564B-888D-46F9-9776-81842F4DC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8F8D5070-86A2-4EC8-B650-4002859F02EC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C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366F5BF-920C-41B3-B587-1308F5E8A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23" y="4477548"/>
            <a:ext cx="4866657" cy="2027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(A)X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甲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乙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100gw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(B)X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甲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100gw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乙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</a:p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(C)X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甲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100gw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乙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100gw</a:t>
            </a:r>
          </a:p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(D)X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甲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200gw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乙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100gw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495F259E-24FC-4889-BFF3-316C391C384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54175" y="3861048"/>
            <a:ext cx="3932196" cy="2212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691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49519B9-E98D-46BA-9A35-9C52C64F1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179" y="980728"/>
            <a:ext cx="6362077" cy="618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(C)X</a:t>
            </a:r>
            <a:r>
              <a:rPr lang="zh-TW" altLang="en-US" sz="2600" baseline="-25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甲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100gw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</a:t>
            </a:r>
            <a:r>
              <a:rPr lang="zh-TW" altLang="en-US" sz="2600" baseline="-25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乙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100gw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14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37A65CBF-4037-4DE4-B1A5-339CF1C4F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860" y="3828688"/>
            <a:ext cx="7722604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just" eaLnBrk="1" hangingPunct="1">
              <a:lnSpc>
                <a:spcPts val="44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甲圖中一側當作支撐點，故施力大小＝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100gw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，可知甲、乙讀數都是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100gw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。故選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(C)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59A90D3B-3A62-43B3-B2BB-50B9451E546A}"/>
              </a:ext>
            </a:extLst>
          </p:cNvPr>
          <p:cNvSpPr/>
          <p:nvPr/>
        </p:nvSpPr>
        <p:spPr>
          <a:xfrm>
            <a:off x="7020273" y="-7519"/>
            <a:ext cx="2125240" cy="607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109.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38 </a:t>
            </a:r>
          </a:p>
        </p:txBody>
      </p:sp>
      <p:sp>
        <p:nvSpPr>
          <p:cNvPr id="11" name="橢圓 10">
            <a:extLst>
              <a:ext uri="{FF2B5EF4-FFF2-40B4-BE49-F238E27FC236}">
                <a16:creationId xmlns:a16="http://schemas.microsoft.com/office/drawing/2014/main" id="{08AAED06-0E86-41DD-91A6-48A638E6A772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3009C312-26EB-41D6-92E0-9575F2AFB1D5}"/>
              </a:ext>
            </a:extLst>
          </p:cNvPr>
          <p:cNvSpPr/>
          <p:nvPr/>
        </p:nvSpPr>
        <p:spPr>
          <a:xfrm>
            <a:off x="612068" y="3844087"/>
            <a:ext cx="454113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FFC249A8-FA02-4D18-B70B-AF4CFA45F09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05902" y="1451541"/>
            <a:ext cx="3932196" cy="2212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859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9" grpId="2"/>
      <p:bldP spid="9" grpId="3"/>
      <p:bldP spid="9" grpId="4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49519B9-E98D-46BA-9A35-9C52C64F1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179" y="980728"/>
            <a:ext cx="7442197" cy="618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(C)P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Q 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兩點到各自液面的垂直距離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37A65CBF-4037-4DE4-B1A5-339CF1C4F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860" y="4149080"/>
            <a:ext cx="7722604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just" eaLnBrk="1" hangingPunct="1">
              <a:lnSpc>
                <a:spcPts val="44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液體壓力與該點距離液面深度成正比，故選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(C)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98112D0E-272C-4B04-98E0-AA4575407150}"/>
              </a:ext>
            </a:extLst>
          </p:cNvPr>
          <p:cNvSpPr/>
          <p:nvPr/>
        </p:nvSpPr>
        <p:spPr>
          <a:xfrm>
            <a:off x="6911412" y="0"/>
            <a:ext cx="2232588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103. </a:t>
            </a:r>
            <a:r>
              <a:rPr lang="zh-TW" altLang="en-US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29 </a:t>
            </a:r>
            <a:endParaRPr lang="zh-TW" altLang="en-US" sz="2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橢圓 9">
            <a:extLst>
              <a:ext uri="{FF2B5EF4-FFF2-40B4-BE49-F238E27FC236}">
                <a16:creationId xmlns:a16="http://schemas.microsoft.com/office/drawing/2014/main" id="{56D78DF2-B4C1-4136-A064-D5C49FA04A69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1" name="橢圓 10">
            <a:extLst>
              <a:ext uri="{FF2B5EF4-FFF2-40B4-BE49-F238E27FC236}">
                <a16:creationId xmlns:a16="http://schemas.microsoft.com/office/drawing/2014/main" id="{32F8940E-B6A7-4217-A32E-8E7C4023E0A1}"/>
              </a:ext>
            </a:extLst>
          </p:cNvPr>
          <p:cNvSpPr/>
          <p:nvPr/>
        </p:nvSpPr>
        <p:spPr>
          <a:xfrm>
            <a:off x="612068" y="4164479"/>
            <a:ext cx="454113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A8E1DC30-CACC-4794-9F61-F8407A1FE44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81050" y="1595791"/>
            <a:ext cx="3581900" cy="244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277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9" grpId="2"/>
      <p:bldP spid="9" grpId="3"/>
      <p:bldP spid="9" grpId="4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192" y="982611"/>
            <a:ext cx="7668343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algn="just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15.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某電影中，描述一隻紅毛猩猩乘著一捆香蕉在海上漂浮。小新做實驗來確認香蕉是否會漂浮在海面上，結果發現香蕉可以漂浮在純水上，因此推論香蕉也可以漂浮在海水上，且香蕉露出海水面的體積比在純水時多。已知小新的推論過程正確，則小新作出此推論的理由最可能為下列何者？ 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15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774163B-9D39-4241-88D7-96EACEB844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D7133852-0F13-4FCF-949E-21C08A2E7A6F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A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962737A-1D1A-4558-AD98-A7AE6234DA11}"/>
              </a:ext>
            </a:extLst>
          </p:cNvPr>
          <p:cNvSpPr/>
          <p:nvPr/>
        </p:nvSpPr>
        <p:spPr>
          <a:xfrm>
            <a:off x="6948264" y="-7519"/>
            <a:ext cx="2197249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109.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會考補考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 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21076C14-6889-4877-ABD5-08B9EAD1D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1135" y="4237309"/>
            <a:ext cx="3960872" cy="2027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海水的密度大於純水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海水的密度小於純水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海水的比熱大於純水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海水的比熱小於純水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4704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15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8ABB9D7D-1BC2-42CB-A228-B8BC2CEE819C}"/>
              </a:ext>
            </a:extLst>
          </p:cNvPr>
          <p:cNvSpPr/>
          <p:nvPr/>
        </p:nvSpPr>
        <p:spPr>
          <a:xfrm>
            <a:off x="6912925" y="-7519"/>
            <a:ext cx="2232588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109. </a:t>
            </a:r>
            <a:r>
              <a:rPr lang="zh-TW" altLang="en-US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會考補考</a:t>
            </a:r>
            <a:r>
              <a:rPr lang="en-US" altLang="zh-TW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 </a:t>
            </a:r>
            <a:endParaRPr lang="en-US" altLang="zh-TW" sz="2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429F3553-33D1-4122-8064-2FE2C41B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41" y="998711"/>
            <a:ext cx="8278239" cy="576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(A)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海水的密度大於純水  </a:t>
            </a:r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70A5814B-2661-40DF-91EE-EDB7CEEE9161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B71692B-5C5C-4782-AD0C-4600C470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" y="1844824"/>
            <a:ext cx="8278239" cy="65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香蕉可以漂浮在純水及海水上，可知香蕉密度＜純水及海水。已知浮力＝物體在液體中體積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×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液體密度，當液體密度愈大，則物體在液體中體積愈小，此處「香蕉露出海水面的體積比在純水時多」，表示香蕉在海水中體積較小，即密度海水＞純水，故答案選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(A)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400" dirty="0">
              <a:solidFill>
                <a:srgbClr val="0099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E2D17423-420A-4A4E-8C9C-9F6956FAFBB1}"/>
              </a:ext>
            </a:extLst>
          </p:cNvPr>
          <p:cNvSpPr/>
          <p:nvPr/>
        </p:nvSpPr>
        <p:spPr>
          <a:xfrm>
            <a:off x="409803" y="1922755"/>
            <a:ext cx="429917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ctr"/>
          <a:lstStyle/>
          <a:p>
            <a:pPr algn="ctr"/>
            <a:r>
              <a:rPr lang="zh-TW" altLang="en-US" dirty="0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</p:spTree>
    <p:extLst>
      <p:ext uri="{BB962C8B-B14F-4D97-AF65-F5344CB8AC3E}">
        <p14:creationId xmlns:p14="http://schemas.microsoft.com/office/powerpoint/2010/main" val="2295307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4" grpId="4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6" y="908720"/>
            <a:ext cx="7759632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16.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小雅做托里切利實驗時鉛直立起玻璃管於水銀槽中，所得結果如右圖所示，若他將此玻璃管傾斜，使玻璃管頂端距水銀槽液面的鉛直高度為 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Xcm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時，水銀會充滿玻璃管內，則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的最大值為多少？ 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8CE2FE4A-C7C8-43E5-B522-85A71974D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F8E58DB5-CA8D-4138-AB44-66E4C24F4701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C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16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99BE5426-16EB-4F92-A283-1D9696D99BAB}"/>
              </a:ext>
            </a:extLst>
          </p:cNvPr>
          <p:cNvSpPr/>
          <p:nvPr/>
        </p:nvSpPr>
        <p:spPr>
          <a:xfrm>
            <a:off x="6948264" y="-7519"/>
            <a:ext cx="2197249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109.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會考補考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25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86FD64B-DD38-4C33-9BB5-8F02DBC7E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6" y="3717032"/>
            <a:ext cx="1725767" cy="2615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(A)14</a:t>
            </a: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(B)62</a:t>
            </a: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(C)76</a:t>
            </a: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(D)86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C7829EAF-81C7-491C-8BE9-09019EBBE2F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95936" y="3490661"/>
            <a:ext cx="4918929" cy="263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508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49519B9-E98D-46BA-9A35-9C52C64F1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179" y="980728"/>
            <a:ext cx="6290069" cy="618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(C)76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16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37A65CBF-4037-4DE4-B1A5-339CF1C4F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675" y="3717032"/>
            <a:ext cx="7722604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just" eaLnBrk="1" hangingPunct="1">
              <a:lnSpc>
                <a:spcPts val="44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托里切利實驗中，若玻璃管頂端為真空時，玻璃管內的水銀壓力＝外界的大氣壓力＝水銀垂直高度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×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水銀密度。因水銀密度固定，由圖可知當水銀垂直高度 ≦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76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公分時，水銀即可充滿玻璃管，即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的最大值為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76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，答案選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(C)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橢圓 9">
            <a:extLst>
              <a:ext uri="{FF2B5EF4-FFF2-40B4-BE49-F238E27FC236}">
                <a16:creationId xmlns:a16="http://schemas.microsoft.com/office/drawing/2014/main" id="{35773477-ABA1-4FF2-B0CB-3D2CEEA320F0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A6F111E4-A084-4FED-ACF2-9944180C6A13}"/>
              </a:ext>
            </a:extLst>
          </p:cNvPr>
          <p:cNvSpPr/>
          <p:nvPr/>
        </p:nvSpPr>
        <p:spPr>
          <a:xfrm>
            <a:off x="671883" y="3732431"/>
            <a:ext cx="454113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7831FEF0-497A-40DF-ABAA-1744819B51DC}"/>
              </a:ext>
            </a:extLst>
          </p:cNvPr>
          <p:cNvSpPr/>
          <p:nvPr/>
        </p:nvSpPr>
        <p:spPr>
          <a:xfrm>
            <a:off x="6948264" y="-7519"/>
            <a:ext cx="2197249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109.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會考補考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25 </a:t>
            </a:r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192D3AB4-FB12-4869-9399-34346E64614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12535" y="1011252"/>
            <a:ext cx="4918929" cy="263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338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9" grpId="2"/>
      <p:bldP spid="9" grpId="3"/>
      <p:bldP spid="9" grpId="4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1070584"/>
            <a:ext cx="8784976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indent="1008000" algn="just" eaLnBrk="1" hangingPunct="1">
              <a:lnSpc>
                <a:spcPts val="3200"/>
              </a:lnSpc>
              <a:spcBef>
                <a:spcPct val="20000"/>
              </a:spcBef>
            </a:pP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17.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彈簧上端固定，下端可吊掛不同質量的砝碼，老師要同學量測並記錄此彈簧全長與砝碼總質量的關係。小明與小華先後以此實驗裝置進行實驗，他們使用完全相同的彈簧，但每次吊掛的砝碼質量不同，紀錄表如下圖所示，且實驗完成後彈簧皆可恢復原長。若不考慮實驗誤差及彈簧質量，兩人將實驗結果畫在同一張圖中（小明以呈現，小華以呈現），則下列四張圖中，哪一張最可能代表兩人的實驗結果？ 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17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774163B-9D39-4241-88D7-96EACEB844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D7133852-0F13-4FCF-949E-21C08A2E7A6F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A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962737A-1D1A-4558-AD98-A7AE6234DA11}"/>
              </a:ext>
            </a:extLst>
          </p:cNvPr>
          <p:cNvSpPr/>
          <p:nvPr/>
        </p:nvSpPr>
        <p:spPr>
          <a:xfrm>
            <a:off x="6948264" y="-7519"/>
            <a:ext cx="2197249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109.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會考補考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43 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5A905397-7EFB-4BC3-808F-C5E2FDBD83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4741" y="3622150"/>
            <a:ext cx="6772147" cy="978929"/>
          </a:xfrm>
          <a:prstGeom prst="rect">
            <a:avLst/>
          </a:prstGeom>
        </p:spPr>
      </p:pic>
      <p:pic>
        <p:nvPicPr>
          <p:cNvPr id="4" name="圖片 3">
            <a:extLst>
              <a:ext uri="{FF2B5EF4-FFF2-40B4-BE49-F238E27FC236}">
                <a16:creationId xmlns:a16="http://schemas.microsoft.com/office/drawing/2014/main" id="{24407319-FFB9-4AF8-9585-D2FE37B91A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17" y="4737772"/>
            <a:ext cx="9036496" cy="1481392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9D4C55DC-38B0-413A-A115-36D75B3D10A9}"/>
              </a:ext>
            </a:extLst>
          </p:cNvPr>
          <p:cNvSpPr/>
          <p:nvPr/>
        </p:nvSpPr>
        <p:spPr>
          <a:xfrm>
            <a:off x="37707" y="4747199"/>
            <a:ext cx="2339752" cy="152743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8273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17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37A65CBF-4037-4DE4-B1A5-339CF1C4F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3385444"/>
            <a:ext cx="7907996" cy="4738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實驗完成後彈簧皆可恢復原長」表示實驗都在彈性限度內，因此彈簧伸長量和砝碼總質量成正比；又因為是同一條彈簧，所以斜直線會重疊。由實驗數據可知，小華的砝碼總質量大於小明的砝碼總質量（表示三角形點在圓形點的右側），而彈簧原長相等，故斜直線與彈簧全長交在同一點上。由以上可知正確的是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(A)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圖。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8ABB9D7D-1BC2-42CB-A228-B8BC2CEE819C}"/>
              </a:ext>
            </a:extLst>
          </p:cNvPr>
          <p:cNvSpPr/>
          <p:nvPr/>
        </p:nvSpPr>
        <p:spPr>
          <a:xfrm>
            <a:off x="6912925" y="-7519"/>
            <a:ext cx="2232588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109.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會考補考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43 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429F3553-33D1-4122-8064-2FE2C41B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41" y="998711"/>
            <a:ext cx="8278239" cy="576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(A)</a:t>
            </a:r>
            <a:endParaRPr lang="zh-TW" altLang="en-US" sz="2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70A5814B-2661-40DF-91EE-EDB7CEEE9161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9" name="橢圓 18">
            <a:extLst>
              <a:ext uri="{FF2B5EF4-FFF2-40B4-BE49-F238E27FC236}">
                <a16:creationId xmlns:a16="http://schemas.microsoft.com/office/drawing/2014/main" id="{89D35C1B-8828-4FA5-AEC0-84A44D261AED}"/>
              </a:ext>
            </a:extLst>
          </p:cNvPr>
          <p:cNvSpPr/>
          <p:nvPr/>
        </p:nvSpPr>
        <p:spPr>
          <a:xfrm>
            <a:off x="341784" y="3400139"/>
            <a:ext cx="454113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ctr"/>
          <a:lstStyle/>
          <a:p>
            <a:pPr algn="ctr"/>
            <a:r>
              <a:rPr lang="zh-TW" altLang="en-US" dirty="0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88CD1BC6-C1FC-4DE3-9469-BFD6A9A71D9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99" r="76842"/>
          <a:stretch/>
        </p:blipFill>
        <p:spPr>
          <a:xfrm>
            <a:off x="1128500" y="1203796"/>
            <a:ext cx="2334092" cy="1976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750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9" grpId="2"/>
      <p:bldP spid="9" grpId="3"/>
      <p:bldP spid="9" grpId="4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7" y="908720"/>
            <a:ext cx="7668343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algn="just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18.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在一大氣壓的環境下，靜置於水平桌面的兩裝置如右圖所示。圖中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R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兩點位於玻璃管內的液面，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Q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兩點位於玻璃管外容器內的液面，其中哪兩個點的氣壓為一大氣壓？ 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18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774163B-9D39-4241-88D7-96EACEB844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D7133852-0F13-4FCF-949E-21C08A2E7A6F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D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FD864AD-E7A6-46E1-A096-77F3A5081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3200" y="3429000"/>
            <a:ext cx="1511253" cy="2615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(A)P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Q</a:t>
            </a:r>
          </a:p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(B)R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</a:t>
            </a:r>
          </a:p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(C)P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R</a:t>
            </a:r>
          </a:p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(D)Q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962737A-1D1A-4558-AD98-A7AE6234DA11}"/>
              </a:ext>
            </a:extLst>
          </p:cNvPr>
          <p:cNvSpPr/>
          <p:nvPr/>
        </p:nvSpPr>
        <p:spPr>
          <a:xfrm>
            <a:off x="6948264" y="-7519"/>
            <a:ext cx="2197249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110.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37 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31708977-D377-4C94-9143-DBD51C59FE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5301" y="3047705"/>
            <a:ext cx="3422370" cy="290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99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49519B9-E98D-46BA-9A35-9C52C64F1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179" y="980728"/>
            <a:ext cx="6290069" cy="618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(D)Q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18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37A65CBF-4037-4DE4-B1A5-339CF1C4F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860" y="1691407"/>
            <a:ext cx="7722604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圖中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Q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都接觸大氣，故氣壓相等＝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大氣壓（在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大氣壓下）。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氣壓＝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；</a:t>
            </a:r>
            <a:endParaRPr lang="en-US" altLang="zh-TW" sz="2600" dirty="0">
              <a:solidFill>
                <a:srgbClr val="0099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R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氣壓＝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大氣壓－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76 cm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水柱壓力。</a:t>
            </a:r>
            <a:endParaRPr lang="zh-TW" altLang="en-US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橢圓 9">
            <a:extLst>
              <a:ext uri="{FF2B5EF4-FFF2-40B4-BE49-F238E27FC236}">
                <a16:creationId xmlns:a16="http://schemas.microsoft.com/office/drawing/2014/main" id="{35773477-ABA1-4FF2-B0CB-3D2CEEA320F0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A6F111E4-A084-4FED-ACF2-9944180C6A13}"/>
              </a:ext>
            </a:extLst>
          </p:cNvPr>
          <p:cNvSpPr/>
          <p:nvPr/>
        </p:nvSpPr>
        <p:spPr>
          <a:xfrm>
            <a:off x="612068" y="1706806"/>
            <a:ext cx="454113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7831FEF0-497A-40DF-ABAA-1744819B51DC}"/>
              </a:ext>
            </a:extLst>
          </p:cNvPr>
          <p:cNvSpPr/>
          <p:nvPr/>
        </p:nvSpPr>
        <p:spPr>
          <a:xfrm>
            <a:off x="6948264" y="-7519"/>
            <a:ext cx="2197249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110.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37 </a:t>
            </a:r>
          </a:p>
        </p:txBody>
      </p:sp>
    </p:spTree>
    <p:extLst>
      <p:ext uri="{BB962C8B-B14F-4D97-AF65-F5344CB8AC3E}">
        <p14:creationId xmlns:p14="http://schemas.microsoft.com/office/powerpoint/2010/main" val="4130806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9" grpId="2"/>
      <p:bldP spid="9" grpId="3"/>
      <p:bldP spid="9" grpId="4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6" y="908720"/>
            <a:ext cx="7633816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68000" indent="-457200" algn="just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19.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兩個完全相同的量筒中，原本皆裝水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200mL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，今分別置入甲、乙兩個實心物體，待液面靜止平衡後，物體的浮沉情形與量筒的讀數如右圖所示。若兩物體皆不與水發生化學反應且不吸水，已知水的密度為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1g/cm</a:t>
            </a:r>
            <a:r>
              <a:rPr lang="en-US" altLang="zh-TW" sz="24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，則可推論出下列哪些資訊？ 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8CE2FE4A-C7C8-43E5-B522-85A71974D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F8E58DB5-CA8D-4138-AB44-66E4C24F4701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D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19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99BE5426-16EB-4F92-A283-1D9696D99BAB}"/>
              </a:ext>
            </a:extLst>
          </p:cNvPr>
          <p:cNvSpPr/>
          <p:nvPr/>
        </p:nvSpPr>
        <p:spPr>
          <a:xfrm>
            <a:off x="6948264" y="-7519"/>
            <a:ext cx="2197249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110.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40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86FD64B-DD38-4C33-9BB5-8F02DBC7E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4572526"/>
            <a:ext cx="6885532" cy="2615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甲的質量為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50g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，乙的質量為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80 g</a:t>
            </a:r>
          </a:p>
          <a:p>
            <a:pPr marL="468000" indent="-457200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甲的質量為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50g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，乙的體積為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80 cm</a:t>
            </a:r>
            <a:r>
              <a:rPr lang="en-US" altLang="zh-TW" sz="24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</a:p>
          <a:p>
            <a:pPr marL="468000" indent="-457200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甲的體積為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50cm</a:t>
            </a:r>
            <a:r>
              <a:rPr lang="en-US" altLang="zh-TW" sz="24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，乙的體積為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80cm</a:t>
            </a:r>
            <a:r>
              <a:rPr lang="en-US" altLang="zh-TW" sz="24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</a:p>
          <a:p>
            <a:pPr marL="468000" indent="-457200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甲的體積為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50cm</a:t>
            </a:r>
            <a:r>
              <a:rPr lang="en-US" altLang="zh-TW" sz="24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，乙的質量為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80g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BA8DF2C6-7CD4-42AA-9C8C-879E0A7FD6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4128" y="3212976"/>
            <a:ext cx="3349848" cy="223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820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19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8ABB9D7D-1BC2-42CB-A228-B8BC2CEE819C}"/>
              </a:ext>
            </a:extLst>
          </p:cNvPr>
          <p:cNvSpPr/>
          <p:nvPr/>
        </p:nvSpPr>
        <p:spPr>
          <a:xfrm>
            <a:off x="6912925" y="-7519"/>
            <a:ext cx="2232588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110.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40 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429F3553-33D1-4122-8064-2FE2C41B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41" y="998711"/>
            <a:ext cx="8278239" cy="576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68000" indent="-457200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(D)</a:t>
            </a:r>
            <a:r>
              <a:rPr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甲的體積為</a:t>
            </a:r>
            <a:r>
              <a:rPr lang="en-US" altLang="zh-TW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50cm</a:t>
            </a:r>
            <a:r>
              <a:rPr lang="en-US" altLang="zh-TW" sz="2800" baseline="30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，乙的質量為 </a:t>
            </a:r>
            <a:r>
              <a:rPr lang="en-US" altLang="zh-TW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80g</a:t>
            </a:r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70A5814B-2661-40DF-91EE-EDB7CEEE9161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B71692B-5C5C-4782-AD0C-4600C470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" y="4633449"/>
            <a:ext cx="8278239" cy="65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甲沉入水中，可知體積＝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250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－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200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50 cm</a:t>
            </a:r>
            <a:r>
              <a:rPr lang="en-US" altLang="zh-TW" sz="2400" baseline="30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；乙為浮體，物重＝浮力＝（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280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－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200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×1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80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en-US" altLang="zh-TW" sz="2400" dirty="0" err="1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gw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），故選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(D)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E2D17423-420A-4A4E-8C9C-9F6956FAFBB1}"/>
              </a:ext>
            </a:extLst>
          </p:cNvPr>
          <p:cNvSpPr/>
          <p:nvPr/>
        </p:nvSpPr>
        <p:spPr>
          <a:xfrm>
            <a:off x="409803" y="4711380"/>
            <a:ext cx="429917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ctr"/>
          <a:lstStyle/>
          <a:p>
            <a:pPr algn="ctr"/>
            <a:r>
              <a:rPr lang="zh-TW" altLang="en-US" dirty="0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pic>
        <p:nvPicPr>
          <p:cNvPr id="16" name="圖片 15">
            <a:extLst>
              <a:ext uri="{FF2B5EF4-FFF2-40B4-BE49-F238E27FC236}">
                <a16:creationId xmlns:a16="http://schemas.microsoft.com/office/drawing/2014/main" id="{FF47A172-77EA-45E0-89E0-13EE45A071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5136" y="1699464"/>
            <a:ext cx="3349848" cy="223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997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4" grpId="4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6" y="908720"/>
            <a:ext cx="7759632" cy="2942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如右圖所示，將甲、乙兩球以細線連接後放入水中，待平衡後，發現兩球未浮出水面也未觸及杯底。已知甲球的密度為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3g/cm</a:t>
            </a:r>
            <a:r>
              <a:rPr lang="en-US" altLang="zh-TW" sz="26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，乙球的體積為甲球的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倍，若細繩的質量與體積忽略不計，則乙球的密度應為多少？ 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8CE2FE4A-C7C8-43E5-B522-85A71974D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F8E58DB5-CA8D-4138-AB44-66E4C24F4701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A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06B870E2-467B-49B1-9949-EBB36D953B1A}"/>
              </a:ext>
            </a:extLst>
          </p:cNvPr>
          <p:cNvSpPr/>
          <p:nvPr/>
        </p:nvSpPr>
        <p:spPr>
          <a:xfrm>
            <a:off x="6912925" y="-7519"/>
            <a:ext cx="2232588" cy="607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103.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40 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9B2C6D54-DA8B-429A-A897-45B508E477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926" y="3892846"/>
            <a:ext cx="7202505" cy="2615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(A)0.5g/cm</a:t>
            </a:r>
            <a:r>
              <a:rPr lang="en-US" altLang="zh-TW" sz="26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(B)0.6g/cm</a:t>
            </a:r>
            <a:r>
              <a:rPr lang="en-US" altLang="zh-TW" sz="26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endParaRPr lang="zh-TW" altLang="en-US" sz="2600" baseline="30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(C)0.8g/cm</a:t>
            </a:r>
            <a:r>
              <a:rPr lang="en-US" altLang="zh-TW" sz="26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(D)1.0g/cm</a:t>
            </a:r>
            <a:r>
              <a:rPr lang="en-US" altLang="zh-TW" sz="26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9E0BA84F-C2C3-43B9-9B1B-38B096389A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7781" y="3670017"/>
            <a:ext cx="2457793" cy="2248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685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7" y="908720"/>
            <a:ext cx="7668343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algn="just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20.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將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500cm</a:t>
            </a:r>
            <a:r>
              <a:rPr lang="en-US" altLang="zh-TW" sz="26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的液體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倒入燒杯中，再將質量為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40g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，體積為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100cm</a:t>
            </a:r>
            <a:r>
              <a:rPr lang="en-US" altLang="zh-TW" sz="26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的正立方體木塊，置入液體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中，已知液體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不與木塊發生反應，且靜止平衡後此木塊正好有一半的體積沒入液面之下，則燒杯內的液體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質量為多少？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774163B-9D39-4241-88D7-96EACEB844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D7133852-0F13-4FCF-949E-21C08A2E7A6F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C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97692997-0CC6-4BE2-BC1F-05ECBBBCF53C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110.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會考補考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38</a:t>
            </a: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8713FF3E-9110-427C-B1BF-3E9CC1274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3573016"/>
            <a:ext cx="6885532" cy="2615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(A)100g</a:t>
            </a: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(B)200g</a:t>
            </a: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(C)400g</a:t>
            </a: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(D)500g</a:t>
            </a:r>
          </a:p>
        </p:txBody>
      </p:sp>
    </p:spTree>
    <p:extLst>
      <p:ext uri="{BB962C8B-B14F-4D97-AF65-F5344CB8AC3E}">
        <p14:creationId xmlns:p14="http://schemas.microsoft.com/office/powerpoint/2010/main" val="905792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49519B9-E98D-46BA-9A35-9C52C64F1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179" y="980728"/>
            <a:ext cx="6290069" cy="618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(C)400g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37A65CBF-4037-4DE4-B1A5-339CF1C4F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107" y="1772816"/>
            <a:ext cx="8118140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木塊置於液體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中有一半沒入液面下，由浮力原理可得（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100/2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×D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40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，得液體密度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0.8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g/cm</a:t>
            </a:r>
            <a:r>
              <a:rPr lang="en-US" altLang="zh-TW" sz="2600" baseline="30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），液體密度＝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0.8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＝質量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/500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，得質量＝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400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g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）。</a:t>
            </a:r>
            <a:endParaRPr lang="zh-TW" altLang="en-US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橢圓 9">
            <a:extLst>
              <a:ext uri="{FF2B5EF4-FFF2-40B4-BE49-F238E27FC236}">
                <a16:creationId xmlns:a16="http://schemas.microsoft.com/office/drawing/2014/main" id="{35773477-ABA1-4FF2-B0CB-3D2CEEA320F0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A6F111E4-A084-4FED-ACF2-9944180C6A13}"/>
              </a:ext>
            </a:extLst>
          </p:cNvPr>
          <p:cNvSpPr/>
          <p:nvPr/>
        </p:nvSpPr>
        <p:spPr>
          <a:xfrm>
            <a:off x="242315" y="1788215"/>
            <a:ext cx="454113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3AEE5B2-519A-4698-954E-72429DA99017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110.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會考補考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38</a:t>
            </a:r>
          </a:p>
        </p:txBody>
      </p:sp>
    </p:spTree>
    <p:extLst>
      <p:ext uri="{BB962C8B-B14F-4D97-AF65-F5344CB8AC3E}">
        <p14:creationId xmlns:p14="http://schemas.microsoft.com/office/powerpoint/2010/main" val="906902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9" grpId="2"/>
      <p:bldP spid="9" grpId="3"/>
      <p:bldP spid="9" grpId="4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6" y="908720"/>
            <a:ext cx="7494441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68000" indent="-457200" algn="just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21.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如右圖所示，甲、乙兩正立方體金屬塊，邊長分別為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1cm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2cm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，靜止堆疊於水平桌面上。甲金屬塊作用於乙金屬塊上表面（灰色部分）的平均壓力大小為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en-US" altLang="zh-TW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，金屬塊作用於桌面的平均壓力大小為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en-US" altLang="zh-TW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，已知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en-US" altLang="zh-TW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en-US" altLang="zh-TW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，且甲金屬塊的質量為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10g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，則乙金屬塊的質量為多少？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8CE2FE4A-C7C8-43E5-B522-85A71974D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F8E58DB5-CA8D-4138-AB44-66E4C24F4701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B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21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86FD64B-DD38-4C33-9BB5-8F02DBC7E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538" y="4242366"/>
            <a:ext cx="1353174" cy="2615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(A)20g</a:t>
            </a: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(B)30g</a:t>
            </a: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(C)40g</a:t>
            </a: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(D)80g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BD3E68C-0A45-4701-B157-1688E1F5D773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109.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50-51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9E25606E-FD5F-4907-845D-E1BEC04D2E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3888" y="4502287"/>
            <a:ext cx="3343742" cy="209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627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21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429F3553-33D1-4122-8064-2FE2C41B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41" y="998711"/>
            <a:ext cx="8278239" cy="576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(B)30g</a:t>
            </a:r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70A5814B-2661-40DF-91EE-EDB7CEEE9161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B71692B-5C5C-4782-AD0C-4600C470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" y="4221088"/>
            <a:ext cx="8140893" cy="65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壓力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F/A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，可得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P1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10/12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en-US" altLang="zh-TW" sz="2600" dirty="0" err="1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gw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/cm</a:t>
            </a:r>
            <a:r>
              <a:rPr lang="en-US" altLang="zh-TW" sz="2600" baseline="30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），因為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P2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P1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，可得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P2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＝（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＋乙）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/22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，得乙＝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g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）。</a:t>
            </a:r>
            <a:endParaRPr lang="zh-TW" altLang="en-US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E2D17423-420A-4A4E-8C9C-9F6956FAFBB1}"/>
              </a:ext>
            </a:extLst>
          </p:cNvPr>
          <p:cNvSpPr/>
          <p:nvPr/>
        </p:nvSpPr>
        <p:spPr>
          <a:xfrm>
            <a:off x="409803" y="4299019"/>
            <a:ext cx="429917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ctr"/>
          <a:lstStyle/>
          <a:p>
            <a:pPr algn="ctr"/>
            <a:r>
              <a:rPr lang="zh-TW" altLang="en-US" dirty="0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E978EA4-29C7-4284-B58D-CD7DCBB5D264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109.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50-51</a:t>
            </a:r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2F610CDC-AB05-4F2D-9057-640079D02B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8189" y="1397109"/>
            <a:ext cx="3343742" cy="209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061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4" grpId="4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826" y="1019123"/>
            <a:ext cx="8558345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indent="1008000" algn="just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22.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一塊質量為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1kg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的木塊分別在甲、乙兩水平桌面上所測量的最大靜摩擦力如右表所示。將此木塊靜置於桌面甲上，施予大小為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1.0N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的水平力，另將此木塊靜置於桌面乙上，施予大小為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0.5N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的水平力，則關於此木塊在兩桌面上的運動狀態及所受摩擦力大小，下列敘述何者正確？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8CE2FE4A-C7C8-43E5-B522-85A71974D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F8E58DB5-CA8D-4138-AB44-66E4C24F4701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D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22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86FD64B-DD38-4C33-9BB5-8F02DBC7E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49572"/>
            <a:ext cx="9308311" cy="2615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68000" indent="-457200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在桌面甲上會移動，摩擦力大小為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1.0 N</a:t>
            </a:r>
          </a:p>
          <a:p>
            <a:pPr marL="468000" indent="-457200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在桌面甲上不移動，摩擦力大小為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1.0 N</a:t>
            </a:r>
          </a:p>
          <a:p>
            <a:pPr marL="468000" indent="-457200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在桌面乙上會移動，摩擦力大小為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0.5 N</a:t>
            </a:r>
          </a:p>
          <a:p>
            <a:pPr marL="468000" indent="-457200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在桌面乙上不移動，摩擦力大小為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0.5 N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BD3E68C-0A45-4701-B157-1688E1F5D773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110.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會考補考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41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5C1B1DE2-901E-41E6-B726-F31B474F35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8144" y="3340764"/>
            <a:ext cx="3166333" cy="1406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950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22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429F3553-33D1-4122-8064-2FE2C41B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41" y="998711"/>
            <a:ext cx="8278239" cy="576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(D)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在桌面乙上不移動，摩擦力大小為</a:t>
            </a: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0.5 N</a:t>
            </a:r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70A5814B-2661-40DF-91EE-EDB7CEEE9161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B71692B-5C5C-4782-AD0C-4600C470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" y="4221088"/>
            <a:ext cx="8140893" cy="65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在甲桌面上最大靜摩擦力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0.5N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，受力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1.0N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，則受力＞最大靜摩擦力，表示木塊會移動，動摩擦力＜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0.5N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；在乙桌面上最大靜摩擦力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1.0N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，受力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0.5N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，則受力＜最大靜摩擦力，表示木塊不移動，摩擦力＝受力＝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0.5N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。故選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(D)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E2D17423-420A-4A4E-8C9C-9F6956FAFBB1}"/>
              </a:ext>
            </a:extLst>
          </p:cNvPr>
          <p:cNvSpPr/>
          <p:nvPr/>
        </p:nvSpPr>
        <p:spPr>
          <a:xfrm>
            <a:off x="409803" y="4299019"/>
            <a:ext cx="429917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ctr"/>
          <a:lstStyle/>
          <a:p>
            <a:pPr algn="ctr"/>
            <a:r>
              <a:rPr lang="zh-TW" altLang="en-US" dirty="0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E978EA4-29C7-4284-B58D-CD7DCBB5D264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110.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會考補考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41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72EF3B3E-A9FD-4A7D-8ECE-917FCB8725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7919" y="1892918"/>
            <a:ext cx="4004282" cy="1778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402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4" grpId="4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826" y="1019123"/>
            <a:ext cx="8558345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indent="1008000" eaLnBrk="1" hangingPunct="1">
              <a:lnSpc>
                <a:spcPts val="3200"/>
              </a:lnSpc>
              <a:spcBef>
                <a:spcPct val="20000"/>
              </a:spcBef>
            </a:pP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23.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阿忠與小志想要移動地上的書櫃，發現書櫃裝滿書時，他們無法推動書櫃，因此將裡面的書先拿下，之後就可以輕鬆推動書櫃。兩人對此現象的解釋如下：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48000" indent="-648000" eaLnBrk="1" hangingPunct="1">
              <a:lnSpc>
                <a:spcPts val="3200"/>
              </a:lnSpc>
              <a:spcBef>
                <a:spcPct val="20000"/>
              </a:spcBef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阿忠：由牛頓第二運動定律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 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ma 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可知，書櫃裝滿書時，質量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 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較大，因此推動書櫃所需的力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 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也較大，而造成我們推不動書櫃。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48000" indent="-648000" eaLnBrk="1" hangingPunct="1">
              <a:lnSpc>
                <a:spcPts val="3200"/>
              </a:lnSpc>
              <a:spcBef>
                <a:spcPct val="20000"/>
              </a:spcBef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小志：書櫃裝滿書時，書櫃垂直作用於地面的力較大，因此書櫃與地面間的最大靜摩擦力較大，而造成我們推不動書櫃。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48000" indent="-648000" eaLnBrk="1" hangingPunct="1">
              <a:lnSpc>
                <a:spcPts val="3200"/>
              </a:lnSpc>
              <a:spcBef>
                <a:spcPct val="20000"/>
              </a:spcBef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關於兩人的解釋是否合理？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8CE2FE4A-C7C8-43E5-B522-85A71974D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F8E58DB5-CA8D-4138-AB44-66E4C24F4701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D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23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86FD64B-DD38-4C33-9BB5-8F02DBC7E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359" y="4542734"/>
            <a:ext cx="9308311" cy="2055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68000" indent="-457200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兩人均合理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兩人均不合理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只有阿忠合理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只有小志合理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BD3E68C-0A45-4701-B157-1688E1F5D773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111.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36</a:t>
            </a:r>
          </a:p>
        </p:txBody>
      </p:sp>
    </p:spTree>
    <p:extLst>
      <p:ext uri="{BB962C8B-B14F-4D97-AF65-F5344CB8AC3E}">
        <p14:creationId xmlns:p14="http://schemas.microsoft.com/office/powerpoint/2010/main" val="3957596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23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429F3553-33D1-4122-8064-2FE2C41B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41" y="998711"/>
            <a:ext cx="8278239" cy="576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(D)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只有小志合理</a:t>
            </a:r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70A5814B-2661-40DF-91EE-EDB7CEEE9161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B71692B-5C5C-4782-AD0C-4600C470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" y="1772816"/>
            <a:ext cx="8140893" cy="65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阿忠：由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ma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可知質量較大時，加速度較小，但書櫃為靜止，沒有加速度，故不合理。</a:t>
            </a:r>
            <a:endParaRPr lang="en-US" altLang="zh-TW" sz="2600" dirty="0">
              <a:solidFill>
                <a:srgbClr val="0099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小志：書櫃質量較大時，最大靜摩擦力較大，因此推不動，合理，故選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(D)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E2D17423-420A-4A4E-8C9C-9F6956FAFBB1}"/>
              </a:ext>
            </a:extLst>
          </p:cNvPr>
          <p:cNvSpPr/>
          <p:nvPr/>
        </p:nvSpPr>
        <p:spPr>
          <a:xfrm>
            <a:off x="409803" y="1850747"/>
            <a:ext cx="429917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ctr"/>
          <a:lstStyle/>
          <a:p>
            <a:pPr algn="ctr"/>
            <a:r>
              <a:rPr lang="zh-TW" altLang="en-US" dirty="0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E978EA4-29C7-4284-B58D-CD7DCBB5D264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111.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36</a:t>
            </a:r>
          </a:p>
        </p:txBody>
      </p:sp>
    </p:spTree>
    <p:extLst>
      <p:ext uri="{BB962C8B-B14F-4D97-AF65-F5344CB8AC3E}">
        <p14:creationId xmlns:p14="http://schemas.microsoft.com/office/powerpoint/2010/main" val="2455417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4" grpId="4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826" y="1019123"/>
            <a:ext cx="8558345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indent="1008000" eaLnBrk="1" hangingPunct="1">
              <a:lnSpc>
                <a:spcPts val="3200"/>
              </a:lnSpc>
              <a:spcBef>
                <a:spcPct val="20000"/>
              </a:spcBef>
            </a:pP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24.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以下為衛生福利部疾病管制署刊登旅遊保健資訊的部分內容：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indent="1008000" eaLnBrk="1" hangingPunct="1">
              <a:lnSpc>
                <a:spcPts val="3200"/>
              </a:lnSpc>
              <a:spcBef>
                <a:spcPct val="20000"/>
              </a:spcBef>
            </a:pP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indent="1008000" eaLnBrk="1" hangingPunct="1">
              <a:lnSpc>
                <a:spcPts val="3200"/>
              </a:lnSpc>
              <a:spcBef>
                <a:spcPct val="20000"/>
              </a:spcBef>
            </a:pP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indent="1008000" eaLnBrk="1" hangingPunct="1">
              <a:lnSpc>
                <a:spcPts val="3200"/>
              </a:lnSpc>
              <a:spcBef>
                <a:spcPct val="20000"/>
              </a:spcBef>
            </a:pP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indent="1008000" eaLnBrk="1" hangingPunct="1">
              <a:lnSpc>
                <a:spcPts val="3200"/>
              </a:lnSpc>
              <a:spcBef>
                <a:spcPct val="20000"/>
              </a:spcBef>
            </a:pP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indent="1008000" eaLnBrk="1" hangingPunct="1">
              <a:lnSpc>
                <a:spcPts val="3200"/>
              </a:lnSpc>
              <a:spcBef>
                <a:spcPct val="20000"/>
              </a:spcBef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>
              <a:lnSpc>
                <a:spcPts val="3200"/>
              </a:lnSpc>
              <a:spcBef>
                <a:spcPct val="20000"/>
              </a:spcBef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上述畫底線處說明高山上的環境與平地不同，氧氣含量較平地低，因此可能會引發高海拔疾病，這與下列何者最相關？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8CE2FE4A-C7C8-43E5-B522-85A71974D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F8E58DB5-CA8D-4138-AB44-66E4C24F4701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A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24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86FD64B-DD38-4C33-9BB5-8F02DBC7E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824" y="4653136"/>
            <a:ext cx="9308311" cy="2055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68000" indent="-457200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山上大氣壓力較平地大氣壓力低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山上距離太陽較近且氣溫比平地高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山上距離平流層較近會形成臭氧層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山上的大氣組成以水氣與二氧化碳為主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BD3E68C-0A45-4701-B157-1688E1F5D773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111.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會考補考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78F7B786-4328-48D4-93D5-F201D6DD85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20" y="1587970"/>
            <a:ext cx="8558345" cy="214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3200"/>
              </a:lnSpc>
              <a:spcBef>
                <a:spcPct val="20000"/>
              </a:spcBef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高山症泛指人體處於高海拔地區，因其環境而導致的健康風險，正式名稱為「高海拔疾病」。當海拔高度上升，</a:t>
            </a:r>
            <a:r>
              <a:rPr lang="zh-TW" altLang="en-US" sz="2000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很多環境條件和平地不太相同，以海拔</a:t>
            </a:r>
            <a:r>
              <a:rPr lang="en-US" altLang="zh-TW" sz="2000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 </a:t>
            </a:r>
            <a:r>
              <a:rPr lang="zh-TW" altLang="en-US" sz="2000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千公尺的高山為例，山頂的氧氣含量僅有平地的</a:t>
            </a:r>
            <a:r>
              <a:rPr lang="en-US" altLang="zh-TW" sz="2000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 </a:t>
            </a:r>
            <a:r>
              <a:rPr lang="zh-TW" altLang="en-US" sz="2000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成左右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。旅客突然處於這樣的特殊環境，可能會出現一些健康問題。登山旅客應謹慎規劃爬升速度，並遵照醫師指示服用預防藥物，預防高海拔疾病。</a:t>
            </a:r>
          </a:p>
        </p:txBody>
      </p:sp>
    </p:spTree>
    <p:extLst>
      <p:ext uri="{BB962C8B-B14F-4D97-AF65-F5344CB8AC3E}">
        <p14:creationId xmlns:p14="http://schemas.microsoft.com/office/powerpoint/2010/main" val="1687222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24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429F3553-33D1-4122-8064-2FE2C41B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41" y="998711"/>
            <a:ext cx="8278239" cy="576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(A)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山上大氣壓力較平地大氣壓力低</a:t>
            </a:r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70A5814B-2661-40DF-91EE-EDB7CEEE9161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B71692B-5C5C-4782-AD0C-4600C470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" y="1772816"/>
            <a:ext cx="8140893" cy="65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山上氧氣含量較少，表示空氣較稀薄，即大氣壓力較低，故選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(A)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E2D17423-420A-4A4E-8C9C-9F6956FAFBB1}"/>
              </a:ext>
            </a:extLst>
          </p:cNvPr>
          <p:cNvSpPr/>
          <p:nvPr/>
        </p:nvSpPr>
        <p:spPr>
          <a:xfrm>
            <a:off x="409803" y="1850747"/>
            <a:ext cx="429917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ctr"/>
          <a:lstStyle/>
          <a:p>
            <a:pPr algn="ctr"/>
            <a:r>
              <a:rPr lang="zh-TW" altLang="en-US" dirty="0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E978EA4-29C7-4284-B58D-CD7DCBB5D264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111.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會考補考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592352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4" grpId="4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8ABB9D7D-1BC2-42CB-A228-B8BC2CEE819C}"/>
              </a:ext>
            </a:extLst>
          </p:cNvPr>
          <p:cNvSpPr/>
          <p:nvPr/>
        </p:nvSpPr>
        <p:spPr>
          <a:xfrm>
            <a:off x="6912925" y="-7519"/>
            <a:ext cx="2232588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103. </a:t>
            </a:r>
            <a:r>
              <a:rPr lang="zh-TW" altLang="en-US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40 </a:t>
            </a:r>
            <a:endParaRPr lang="en-US" altLang="zh-TW" sz="2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429F3553-33D1-4122-8064-2FE2C41B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41" y="998711"/>
            <a:ext cx="8278239" cy="576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(A)0.5g/cm</a:t>
            </a:r>
            <a:r>
              <a:rPr lang="en-US" altLang="zh-TW" sz="2600" baseline="30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70A5814B-2661-40DF-91EE-EDB7CEEE9161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B71692B-5C5C-4782-AD0C-4600C470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577" y="4149080"/>
            <a:ext cx="8170482" cy="65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由圖知甲、乙的總質量＝所受的浮力。即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V×3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＋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4V×D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(V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＋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4V)×1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，即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＋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4D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，得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0.5 g/cm</a:t>
            </a:r>
            <a:r>
              <a:rPr lang="en-US" altLang="zh-TW" sz="2400" baseline="30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400" dirty="0">
              <a:solidFill>
                <a:srgbClr val="0099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E2D17423-420A-4A4E-8C9C-9F6956FAFBB1}"/>
              </a:ext>
            </a:extLst>
          </p:cNvPr>
          <p:cNvSpPr/>
          <p:nvPr/>
        </p:nvSpPr>
        <p:spPr>
          <a:xfrm>
            <a:off x="328784" y="4227011"/>
            <a:ext cx="429917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ctr"/>
          <a:lstStyle/>
          <a:p>
            <a:pPr algn="ctr"/>
            <a:r>
              <a:rPr lang="zh-TW" altLang="en-US" dirty="0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A9087C16-EAA1-4ECA-AFA5-AD687B2111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163" y="1460443"/>
            <a:ext cx="2457793" cy="2248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250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4" grpId="4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7" y="1019123"/>
            <a:ext cx="7627034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25.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阿如右圖所示，一裝滿水的塑膠容器靜止浮於水面，圖中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Y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Z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三點的液體壓力分別為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en-US" altLang="zh-TW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en-US" altLang="zh-TW" sz="2600" baseline="-250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y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en-US" altLang="zh-TW" sz="2600" baseline="-250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z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，其中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Y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Z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兩點位於同一水平面上，則下列關於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en-US" altLang="zh-TW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的值及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en-US" altLang="zh-TW" sz="2600" baseline="-250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y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en-US" altLang="zh-TW" sz="2600" baseline="-250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z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的大小關係式何者正確？ 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8CE2FE4A-C7C8-43E5-B522-85A71974D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F8E58DB5-CA8D-4138-AB44-66E4C24F4701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D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25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86FD64B-DD38-4C33-9BB5-8F02DBC7E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497" y="3727292"/>
            <a:ext cx="3543440" cy="2055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(A)P</a:t>
            </a:r>
            <a:r>
              <a:rPr lang="en-US" altLang="zh-TW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en-US" altLang="zh-TW" sz="2600" baseline="-250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y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en-US" altLang="zh-TW" sz="2600" baseline="-250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z</a:t>
            </a:r>
            <a:endParaRPr lang="en-US" altLang="zh-TW" sz="2600" baseline="-25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(B)P</a:t>
            </a:r>
            <a:r>
              <a:rPr lang="en-US" altLang="zh-TW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en-US" altLang="zh-TW" sz="2600" baseline="-250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y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＞ 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en-US" altLang="zh-TW" sz="2600" baseline="-250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z</a:t>
            </a:r>
            <a:endParaRPr lang="en-US" altLang="zh-TW" sz="2600" baseline="-25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(C)P</a:t>
            </a:r>
            <a:r>
              <a:rPr lang="en-US" altLang="zh-TW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≠ 0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en-US" altLang="zh-TW" sz="2600" baseline="-250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y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en-US" altLang="zh-TW" sz="2600" baseline="-250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z</a:t>
            </a:r>
            <a:endParaRPr lang="en-US" altLang="zh-TW" sz="2600" baseline="-25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(D)P</a:t>
            </a:r>
            <a:r>
              <a:rPr lang="en-US" altLang="zh-TW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x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≠ 0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en-US" altLang="zh-TW" sz="2600" baseline="-250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y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＞ 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en-US" altLang="zh-TW" sz="2600" baseline="-250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z</a:t>
            </a:r>
            <a:endParaRPr lang="en-US" altLang="zh-TW" sz="2600" baseline="-25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BD3E68C-0A45-4701-B157-1688E1F5D773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111.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會考補考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36 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AD10FBB6-DEE8-415A-B39C-60430032D1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040" y="3431131"/>
            <a:ext cx="4025181" cy="2495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586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25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429F3553-33D1-4122-8064-2FE2C41B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41" y="998711"/>
            <a:ext cx="8278239" cy="576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(D)Px ≠ 0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sz="2600" dirty="0" err="1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Py</a:t>
            </a: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＞ </a:t>
            </a:r>
            <a:r>
              <a:rPr lang="en-US" altLang="zh-TW" sz="2600" dirty="0" err="1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Pz</a:t>
            </a:r>
            <a:endParaRPr lang="en-US" altLang="zh-TW" sz="2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70A5814B-2661-40DF-91EE-EDB7CEEE9161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B71692B-5C5C-4782-AD0C-4600C470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" y="4365104"/>
            <a:ext cx="8140893" cy="65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點在水面下，可知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en-US" altLang="zh-TW" sz="26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＞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；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Y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Z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兩點位於同一水平面上，由圖知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Y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的深度＞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Z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的深度，可知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en-US" altLang="zh-TW" sz="26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Y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＞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en-US" altLang="zh-TW" sz="26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Z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＞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en-US" altLang="zh-TW" sz="26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＞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。故選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(D)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 </a:t>
            </a:r>
            <a:endParaRPr lang="zh-TW" altLang="en-US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E2D17423-420A-4A4E-8C9C-9F6956FAFBB1}"/>
              </a:ext>
            </a:extLst>
          </p:cNvPr>
          <p:cNvSpPr/>
          <p:nvPr/>
        </p:nvSpPr>
        <p:spPr>
          <a:xfrm>
            <a:off x="409803" y="4443035"/>
            <a:ext cx="429917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ctr"/>
          <a:lstStyle/>
          <a:p>
            <a:pPr algn="ctr"/>
            <a:r>
              <a:rPr lang="zh-TW" altLang="en-US" dirty="0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E978EA4-29C7-4284-B58D-CD7DCBB5D264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111.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會考補考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36 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A7269B53-0BE1-48BE-A938-8F659CAF75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69" y="1680892"/>
            <a:ext cx="4025181" cy="2495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949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4" grpId="4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6" y="1019123"/>
            <a:ext cx="7919863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26.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一木塊靜置於粗糙的水平面上，分別對此木塊施以不同大小的水平外力，木塊與水平面間對應的摩擦力大小及運動狀態如下表所示。若木塊與水平面間的最大靜摩擦力大小為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fs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，根據表中資訊，推論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sz="24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的大小關係，下列何者最合理？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8CE2FE4A-C7C8-43E5-B522-85A71974D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F8E58DB5-CA8D-4138-AB44-66E4C24F4701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C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26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86FD64B-DD38-4C33-9BB5-8F02DBC7E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94" y="4563159"/>
            <a:ext cx="4911591" cy="2055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68000" indent="-457200" eaLnBrk="1" hangingPunct="1">
              <a:lnSpc>
                <a:spcPts val="3600"/>
              </a:lnSpc>
              <a:spcBef>
                <a:spcPct val="20000"/>
              </a:spcBef>
            </a:pPr>
            <a:endParaRPr lang="en-US" altLang="zh-TW" sz="2600" baseline="-25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BD3E68C-0A45-4701-B157-1688E1F5D773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112.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33 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F770F8DF-0A3E-49C5-B52D-A9BF3ACECF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9846" y="2905669"/>
            <a:ext cx="4822492" cy="2247935"/>
          </a:xfrm>
          <a:prstGeom prst="rect">
            <a:avLst/>
          </a:prstGeom>
        </p:spPr>
      </p:pic>
      <p:sp>
        <p:nvSpPr>
          <p:cNvPr id="10" name="Rectangle 3">
            <a:extLst>
              <a:ext uri="{FF2B5EF4-FFF2-40B4-BE49-F238E27FC236}">
                <a16:creationId xmlns:a16="http://schemas.microsoft.com/office/drawing/2014/main" id="{AA5E3742-13D0-4DF8-A12C-DE62F91A9E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95" y="4513270"/>
            <a:ext cx="4248406" cy="2055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68000" indent="-457200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(A)f</a:t>
            </a:r>
            <a:r>
              <a:rPr lang="en-US" altLang="zh-TW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＜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200 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gw</a:t>
            </a:r>
            <a:endParaRPr lang="en-US" altLang="zh-TW" sz="2600" baseline="-25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(B)200 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gw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＜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＜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250 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gw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2600" baseline="-25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(C)250 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gw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＜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＜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300 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gw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r>
              <a:rPr lang="en-US" altLang="zh-TW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＞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300 </a:t>
            </a:r>
            <a:r>
              <a:rPr lang="en-US" altLang="zh-TW" sz="2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gw</a:t>
            </a:r>
            <a:endParaRPr lang="en-US" altLang="zh-TW" sz="2600" baseline="-25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endParaRPr lang="en-US" altLang="zh-TW" sz="2600" baseline="-25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05478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26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429F3553-33D1-4122-8064-2FE2C41B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41" y="998711"/>
            <a:ext cx="8278239" cy="576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(C)250 </a:t>
            </a:r>
            <a:r>
              <a:rPr lang="en-US" altLang="zh-TW" sz="2600" dirty="0" err="1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gw</a:t>
            </a: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＜ </a:t>
            </a: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fs 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＜ </a:t>
            </a: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300 </a:t>
            </a:r>
            <a:r>
              <a:rPr lang="en-US" altLang="zh-TW" sz="2600" dirty="0" err="1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gw</a:t>
            </a:r>
            <a:endParaRPr lang="en-US" altLang="zh-TW" sz="2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70A5814B-2661-40DF-91EE-EDB7CEEE9161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B71692B-5C5C-4782-AD0C-4600C470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" y="4365104"/>
            <a:ext cx="8140893" cy="65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由表中可看出當外力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300gw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、摩擦力為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250gw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，此時木塊作等加速度運動，可知木塊已開始運動，表示最大靜摩擦力＜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300gw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，又最大靜摩擦力大於動摩擦力，可知最大靜摩擦力＞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250gw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，故選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(C)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E2D17423-420A-4A4E-8C9C-9F6956FAFBB1}"/>
              </a:ext>
            </a:extLst>
          </p:cNvPr>
          <p:cNvSpPr/>
          <p:nvPr/>
        </p:nvSpPr>
        <p:spPr>
          <a:xfrm>
            <a:off x="409803" y="4443035"/>
            <a:ext cx="429917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ctr"/>
          <a:lstStyle/>
          <a:p>
            <a:pPr algn="ctr"/>
            <a:r>
              <a:rPr lang="zh-TW" altLang="en-US" dirty="0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E978EA4-29C7-4284-B58D-CD7DCBB5D264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112.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33 </a:t>
            </a:r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55D94E17-B648-4C3C-AF1A-C3A4BFB586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2795" y="1711252"/>
            <a:ext cx="4822492" cy="2247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967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4" grpId="4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6" y="908720"/>
            <a:ext cx="7596336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68000" indent="-457200" algn="just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27.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右圖為汽車上測量輪胎某項物理量的裝置，圖中的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psi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為其中數值的單位。此單位可表示為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 psi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磅力平方英寸，其中磅力為力的單位，英寸為長度的單位。根據上述資訊，此項裝置的功能最可能為量測汽車輪胎的哪一項物理量？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8CE2FE4A-C7C8-43E5-B522-85A71974D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F8E58DB5-CA8D-4138-AB44-66E4C24F4701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B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27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86FD64B-DD38-4C33-9BB5-8F02DBC7E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92" y="4077072"/>
            <a:ext cx="3384376" cy="2615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每秒轉動次數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胎內的氣體壓力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施於地面的推力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與地面間的摩擦力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BD3E68C-0A45-4701-B157-1688E1F5D773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113.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16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56575C27-C796-9804-47A2-A1D0D062D1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8024" y="3717032"/>
            <a:ext cx="3384376" cy="244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623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" dur="1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" dur="1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" dur="1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1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27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429F3553-33D1-4122-8064-2FE2C41B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41" y="998711"/>
            <a:ext cx="8278239" cy="576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(B)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胎內的氣體壓力</a:t>
            </a:r>
          </a:p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endParaRPr lang="en-US" altLang="zh-TW" sz="2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70A5814B-2661-40DF-91EE-EDB7CEEE9161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B71692B-5C5C-4782-AD0C-4600C470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" y="4221088"/>
            <a:ext cx="8140893" cy="65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力的單位／面積單位，為壓力的單位。故選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(B)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E2D17423-420A-4A4E-8C9C-9F6956FAFBB1}"/>
              </a:ext>
            </a:extLst>
          </p:cNvPr>
          <p:cNvSpPr/>
          <p:nvPr/>
        </p:nvSpPr>
        <p:spPr>
          <a:xfrm>
            <a:off x="409803" y="4299019"/>
            <a:ext cx="429917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ctr"/>
          <a:lstStyle/>
          <a:p>
            <a:pPr algn="ctr"/>
            <a:r>
              <a:rPr lang="zh-TW" altLang="en-US" dirty="0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E978EA4-29C7-4284-B58D-CD7DCBB5D264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113.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16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8E87E20E-FCE6-7A8A-641C-E7D5DCA638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306" y="1286711"/>
            <a:ext cx="3384376" cy="244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311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4" grpId="4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6" y="908720"/>
            <a:ext cx="7494441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68000" indent="-457200" algn="just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28.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將下圖甲、乙、丙、丁四個不同材質的實心正立方體分別放入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 L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水中，水的密度為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1.0 g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／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cm3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。已知四種物體皆不與水發生化學反應，且不吸水也不溶於水，則根據下表判斷，靜止平衡後，哪一個物體在液面下的體積最大？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8CE2FE4A-C7C8-43E5-B522-85A71974D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F8E58DB5-CA8D-4138-AB44-66E4C24F4701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B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28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86FD64B-DD38-4C33-9BB5-8F02DBC7E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538" y="4242366"/>
            <a:ext cx="1353174" cy="2615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甲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乙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丙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丁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BD3E68C-0A45-4701-B157-1688E1F5D773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113.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E8FCEB2A-3065-1C43-7681-2AE8357C9D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728" y="4242366"/>
            <a:ext cx="6965480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163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" dur="1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" dur="1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" dur="1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1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28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429F3553-33D1-4122-8064-2FE2C41B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41" y="998711"/>
            <a:ext cx="8278239" cy="576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(B)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乙</a:t>
            </a:r>
            <a:endParaRPr lang="en-US" altLang="zh-TW" sz="2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70A5814B-2661-40DF-91EE-EDB7CEEE9161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B71692B-5C5C-4782-AD0C-4600C470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" y="4221088"/>
            <a:ext cx="8140893" cy="65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甲為浮體，在水中體積為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 cm3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；乙密度與水相等，故在水中體積為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 cm3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；丙、丁沉入水中，在水中體積為其本身體積。故選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(B)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E2D17423-420A-4A4E-8C9C-9F6956FAFBB1}"/>
              </a:ext>
            </a:extLst>
          </p:cNvPr>
          <p:cNvSpPr/>
          <p:nvPr/>
        </p:nvSpPr>
        <p:spPr>
          <a:xfrm>
            <a:off x="409803" y="4299019"/>
            <a:ext cx="429917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ctr"/>
          <a:lstStyle/>
          <a:p>
            <a:pPr algn="ctr"/>
            <a:r>
              <a:rPr lang="zh-TW" altLang="en-US" dirty="0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E978EA4-29C7-4284-B58D-CD7DCBB5D264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113.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FFBF33E8-F7F2-D828-B699-1FA505BD22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1574712"/>
            <a:ext cx="6965480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46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4" grpId="4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04" y="1140590"/>
            <a:ext cx="8712968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algn="just" eaLnBrk="1" hangingPunct="1">
              <a:lnSpc>
                <a:spcPts val="3200"/>
              </a:lnSpc>
              <a:spcBef>
                <a:spcPct val="20000"/>
              </a:spcBef>
            </a:pP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請閱讀下列敘述後，回答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29 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～ </a:t>
            </a:r>
            <a:r>
              <a:rPr lang="en-US" altLang="zh-TW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30 </a:t>
            </a: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題： 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algn="just" eaLnBrk="1" hangingPunct="1">
              <a:lnSpc>
                <a:spcPts val="3200"/>
              </a:lnSpc>
              <a:spcBef>
                <a:spcPct val="20000"/>
              </a:spcBef>
            </a:pPr>
            <a:r>
              <a:rPr lang="zh-TW" altLang="en-US" sz="2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水肺潛水是一項由潛水員攜帶氣瓶（內含壓縮空氣的鋼瓶）在海面下所進行的活動，潛水員會穿上一種可充氣或放氣的背心，藉由氣瓶對背心的充放氣來改變背心的體積大小，調整潛水員在海中的浮力大小，在背心內多充入一些空氣，潛水員可在不施力划水的情形下自然向海面浮起，從背心中多放出一些空氣，潛水員可在不施力划水的情形下自然向海底下沉。若背心的充氣量調整適當，潛水員可在不施力划水的情形下於海面下維持同樣的深度，此種調整背心的充氣量而能夠在海面下維持同樣深度的技術，稱為「中性浮力」。水肺潛水需要找同伴一起進行活動，可以互相照顧，每次潛水前也都要有適當的規劃，潛水後也要做紀錄。右圖為一位潛水員的潛水時間與潛水深度的紀錄。</a:t>
            </a:r>
            <a:endParaRPr lang="en-US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題組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29-30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8D48595A-DFFE-4840-9DF4-C53B7B96A1B3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109.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46-47 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207F2267-EBE9-4C03-881A-59328E170E36}"/>
              </a:ext>
            </a:extLst>
          </p:cNvPr>
          <p:cNvSpPr/>
          <p:nvPr/>
        </p:nvSpPr>
        <p:spPr>
          <a:xfrm>
            <a:off x="2921" y="0"/>
            <a:ext cx="9145513" cy="6858000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" name="橢圓 7">
            <a:extLst>
              <a:ext uri="{FF2B5EF4-FFF2-40B4-BE49-F238E27FC236}">
                <a16:creationId xmlns:a16="http://schemas.microsoft.com/office/drawing/2014/main" id="{48401927-A03C-4971-BC8F-01A4CECE7AE8}"/>
              </a:ext>
            </a:extLst>
          </p:cNvPr>
          <p:cNvSpPr/>
          <p:nvPr/>
        </p:nvSpPr>
        <p:spPr>
          <a:xfrm>
            <a:off x="6444208" y="6234745"/>
            <a:ext cx="576064" cy="555592"/>
          </a:xfrm>
          <a:prstGeom prst="ellipse">
            <a:avLst/>
          </a:prstGeom>
          <a:solidFill>
            <a:srgbClr val="FF0909"/>
          </a:solidFill>
          <a:ln w="57150">
            <a:solidFill>
              <a:srgbClr val="E3E6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zh-TW" altLang="en-US" sz="1300" b="1" dirty="0">
                <a:solidFill>
                  <a:srgbClr val="E3E6E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開啟圖片</a:t>
            </a:r>
          </a:p>
        </p:txBody>
      </p:sp>
      <p:sp>
        <p:nvSpPr>
          <p:cNvPr id="9" name="橢圓 8">
            <a:extLst>
              <a:ext uri="{FF2B5EF4-FFF2-40B4-BE49-F238E27FC236}">
                <a16:creationId xmlns:a16="http://schemas.microsoft.com/office/drawing/2014/main" id="{5C25425E-D42C-42A8-8520-F148C2919A0C}"/>
              </a:ext>
            </a:extLst>
          </p:cNvPr>
          <p:cNvSpPr/>
          <p:nvPr/>
        </p:nvSpPr>
        <p:spPr>
          <a:xfrm>
            <a:off x="6449709" y="6224015"/>
            <a:ext cx="576064" cy="561689"/>
          </a:xfrm>
          <a:prstGeom prst="ellipse">
            <a:avLst/>
          </a:prstGeom>
          <a:solidFill>
            <a:srgbClr val="E3E6E4"/>
          </a:solidFill>
          <a:ln w="57150">
            <a:solidFill>
              <a:srgbClr val="FF09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zh-TW" altLang="en-US" sz="1300" b="1" dirty="0">
                <a:solidFill>
                  <a:srgbClr val="FF090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關閉圖片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CA96A0DC-0074-427B-ABAC-1FFC93A75E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0683" y="1928068"/>
            <a:ext cx="4242634" cy="3001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877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9" grpId="0" animBg="1"/>
      <p:bldP spid="9" grpId="1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7" y="908720"/>
            <a:ext cx="7668343" cy="682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algn="just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29.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若未攜帶裝備潛水員的體積為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V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、質量為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、密度為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，潛水員所攜帶的所有裝備體積為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V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裝、質量為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裝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，海水的密度為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海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，則下列哪一關係式的情況，可讓潛水員維持在海面下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10m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的深度以「中性浮力」活動？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題組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29-30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774163B-9D39-4241-88D7-96EACEB844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D7133852-0F13-4FCF-949E-21C08A2E7A6F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C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97692997-0CC6-4BE2-BC1F-05ECBBBCF53C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109. </a:t>
            </a:r>
            <a:r>
              <a:rPr lang="zh-TW" altLang="en-US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46-47 </a:t>
            </a:r>
            <a:endParaRPr lang="en-US" altLang="zh-TW" sz="2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9CC7400A-9E1D-4002-960B-07F09987C1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900" y="3861048"/>
            <a:ext cx="6885532" cy="2615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(A)V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×D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海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en-US" altLang="zh-TW" sz="2600" baseline="-25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V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＋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V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裝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×D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en-US" altLang="zh-TW" sz="2600" baseline="-25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V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＋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V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裝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×D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海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＋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裝</a:t>
            </a:r>
            <a:endParaRPr lang="en-US" altLang="zh-TW" sz="2600" baseline="-25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(D)V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×D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海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＋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V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裝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×D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＋ 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</a:t>
            </a:r>
            <a:r>
              <a:rPr lang="zh-TW" altLang="en-US" sz="26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裝</a:t>
            </a:r>
            <a:endParaRPr lang="en-US" altLang="zh-TW" sz="2600" baseline="-25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9927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6" y="908720"/>
            <a:ext cx="7786800" cy="1063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algn="just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一條彈簧的上端固定於支架上，下端未吊掛物體時，彈簧的長度為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10cm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。在其下方吊掛一個質量未知的物體甲，彈簧的總長度變為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12cm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，接著在物體甲的下方，再加掛一個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60g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的砝碼，則彈簧的總長度變為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15cm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。若移除物體甲與砝碼後，彈簧恢復原長，則物體甲的質量應為多少？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B8E66587-95D2-4AC9-BAA4-C132EA0C8D64}"/>
              </a:ext>
            </a:extLst>
          </p:cNvPr>
          <p:cNvSpPr/>
          <p:nvPr/>
        </p:nvSpPr>
        <p:spPr>
          <a:xfrm>
            <a:off x="7020273" y="-7519"/>
            <a:ext cx="2125240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104.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14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936564B-888D-46F9-9776-81842F4DC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8F8D5070-86A2-4EC8-B650-4002859F02EC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B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366F5BF-920C-41B3-B587-1308F5E8A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915" y="3861048"/>
            <a:ext cx="1287528" cy="2615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(A)24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(B)40</a:t>
            </a:r>
          </a:p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(C)48</a:t>
            </a:r>
          </a:p>
          <a:p>
            <a:pPr marL="360363" indent="-360363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(D)75</a:t>
            </a:r>
          </a:p>
        </p:txBody>
      </p:sp>
    </p:spTree>
    <p:extLst>
      <p:ext uri="{BB962C8B-B14F-4D97-AF65-F5344CB8AC3E}">
        <p14:creationId xmlns:p14="http://schemas.microsoft.com/office/powerpoint/2010/main" val="3713421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49519B9-E98D-46BA-9A35-9C52C64F1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179" y="980728"/>
            <a:ext cx="6290069" cy="618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(C)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V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人＋ </a:t>
            </a: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V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裝）</a:t>
            </a: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×D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海＝ </a:t>
            </a: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人＋ </a:t>
            </a: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裝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29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37A65CBF-4037-4DE4-B1A5-339CF1C4F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860" y="1949917"/>
            <a:ext cx="7722604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just" eaLnBrk="1" hangingPunct="1">
              <a:lnSpc>
                <a:spcPts val="44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中性浮力時，海水浮力＝（人＋裝備）的總質量，可得（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V</a:t>
            </a:r>
            <a:r>
              <a:rPr lang="zh-TW" altLang="en-US" sz="26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＋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V</a:t>
            </a:r>
            <a:r>
              <a:rPr lang="zh-TW" altLang="en-US" sz="26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裝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×D</a:t>
            </a:r>
            <a:r>
              <a:rPr lang="zh-TW" altLang="en-US" sz="26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海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</a:t>
            </a:r>
            <a:r>
              <a:rPr lang="zh-TW" altLang="en-US" sz="26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＋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</a:t>
            </a:r>
            <a:r>
              <a:rPr lang="zh-TW" altLang="en-US" sz="26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裝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，故選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(C)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橢圓 9">
            <a:extLst>
              <a:ext uri="{FF2B5EF4-FFF2-40B4-BE49-F238E27FC236}">
                <a16:creationId xmlns:a16="http://schemas.microsoft.com/office/drawing/2014/main" id="{35773477-ABA1-4FF2-B0CB-3D2CEEA320F0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A6F111E4-A084-4FED-ACF2-9944180C6A13}"/>
              </a:ext>
            </a:extLst>
          </p:cNvPr>
          <p:cNvSpPr/>
          <p:nvPr/>
        </p:nvSpPr>
        <p:spPr>
          <a:xfrm>
            <a:off x="612068" y="1965316"/>
            <a:ext cx="454113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3AEE5B2-519A-4698-954E-72429DA99017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109. </a:t>
            </a:r>
            <a:r>
              <a:rPr lang="zh-TW" altLang="en-US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46-47 </a:t>
            </a:r>
            <a:endParaRPr lang="en-US" altLang="zh-TW" sz="2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29212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9" grpId="2"/>
      <p:bldP spid="9" grpId="3"/>
      <p:bldP spid="9" grpId="4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136" y="908720"/>
            <a:ext cx="7494441" cy="682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68000" indent="-457200" algn="just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30.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若不考慮海水的流動，依照上文中的潛水紀錄，此潛水員在開始潛水後多久，他所處位置的海水壓力最大？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8CE2FE4A-C7C8-43E5-B522-85A71974D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32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F8E58DB5-CA8D-4138-AB44-66E4C24F4701}"/>
              </a:ext>
            </a:extLst>
          </p:cNvPr>
          <p:cNvSpPr txBox="1"/>
          <p:nvPr/>
        </p:nvSpPr>
        <p:spPr>
          <a:xfrm>
            <a:off x="425423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B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題組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29-30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86FD64B-DD38-4C33-9BB5-8F02DBC7E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9234" y="2852936"/>
            <a:ext cx="6885532" cy="2615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(A)5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(B)10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(C)20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68000" indent="-457200"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(D)50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BD3E68C-0A45-4701-B157-1688E1F5D773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109. </a:t>
            </a:r>
            <a:r>
              <a:rPr lang="zh-TW" altLang="en-US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46-47 </a:t>
            </a:r>
            <a:endParaRPr lang="en-US" altLang="zh-TW" sz="2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3504C739-7191-4C9E-9A81-EA73B015D1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7418" y="2768270"/>
            <a:ext cx="3816424" cy="27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681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429F3553-33D1-4122-8064-2FE2C41B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41" y="998711"/>
            <a:ext cx="8278239" cy="576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pt-BR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(B)10 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70A5814B-2661-40DF-91EE-EDB7CEEE9161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B71692B-5C5C-4782-AD0C-4600C470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" y="3789040"/>
            <a:ext cx="8140893" cy="65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液體壓力與深度成正比，在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分鐘時潛水員在最深處，此時海水壓力最大。</a:t>
            </a:r>
            <a:endParaRPr lang="zh-TW" altLang="en-US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E2D17423-420A-4A4E-8C9C-9F6956FAFBB1}"/>
              </a:ext>
            </a:extLst>
          </p:cNvPr>
          <p:cNvSpPr/>
          <p:nvPr/>
        </p:nvSpPr>
        <p:spPr>
          <a:xfrm>
            <a:off x="409803" y="3866971"/>
            <a:ext cx="429917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ctr"/>
          <a:lstStyle/>
          <a:p>
            <a:pPr algn="ctr"/>
            <a:r>
              <a:rPr lang="zh-TW" altLang="en-US" dirty="0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E978EA4-29C7-4284-B58D-CD7DCBB5D264}"/>
              </a:ext>
            </a:extLst>
          </p:cNvPr>
          <p:cNvSpPr/>
          <p:nvPr/>
        </p:nvSpPr>
        <p:spPr>
          <a:xfrm>
            <a:off x="5940152" y="-7519"/>
            <a:ext cx="3205361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109. </a:t>
            </a:r>
            <a:r>
              <a:rPr lang="zh-TW" altLang="en-US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46-47 </a:t>
            </a:r>
            <a:endParaRPr lang="en-US" altLang="zh-TW" sz="2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3D1CC055-8A34-4C02-B203-9F50F16A57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3788" y="1141627"/>
            <a:ext cx="3816424" cy="27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026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4" grpId="4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8ABB9D7D-1BC2-42CB-A228-B8BC2CEE819C}"/>
              </a:ext>
            </a:extLst>
          </p:cNvPr>
          <p:cNvSpPr/>
          <p:nvPr/>
        </p:nvSpPr>
        <p:spPr>
          <a:xfrm>
            <a:off x="6912925" y="-7519"/>
            <a:ext cx="2232588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104. </a:t>
            </a:r>
            <a:r>
              <a:rPr lang="zh-TW" altLang="en-US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14</a:t>
            </a:r>
            <a:endParaRPr lang="en-US" altLang="zh-TW" sz="2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429F3553-33D1-4122-8064-2FE2C41B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41" y="998711"/>
            <a:ext cx="8278239" cy="576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(B)40</a:t>
            </a:r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70A5814B-2661-40DF-91EE-EDB7CEEE9161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B71692B-5C5C-4782-AD0C-4600C470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95" y="1573316"/>
            <a:ext cx="8278239" cy="65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增加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60 g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，長度增加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15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－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12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3cm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2400" dirty="0">
              <a:solidFill>
                <a:srgbClr val="0099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</a:pP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可得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60/3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X/(12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－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10)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，得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 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40(g)</a:t>
            </a:r>
            <a:r>
              <a:rPr lang="zh-TW" altLang="en-US" sz="24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E2D17423-420A-4A4E-8C9C-9F6956FAFBB1}"/>
              </a:ext>
            </a:extLst>
          </p:cNvPr>
          <p:cNvSpPr/>
          <p:nvPr/>
        </p:nvSpPr>
        <p:spPr>
          <a:xfrm>
            <a:off x="409803" y="1651247"/>
            <a:ext cx="429917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36000" rtlCol="0" anchor="ctr"/>
          <a:lstStyle/>
          <a:p>
            <a:pPr algn="ctr"/>
            <a:r>
              <a:rPr lang="zh-TW" altLang="en-US" dirty="0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</p:spTree>
    <p:extLst>
      <p:ext uri="{BB962C8B-B14F-4D97-AF65-F5344CB8AC3E}">
        <p14:creationId xmlns:p14="http://schemas.microsoft.com/office/powerpoint/2010/main" val="4035048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4" grpId="4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>
            <a:extLst>
              <a:ext uri="{FF2B5EF4-FFF2-40B4-BE49-F238E27FC236}">
                <a16:creationId xmlns:a16="http://schemas.microsoft.com/office/drawing/2014/main" id="{4823E40B-6F16-4206-9340-26AF91918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616" y="1014391"/>
            <a:ext cx="7926526" cy="1415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4.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一個實驗裝置如右圖所示，在兩個彈簧秤下方分別吊掛重物甲、乙，再將重物浸入純水中，待重物靜止後，兩個彈簧秤的讀數皆為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100gw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。已知甲、乙的質量分別為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200g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300g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，若甲、乙的密度分別為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r>
              <a:rPr lang="zh-TW" altLang="en-US" sz="24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甲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r>
              <a:rPr lang="zh-TW" altLang="en-US" sz="24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乙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，則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r>
              <a:rPr lang="zh-TW" altLang="en-US" sz="24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甲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r>
              <a:rPr lang="zh-TW" altLang="en-US" sz="2400" baseline="-25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乙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最接近下列何者？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兩彈簧秤均可測量至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500gw)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zh-TW" altLang="en-US" sz="24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9277F0C-0B7A-401C-B9F1-9D0C878BBE88}"/>
              </a:ext>
            </a:extLst>
          </p:cNvPr>
          <p:cNvSpPr/>
          <p:nvPr/>
        </p:nvSpPr>
        <p:spPr>
          <a:xfrm>
            <a:off x="0" y="592794"/>
            <a:ext cx="9144000" cy="3983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單選題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167BE1A3-B207-4C5F-B769-D35C5C19FDBE}"/>
              </a:ext>
            </a:extLst>
          </p:cNvPr>
          <p:cNvSpPr/>
          <p:nvPr/>
        </p:nvSpPr>
        <p:spPr>
          <a:xfrm>
            <a:off x="6912925" y="-7519"/>
            <a:ext cx="2232588" cy="600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104. 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44 </a:t>
            </a:r>
            <a:endParaRPr lang="zh-TW" altLang="en-US" sz="2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AA044FA-9224-4429-AD80-3C4BC78A5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289" y="3933056"/>
            <a:ext cx="6892096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endParaRPr lang="en-US" altLang="zh-TW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56F909FC-AF4E-46E1-8D2B-029ABAD40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58" y="936651"/>
            <a:ext cx="1224137" cy="62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3000" dirty="0">
                <a:latin typeface="+mn-ea"/>
                <a:ea typeface="+mn-ea"/>
              </a:rPr>
              <a:t>(   )</a:t>
            </a:r>
            <a:endParaRPr lang="en-US" altLang="zh-TW" sz="3000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E6D79C0F-C7EC-46BF-B899-6D1721D14AAF}"/>
              </a:ext>
            </a:extLst>
          </p:cNvPr>
          <p:cNvSpPr txBox="1"/>
          <p:nvPr/>
        </p:nvSpPr>
        <p:spPr>
          <a:xfrm>
            <a:off x="367049" y="908720"/>
            <a:ext cx="533523" cy="607667"/>
          </a:xfrm>
          <a:prstGeom prst="rect">
            <a:avLst/>
          </a:prstGeom>
          <a:noFill/>
        </p:spPr>
        <p:txBody>
          <a:bodyPr wrap="square" tIns="0" bIns="0" rtlCol="0" anchor="ctr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Wingdings 2"/>
              </a:rPr>
              <a:t>D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56313922-F330-433F-A100-4E6CC52F5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5995" y="4077072"/>
            <a:ext cx="1649057" cy="2268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(A)1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</a:p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(B)1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</a:p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(C)2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</a:p>
          <a:p>
            <a:pPr marL="360363" indent="-360363" eaLnBrk="1" hangingPunct="1">
              <a:lnSpc>
                <a:spcPts val="3600"/>
              </a:lnSpc>
              <a:spcBef>
                <a:spcPct val="20000"/>
              </a:spcBef>
            </a:pP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(D)4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70853AEB-77EE-47E6-ABDE-79203D09262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75373" y="3278261"/>
            <a:ext cx="2718454" cy="281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54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1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49519B9-E98D-46BA-9A35-9C52C64F1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179" y="980728"/>
            <a:ext cx="6362077" cy="618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ts val="4400"/>
              </a:lnSpc>
              <a:spcBef>
                <a:spcPct val="20000"/>
              </a:spcBef>
            </a:pP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(D)4</a:t>
            </a:r>
            <a:r>
              <a:rPr lang="zh-TW" altLang="en-US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E7D36B68-2E07-4CB7-A300-333AB4922935}"/>
              </a:ext>
            </a:extLst>
          </p:cNvPr>
          <p:cNvSpPr/>
          <p:nvPr/>
        </p:nvSpPr>
        <p:spPr>
          <a:xfrm>
            <a:off x="0" y="600313"/>
            <a:ext cx="9144000" cy="398398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解析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37A65CBF-4037-4DE4-B1A5-339CF1C4F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860" y="3856138"/>
            <a:ext cx="7722604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just" eaLnBrk="1" hangingPunct="1">
              <a:lnSpc>
                <a:spcPts val="44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甲受浮力＝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200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－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100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100(</a:t>
            </a:r>
            <a:r>
              <a:rPr lang="en-US" altLang="zh-TW" sz="2600" dirty="0" err="1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gw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V</a:t>
            </a:r>
            <a:r>
              <a:rPr lang="zh-TW" altLang="en-US" sz="26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甲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×1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，得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V</a:t>
            </a:r>
            <a:r>
              <a:rPr lang="zh-TW" altLang="en-US" sz="26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甲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100cm</a:t>
            </a:r>
            <a:r>
              <a:rPr lang="en-US" altLang="zh-TW" sz="2600" baseline="30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。同理得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V</a:t>
            </a:r>
            <a:r>
              <a:rPr lang="zh-TW" altLang="en-US" sz="26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乙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200cm</a:t>
            </a:r>
            <a:r>
              <a:rPr lang="en-US" altLang="zh-TW" sz="2600" baseline="30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600" dirty="0">
              <a:solidFill>
                <a:srgbClr val="0099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 eaLnBrk="1" hangingPunct="1">
              <a:lnSpc>
                <a:spcPts val="4400"/>
              </a:lnSpc>
              <a:spcBef>
                <a:spcPct val="20000"/>
              </a:spcBef>
            </a:pP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故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r>
              <a:rPr lang="zh-TW" altLang="en-US" sz="26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甲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r>
              <a:rPr lang="zh-TW" altLang="en-US" sz="26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乙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</a:t>
            </a:r>
            <a:r>
              <a:rPr lang="zh-TW" altLang="en-US" sz="26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甲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/V</a:t>
            </a:r>
            <a:r>
              <a:rPr lang="zh-TW" altLang="en-US" sz="26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甲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</a:t>
            </a:r>
            <a:r>
              <a:rPr lang="zh-TW" altLang="en-US" sz="26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乙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／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V</a:t>
            </a:r>
            <a:r>
              <a:rPr lang="zh-TW" altLang="en-US" sz="2600" baseline="-250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乙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200/100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300/200 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＝ 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600" dirty="0">
                <a:solidFill>
                  <a:srgbClr val="00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2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7E9E627F-C766-47B4-B43D-BC2EBC5EB589}"/>
              </a:ext>
            </a:extLst>
          </p:cNvPr>
          <p:cNvSpPr/>
          <p:nvPr/>
        </p:nvSpPr>
        <p:spPr>
          <a:xfrm>
            <a:off x="6912925" y="-7519"/>
            <a:ext cx="2232588" cy="607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eaLnBrk="1" hangingPunct="1">
              <a:spcBef>
                <a:spcPct val="20000"/>
              </a:spcBef>
            </a:pPr>
            <a:r>
              <a:rPr lang="en-US" altLang="zh-TW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104. </a:t>
            </a:r>
            <a:r>
              <a:rPr lang="zh-TW" altLang="en-US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會考</a:t>
            </a:r>
            <a:r>
              <a:rPr lang="en-US" altLang="zh-TW" sz="2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44 </a:t>
            </a:r>
            <a:endParaRPr lang="zh-TW" altLang="en-US" sz="20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橢圓 9">
            <a:extLst>
              <a:ext uri="{FF2B5EF4-FFF2-40B4-BE49-F238E27FC236}">
                <a16:creationId xmlns:a16="http://schemas.microsoft.com/office/drawing/2014/main" id="{DF3A36E9-CF00-4987-8653-F559E22A6FB3}"/>
              </a:ext>
            </a:extLst>
          </p:cNvPr>
          <p:cNvSpPr/>
          <p:nvPr/>
        </p:nvSpPr>
        <p:spPr>
          <a:xfrm>
            <a:off x="80107" y="6246000"/>
            <a:ext cx="576000" cy="57600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全解</a:t>
            </a:r>
          </a:p>
        </p:txBody>
      </p:sp>
      <p:sp>
        <p:nvSpPr>
          <p:cNvPr id="11" name="橢圓 10">
            <a:extLst>
              <a:ext uri="{FF2B5EF4-FFF2-40B4-BE49-F238E27FC236}">
                <a16:creationId xmlns:a16="http://schemas.microsoft.com/office/drawing/2014/main" id="{38D16D37-8223-4A1C-A95B-26C159AE4CD2}"/>
              </a:ext>
            </a:extLst>
          </p:cNvPr>
          <p:cNvSpPr/>
          <p:nvPr/>
        </p:nvSpPr>
        <p:spPr>
          <a:xfrm>
            <a:off x="612068" y="3871537"/>
            <a:ext cx="454113" cy="427333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>
                <a:latin typeface="jf open 粉圓 2.0" panose="020B0000000000000000" pitchFamily="34" charset="-120"/>
                <a:ea typeface="jf open 粉圓 2.0" panose="020B0000000000000000" pitchFamily="34" charset="-120"/>
              </a:rPr>
              <a:t>解</a:t>
            </a: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7D6BCB59-DA0E-42C6-ADC4-767BB0F6053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12773" y="980620"/>
            <a:ext cx="2718454" cy="281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469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9" grpId="2"/>
      <p:bldP spid="9" grpId="3"/>
      <p:bldP spid="9" grpId="4"/>
    </p:bldLst>
  </p:timing>
</p:sld>
</file>

<file path=ppt/theme/theme1.xml><?xml version="1.0" encoding="utf-8"?>
<a:theme xmlns:a="http://schemas.openxmlformats.org/drawingml/2006/main" name="自訂設計">
  <a:themeElements>
    <a:clrScheme name="自訂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訂設計">
      <a:majorFont>
        <a:latin typeface="Arial"/>
        <a:ea typeface="標楷體"/>
        <a:cs typeface="新細明體"/>
      </a:majorFont>
      <a:minorFont>
        <a:latin typeface="Arial"/>
        <a:ea typeface="標楷體"/>
        <a:cs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自訂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訂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訂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自訂設計">
  <a:themeElements>
    <a:clrScheme name="3_自訂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自訂設計">
      <a:majorFont>
        <a:latin typeface="Arial"/>
        <a:ea typeface="標楷體"/>
        <a:cs typeface="新細明體"/>
      </a:majorFont>
      <a:minorFont>
        <a:latin typeface="Arial"/>
        <a:ea typeface="標楷體"/>
        <a:cs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3_自訂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自訂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自訂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自訂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自訂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自訂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自訂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自訂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自訂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自訂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自訂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自訂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自訂設計">
  <a:themeElements>
    <a:clrScheme name="2_自訂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自訂設計">
      <a:majorFont>
        <a:latin typeface="Arial"/>
        <a:ea typeface="標楷體"/>
        <a:cs typeface="新細明體"/>
      </a:majorFont>
      <a:minorFont>
        <a:latin typeface="Arial"/>
        <a:ea typeface="標楷體"/>
        <a:cs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2_自訂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自訂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自訂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自訂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自訂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自訂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訂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訂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訂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訂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訂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訂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自訂設計">
  <a:themeElements>
    <a:clrScheme name="1_自訂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自訂設計">
      <a:majorFont>
        <a:latin typeface="Arial"/>
        <a:ea typeface="標楷體"/>
        <a:cs typeface="新細明體"/>
      </a:majorFont>
      <a:minorFont>
        <a:latin typeface="Arial"/>
        <a:ea typeface="標楷體"/>
        <a:cs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自訂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訂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訂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訂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訂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訂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訂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訂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訂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訂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訂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訂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11346</TotalTime>
  <Words>6037</Words>
  <Application>Microsoft Office PowerPoint</Application>
  <PresentationFormat>如螢幕大小 (4:3)</PresentationFormat>
  <Paragraphs>467</Paragraphs>
  <Slides>62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4</vt:i4>
      </vt:variant>
      <vt:variant>
        <vt:lpstr>投影片標題</vt:lpstr>
      </vt:variant>
      <vt:variant>
        <vt:i4>62</vt:i4>
      </vt:variant>
    </vt:vector>
  </HeadingPairs>
  <TitlesOfParts>
    <vt:vector size="69" baseType="lpstr">
      <vt:lpstr>jf open 粉圓 2.0</vt:lpstr>
      <vt:lpstr>微軟正黑體</vt:lpstr>
      <vt:lpstr>Arial</vt:lpstr>
      <vt:lpstr>自訂設計</vt:lpstr>
      <vt:lpstr>3_自訂設計</vt:lpstr>
      <vt:lpstr>2_自訂設計</vt:lpstr>
      <vt:lpstr>1_自訂設計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tpmedia9a</dc:creator>
  <cp:lastModifiedBy>李承恩</cp:lastModifiedBy>
  <cp:revision>603</cp:revision>
  <dcterms:created xsi:type="dcterms:W3CDTF">2018-09-03T03:09:31Z</dcterms:created>
  <dcterms:modified xsi:type="dcterms:W3CDTF">2024-10-25T06:14:33Z</dcterms:modified>
</cp:coreProperties>
</file>