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sldIdLst>
    <p:sldId id="345" r:id="rId2"/>
    <p:sldId id="346" r:id="rId3"/>
    <p:sldId id="392" r:id="rId4"/>
    <p:sldId id="393" r:id="rId5"/>
    <p:sldId id="394" r:id="rId6"/>
    <p:sldId id="395" r:id="rId7"/>
    <p:sldId id="396" r:id="rId8"/>
    <p:sldId id="373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7BA"/>
    <a:srgbClr val="0055A9"/>
    <a:srgbClr val="0000FF"/>
    <a:srgbClr val="FF0000"/>
    <a:srgbClr val="FFFF99"/>
    <a:srgbClr val="CC3300"/>
    <a:srgbClr val="663300"/>
    <a:srgbClr val="FF99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84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057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378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320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A59964-E77E-4CA9-A720-42549D59A778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640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465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1-1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位置、路徑長與位移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位置、路徑長與位移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1-1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位置：</a:t>
            </a:r>
            <a:r>
              <a:rPr lang="zh-TW" altLang="en-US" dirty="0">
                <a:latin typeface="Times New Roman" panose="02020603050405020304" pitchFamily="18" charset="0"/>
              </a:rPr>
              <a:t>要描述一直線上物體的位置，可以數線表示，將基準點視為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（座標為</a:t>
            </a:r>
            <a:r>
              <a:rPr lang="en-US" altLang="zh-TW" dirty="0">
                <a:latin typeface="Times New Roman" panose="02020603050405020304" pitchFamily="18" charset="0"/>
              </a:rPr>
              <a:t>0</a:t>
            </a:r>
            <a:r>
              <a:rPr lang="zh-TW" altLang="en-US" dirty="0">
                <a:latin typeface="Times New Roman" panose="02020603050405020304" pitchFamily="18" charset="0"/>
              </a:rPr>
              <a:t>），再說明物體所在位置與基準點的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和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，通常以原點右方（或上方）的數值為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</a:t>
            </a:r>
            <a:r>
              <a:rPr lang="zh-TW" altLang="en-US" dirty="0" smtClean="0">
                <a:latin typeface="Times New Roman" panose="02020603050405020304" pitchFamily="18" charset="0"/>
              </a:rPr>
              <a:t>左方（</a:t>
            </a:r>
            <a:r>
              <a:rPr lang="zh-TW" altLang="en-US" dirty="0">
                <a:latin typeface="Times New Roman" panose="02020603050405020304" pitchFamily="18" charset="0"/>
              </a:rPr>
              <a:t>或下方）的數值為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E3C3B571-AF6C-089B-C8B8-CAE5462FC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8260" y="124502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原點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:a16="http://schemas.microsoft.com/office/drawing/2014/main" xmlns="" id="{206DA035-CE8B-59C6-9156-303DC9A85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014" y="240706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方向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:a16="http://schemas.microsoft.com/office/drawing/2014/main" xmlns="" id="{F999175F-2E4F-833A-4F4A-EAE697384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877" y="240706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距離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:a16="http://schemas.microsoft.com/office/drawing/2014/main" xmlns="" id="{58F5F19B-5047-94C8-8D6A-FD65D46FC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3830" y="3005466"/>
            <a:ext cx="7517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:a16="http://schemas.microsoft.com/office/drawing/2014/main" xmlns="" id="{14A5FA43-3A90-C9A8-D84F-A7790FAB1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528" y="3592147"/>
            <a:ext cx="7517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負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圖片 20">
            <a:extLst>
              <a:ext uri="{FF2B5EF4-FFF2-40B4-BE49-F238E27FC236}">
                <a16:creationId xmlns:a16="http://schemas.microsoft.com/office/drawing/2014/main" xmlns="" id="{112B43EC-5D9E-6D66-2B9C-669FE5DA5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39" y="1674315"/>
            <a:ext cx="7797521" cy="260273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E993FB32-A66F-BF1E-070D-E71F89076CC0}"/>
              </a:ext>
            </a:extLst>
          </p:cNvPr>
          <p:cNvSpPr txBox="1"/>
          <p:nvPr/>
        </p:nvSpPr>
        <p:spPr>
          <a:xfrm>
            <a:off x="494106" y="10895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射飛鏢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DE02E089-03F6-6F5A-214F-7A532B887313}"/>
              </a:ext>
            </a:extLst>
          </p:cNvPr>
          <p:cNvSpPr txBox="1"/>
          <p:nvPr/>
        </p:nvSpPr>
        <p:spPr>
          <a:xfrm>
            <a:off x="2089011" y="703921"/>
            <a:ext cx="10054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章魚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丸子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A29C5E2A-8CE6-95E8-6C5E-62C660CB2471}"/>
              </a:ext>
            </a:extLst>
          </p:cNvPr>
          <p:cNvSpPr txBox="1"/>
          <p:nvPr/>
        </p:nvSpPr>
        <p:spPr>
          <a:xfrm>
            <a:off x="4069297" y="703921"/>
            <a:ext cx="10054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彈珠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汽水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121CE415-3ABE-7BEC-2F67-1A72A0F958A0}"/>
              </a:ext>
            </a:extLst>
          </p:cNvPr>
          <p:cNvSpPr txBox="1"/>
          <p:nvPr/>
        </p:nvSpPr>
        <p:spPr>
          <a:xfrm>
            <a:off x="5253833" y="10895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大力士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5D6B7057-BB24-79C9-36C9-34F671E24F2F}"/>
              </a:ext>
            </a:extLst>
          </p:cNvPr>
          <p:cNvSpPr txBox="1"/>
          <p:nvPr/>
        </p:nvSpPr>
        <p:spPr>
          <a:xfrm>
            <a:off x="7103117" y="10895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服務臺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A720F498-A728-E953-CD68-793CEF179816}"/>
              </a:ext>
            </a:extLst>
          </p:cNvPr>
          <p:cNvSpPr txBox="1"/>
          <p:nvPr/>
        </p:nvSpPr>
        <p:spPr>
          <a:xfrm>
            <a:off x="963842" y="3372969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5358AF66-5AC8-5CB8-EF4A-E189561F0576}"/>
              </a:ext>
            </a:extLst>
          </p:cNvPr>
          <p:cNvSpPr txBox="1"/>
          <p:nvPr/>
        </p:nvSpPr>
        <p:spPr>
          <a:xfrm>
            <a:off x="1613963" y="3372969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−4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DD5BBB10-950F-6076-6DA5-6881C43F0AC7}"/>
              </a:ext>
            </a:extLst>
          </p:cNvPr>
          <p:cNvSpPr txBox="1"/>
          <p:nvPr/>
        </p:nvSpPr>
        <p:spPr>
          <a:xfrm>
            <a:off x="2264084" y="3372969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A153C028-4392-B1CB-335D-75C1B83BAFEF}"/>
              </a:ext>
            </a:extLst>
          </p:cNvPr>
          <p:cNvSpPr txBox="1"/>
          <p:nvPr/>
        </p:nvSpPr>
        <p:spPr>
          <a:xfrm>
            <a:off x="2914205" y="3372969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FEA2DE96-A83D-446F-4FC9-06515D0AB832}"/>
              </a:ext>
            </a:extLst>
          </p:cNvPr>
          <p:cNvSpPr txBox="1"/>
          <p:nvPr/>
        </p:nvSpPr>
        <p:spPr>
          <a:xfrm>
            <a:off x="3564325" y="3372969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CFFFC8A4-164E-1ECA-1CE2-3344C60CE97D}"/>
              </a:ext>
            </a:extLst>
          </p:cNvPr>
          <p:cNvSpPr txBox="1"/>
          <p:nvPr/>
        </p:nvSpPr>
        <p:spPr>
          <a:xfrm>
            <a:off x="4333713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xmlns="" id="{4DCAE30D-011F-6DB9-60E2-9EDCED8C6E4A}"/>
              </a:ext>
            </a:extLst>
          </p:cNvPr>
          <p:cNvSpPr txBox="1"/>
          <p:nvPr/>
        </p:nvSpPr>
        <p:spPr>
          <a:xfrm>
            <a:off x="4986206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8F90C430-EBB9-35B7-6F62-D48A92D8F4E3}"/>
              </a:ext>
            </a:extLst>
          </p:cNvPr>
          <p:cNvSpPr txBox="1"/>
          <p:nvPr/>
        </p:nvSpPr>
        <p:spPr>
          <a:xfrm>
            <a:off x="5638699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xmlns="" id="{2198702A-EB32-CED1-B2B4-39B99D7EE396}"/>
              </a:ext>
            </a:extLst>
          </p:cNvPr>
          <p:cNvSpPr txBox="1"/>
          <p:nvPr/>
        </p:nvSpPr>
        <p:spPr>
          <a:xfrm>
            <a:off x="6291192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0660DA73-9C99-89DE-7B0D-D40DC36D0B76}"/>
              </a:ext>
            </a:extLst>
          </p:cNvPr>
          <p:cNvSpPr txBox="1"/>
          <p:nvPr/>
        </p:nvSpPr>
        <p:spPr>
          <a:xfrm>
            <a:off x="6943685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7518DBE9-0BC4-9210-9355-EB7D9BB54625}"/>
              </a:ext>
            </a:extLst>
          </p:cNvPr>
          <p:cNvSpPr txBox="1"/>
          <p:nvPr/>
        </p:nvSpPr>
        <p:spPr>
          <a:xfrm>
            <a:off x="7596177" y="337296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77726859-0E7B-FA51-89D4-89DD56709799}"/>
              </a:ext>
            </a:extLst>
          </p:cNvPr>
          <p:cNvSpPr txBox="1"/>
          <p:nvPr/>
        </p:nvSpPr>
        <p:spPr>
          <a:xfrm>
            <a:off x="7333535" y="427704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公尺</a:t>
            </a: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ED40714F-6314-CEB4-89A2-8277A2E53952}"/>
              </a:ext>
            </a:extLst>
          </p:cNvPr>
          <p:cNvSpPr/>
          <p:nvPr/>
        </p:nvSpPr>
        <p:spPr>
          <a:xfrm>
            <a:off x="673240" y="4938445"/>
            <a:ext cx="7797521" cy="1222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▲大力士在彈珠汽水右方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公尺，可表示為 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</a:t>
            </a:r>
            <a:r>
              <a:rPr lang="en-US" altLang="zh-TW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公尺</a:t>
            </a:r>
          </a:p>
        </p:txBody>
      </p:sp>
      <p:sp>
        <p:nvSpPr>
          <p:cNvPr id="42" name="矩形 11">
            <a:extLst>
              <a:ext uri="{FF2B5EF4-FFF2-40B4-BE49-F238E27FC236}">
                <a16:creationId xmlns:a16="http://schemas.microsoft.com/office/drawing/2014/main" xmlns="" id="{A3DB567A-C832-6AD0-8EF5-882C4AA1D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497" y="557592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+2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373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00065" cy="58868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路徑長與位移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  <a:tabLst>
                <a:tab pos="164782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	(1)	</a:t>
            </a:r>
            <a:r>
              <a:rPr lang="zh-TW" altLang="en-US" dirty="0">
                <a:latin typeface="Times New Roman" panose="02020603050405020304" pitchFamily="18" charset="0"/>
              </a:rPr>
              <a:t>路徑長：實際所經過之路線長度， 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方向性（填具或不具），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一定為正值</a:t>
            </a:r>
            <a:r>
              <a:rPr lang="zh-TW" altLang="en-US" dirty="0" smtClean="0">
                <a:latin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  <a:tabLst>
                <a:tab pos="164782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	(2)		</a:t>
            </a:r>
            <a:r>
              <a:rPr lang="zh-TW" altLang="en-US" dirty="0">
                <a:latin typeface="Times New Roman" panose="02020603050405020304" pitchFamily="18" charset="0"/>
              </a:rPr>
              <a:t>位移：由起點指向終點的直線距離， </a:t>
            </a:r>
            <a:r>
              <a:rPr lang="en-US" altLang="zh-TW" dirty="0">
                <a:latin typeface="Times New Roman" panose="02020603050405020304" pitchFamily="18" charset="0"/>
              </a:rPr>
              <a:t>		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方向性（填具或不具），正、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負號代表方向。若物體移動的起點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為</a:t>
            </a:r>
            <a:r>
              <a:rPr lang="en-US" altLang="zh-TW" dirty="0">
                <a:latin typeface="Times New Roman" panose="02020603050405020304" pitchFamily="18" charset="0"/>
              </a:rPr>
              <a:t>x</a:t>
            </a:r>
            <a:r>
              <a:rPr lang="en-US" altLang="zh-TW" baseline="-25000" dirty="0">
                <a:latin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</a:rPr>
              <a:t>（初位置），終點為</a:t>
            </a:r>
            <a:r>
              <a:rPr lang="en-US" altLang="zh-TW" dirty="0">
                <a:latin typeface="Times New Roman" panose="02020603050405020304" pitchFamily="18" charset="0"/>
              </a:rPr>
              <a:t>x</a:t>
            </a:r>
            <a:r>
              <a:rPr lang="en-US" altLang="zh-TW" baseline="-25000" dirty="0">
                <a:latin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</a:rPr>
              <a:t>（末位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置），則物體的位移（</a:t>
            </a:r>
            <a:r>
              <a:rPr lang="en-US" altLang="zh-TW" dirty="0" err="1">
                <a:latin typeface="Times New Roman" panose="02020603050405020304" pitchFamily="18" charset="0"/>
              </a:rPr>
              <a:t>Δx</a:t>
            </a:r>
            <a:r>
              <a:rPr lang="zh-TW" altLang="en-US" dirty="0">
                <a:latin typeface="Times New Roman" panose="02020603050405020304" pitchFamily="18" charset="0"/>
              </a:rPr>
              <a:t>）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dirty="0">
                <a:latin typeface="Times New Roman" panose="02020603050405020304" pitchFamily="18" charset="0"/>
              </a:rPr>
              <a:t>末位</a:t>
            </a:r>
            <a:r>
              <a:rPr lang="en-US" altLang="zh-TW" dirty="0">
                <a:latin typeface="Times New Roman" panose="02020603050405020304" pitchFamily="18" charset="0"/>
              </a:rPr>
              <a:t>	</a:t>
            </a:r>
            <a:r>
              <a:rPr lang="zh-TW" altLang="en-US" dirty="0">
                <a:latin typeface="Times New Roman" panose="02020603050405020304" pitchFamily="18" charset="0"/>
              </a:rPr>
              <a:t>置</a:t>
            </a:r>
            <a:r>
              <a:rPr lang="en-US" altLang="zh-TW" dirty="0">
                <a:latin typeface="Times New Roman" panose="02020603050405020304" pitchFamily="18" charset="0"/>
              </a:rPr>
              <a:t>—</a:t>
            </a:r>
            <a:r>
              <a:rPr lang="zh-TW" altLang="en-US" dirty="0">
                <a:latin typeface="Times New Roman" panose="02020603050405020304" pitchFamily="18" charset="0"/>
              </a:rPr>
              <a:t>初位置，即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 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97E103B0-A2FC-EDE2-5E27-B036AABB5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766" y="183978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不具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:a16="http://schemas.microsoft.com/office/drawing/2014/main" xmlns="" id="{B84D351E-EB10-E09E-2C18-9C719AFAC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198" y="359381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具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:a16="http://schemas.microsoft.com/office/drawing/2014/main" xmlns="" id="{9F052317-3AB3-F65F-F602-5CD6297F0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1543" y="5860699"/>
            <a:ext cx="22997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Δx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= x</a:t>
            </a:r>
            <a:r>
              <a:rPr lang="en-US" altLang="zh-TW" sz="3200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− x</a:t>
            </a:r>
            <a:r>
              <a:rPr lang="en-US" altLang="zh-TW" sz="3200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7" name="橢圓 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8" name="乘號 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9" name="群組 8"/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10" name="橢圓 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1" name="等腰三角形 1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2" name="群組 11"/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13" name="橢圓 1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4" name="等腰三角形 13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16" name="橢圓 15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7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24516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693360" cy="58868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路徑長與位移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spcBef>
                <a:spcPts val="0"/>
              </a:spcBef>
              <a:tabLst>
                <a:tab pos="164782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當物體沿一直線運動，而沒有折返的話，位移的大小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路徑長。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97E103B0-A2FC-EDE2-5E27-B036AABB5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2875" y="1839784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等於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BE227516-50FA-1012-780E-4572E8884F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3" y="2487277"/>
            <a:ext cx="8951495" cy="2062636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6ED161CA-D3FD-DC3C-901F-4DC045391B38}"/>
              </a:ext>
            </a:extLst>
          </p:cNvPr>
          <p:cNvSpPr txBox="1"/>
          <p:nvPr/>
        </p:nvSpPr>
        <p:spPr>
          <a:xfrm>
            <a:off x="4678429" y="26192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終點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6D8AB0E0-DD3F-DF1F-0220-4FD214795C80}"/>
              </a:ext>
            </a:extLst>
          </p:cNvPr>
          <p:cNvSpPr txBox="1"/>
          <p:nvPr/>
        </p:nvSpPr>
        <p:spPr>
          <a:xfrm>
            <a:off x="548011" y="3696814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334F4115-A066-7B88-8755-CD3E4E24A21C}"/>
              </a:ext>
            </a:extLst>
          </p:cNvPr>
          <p:cNvSpPr txBox="1"/>
          <p:nvPr/>
        </p:nvSpPr>
        <p:spPr>
          <a:xfrm>
            <a:off x="1288230" y="3696814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−4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A12AFC9B-BC59-50FD-BE07-78825FCE3641}"/>
              </a:ext>
            </a:extLst>
          </p:cNvPr>
          <p:cNvSpPr txBox="1"/>
          <p:nvPr/>
        </p:nvSpPr>
        <p:spPr>
          <a:xfrm>
            <a:off x="2028449" y="3696814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8F6C6222-D6F3-D989-94F9-FB345D82752F}"/>
              </a:ext>
            </a:extLst>
          </p:cNvPr>
          <p:cNvSpPr txBox="1"/>
          <p:nvPr/>
        </p:nvSpPr>
        <p:spPr>
          <a:xfrm>
            <a:off x="2768668" y="3696814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BEA160DC-C860-165F-AF0F-7CF621F46C4F}"/>
              </a:ext>
            </a:extLst>
          </p:cNvPr>
          <p:cNvSpPr txBox="1"/>
          <p:nvPr/>
        </p:nvSpPr>
        <p:spPr>
          <a:xfrm>
            <a:off x="3508888" y="3696814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1925FE64-70FB-C94E-8C17-291800D70D25}"/>
              </a:ext>
            </a:extLst>
          </p:cNvPr>
          <p:cNvSpPr txBox="1"/>
          <p:nvPr/>
        </p:nvSpPr>
        <p:spPr>
          <a:xfrm>
            <a:off x="4377075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13D1F4A9-F146-39EA-99C8-D438E1CDEF93}"/>
              </a:ext>
            </a:extLst>
          </p:cNvPr>
          <p:cNvSpPr txBox="1"/>
          <p:nvPr/>
        </p:nvSpPr>
        <p:spPr>
          <a:xfrm>
            <a:off x="5117842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8E79BA2D-0D78-995C-8DA4-983BDB71516E}"/>
              </a:ext>
            </a:extLst>
          </p:cNvPr>
          <p:cNvSpPr txBox="1"/>
          <p:nvPr/>
        </p:nvSpPr>
        <p:spPr>
          <a:xfrm>
            <a:off x="5858609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0292D52C-1560-8AA4-8056-DFDF25E5F1DD}"/>
              </a:ext>
            </a:extLst>
          </p:cNvPr>
          <p:cNvSpPr txBox="1"/>
          <p:nvPr/>
        </p:nvSpPr>
        <p:spPr>
          <a:xfrm>
            <a:off x="6599376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E0551D87-21E5-68BD-6143-B5CABAADF6B2}"/>
              </a:ext>
            </a:extLst>
          </p:cNvPr>
          <p:cNvSpPr txBox="1"/>
          <p:nvPr/>
        </p:nvSpPr>
        <p:spPr>
          <a:xfrm>
            <a:off x="7340143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FA4C1F80-F7AF-0454-056D-9DF6D10BE56B}"/>
              </a:ext>
            </a:extLst>
          </p:cNvPr>
          <p:cNvSpPr txBox="1"/>
          <p:nvPr/>
        </p:nvSpPr>
        <p:spPr>
          <a:xfrm>
            <a:off x="8080911" y="369681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5DDAF451-F4F6-62DC-166F-DBF657BB064F}"/>
              </a:ext>
            </a:extLst>
          </p:cNvPr>
          <p:cNvSpPr txBox="1"/>
          <p:nvPr/>
        </p:nvSpPr>
        <p:spPr>
          <a:xfrm>
            <a:off x="7362765" y="407176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（公尺）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63E4FA88-A192-090A-C906-FA29C8700F25}"/>
              </a:ext>
            </a:extLst>
          </p:cNvPr>
          <p:cNvSpPr/>
          <p:nvPr/>
        </p:nvSpPr>
        <p:spPr>
          <a:xfrm>
            <a:off x="1979316" y="5984235"/>
            <a:ext cx="5185369" cy="63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 algn="ctr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▲物體在數線上的移動情形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D83B8285-72EF-E961-F1E2-35FED92329BA}"/>
              </a:ext>
            </a:extLst>
          </p:cNvPr>
          <p:cNvSpPr txBox="1"/>
          <p:nvPr/>
        </p:nvSpPr>
        <p:spPr>
          <a:xfrm>
            <a:off x="6202404" y="288757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起點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CCA07A20-3548-D314-B5AC-976A14674B96}"/>
              </a:ext>
            </a:extLst>
          </p:cNvPr>
          <p:cNvSpPr txBox="1"/>
          <p:nvPr/>
        </p:nvSpPr>
        <p:spPr>
          <a:xfrm>
            <a:off x="1574246" y="4645763"/>
            <a:ext cx="7064427" cy="1222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路徑長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　　　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（公尺）</a:t>
            </a:r>
          </a:p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位 移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　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（公尺）</a:t>
            </a:r>
          </a:p>
        </p:txBody>
      </p:sp>
      <p:sp>
        <p:nvSpPr>
          <p:cNvPr id="26" name="矩形 11">
            <a:extLst>
              <a:ext uri="{FF2B5EF4-FFF2-40B4-BE49-F238E27FC236}">
                <a16:creationId xmlns:a16="http://schemas.microsoft.com/office/drawing/2014/main" xmlns="" id="{1314DE2F-72A1-75E6-5A0B-D6A68685C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7496" y="4658199"/>
            <a:ext cx="19569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 + 4 + 4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7" name="矩形 11">
            <a:extLst>
              <a:ext uri="{FF2B5EF4-FFF2-40B4-BE49-F238E27FC236}">
                <a16:creationId xmlns:a16="http://schemas.microsoft.com/office/drawing/2014/main" xmlns="" id="{C75F3CC4-5E58-EEEC-4110-FA4245E08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5612" y="4659399"/>
            <a:ext cx="690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10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8" name="矩形 11">
            <a:extLst>
              <a:ext uri="{FF2B5EF4-FFF2-40B4-BE49-F238E27FC236}">
                <a16:creationId xmlns:a16="http://schemas.microsoft.com/office/drawing/2014/main" xmlns="" id="{575D43B8-6328-477E-0BD4-608A07394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009" y="5270928"/>
            <a:ext cx="11099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0 − 2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9" name="矩形 11">
            <a:extLst>
              <a:ext uri="{FF2B5EF4-FFF2-40B4-BE49-F238E27FC236}">
                <a16:creationId xmlns:a16="http://schemas.microsoft.com/office/drawing/2014/main" xmlns="" id="{34577E5D-F2D7-BC6F-F966-50983343B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6925" y="5270928"/>
            <a:ext cx="8022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−2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871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00065" cy="58868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位置與時間：</a:t>
            </a:r>
            <a:r>
              <a:rPr lang="zh-TW" altLang="en-US" dirty="0">
                <a:latin typeface="Times New Roman" panose="02020603050405020304" pitchFamily="18" charset="0"/>
              </a:rPr>
              <a:t>可利用以時間為橫軸，物體位置為縱軸的座標圖，來描述物體位置與時間的關係。（請將表中資訊繪於下圖）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5AEE5C43-65E3-A18A-E2F4-A0969EC57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582677"/>
              </p:ext>
            </p:extLst>
          </p:nvPr>
        </p:nvGraphicFramePr>
        <p:xfrm>
          <a:off x="198000" y="2672916"/>
          <a:ext cx="8748001" cy="15121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3621">
                  <a:extLst>
                    <a:ext uri="{9D8B030D-6E8A-4147-A177-3AD203B41FA5}">
                      <a16:colId xmlns:a16="http://schemas.microsoft.com/office/drawing/2014/main" xmlns="" val="2354718559"/>
                    </a:ext>
                  </a:extLst>
                </a:gridCol>
                <a:gridCol w="968876">
                  <a:extLst>
                    <a:ext uri="{9D8B030D-6E8A-4147-A177-3AD203B41FA5}">
                      <a16:colId xmlns:a16="http://schemas.microsoft.com/office/drawing/2014/main" xmlns="" val="2545946088"/>
                    </a:ext>
                  </a:extLst>
                </a:gridCol>
                <a:gridCol w="968876">
                  <a:extLst>
                    <a:ext uri="{9D8B030D-6E8A-4147-A177-3AD203B41FA5}">
                      <a16:colId xmlns:a16="http://schemas.microsoft.com/office/drawing/2014/main" xmlns="" val="715460203"/>
                    </a:ext>
                  </a:extLst>
                </a:gridCol>
                <a:gridCol w="968876">
                  <a:extLst>
                    <a:ext uri="{9D8B030D-6E8A-4147-A177-3AD203B41FA5}">
                      <a16:colId xmlns:a16="http://schemas.microsoft.com/office/drawing/2014/main" xmlns="" val="3956832616"/>
                    </a:ext>
                  </a:extLst>
                </a:gridCol>
                <a:gridCol w="968876">
                  <a:extLst>
                    <a:ext uri="{9D8B030D-6E8A-4147-A177-3AD203B41FA5}">
                      <a16:colId xmlns:a16="http://schemas.microsoft.com/office/drawing/2014/main" xmlns="" val="1142931308"/>
                    </a:ext>
                  </a:extLst>
                </a:gridCol>
                <a:gridCol w="968876">
                  <a:extLst>
                    <a:ext uri="{9D8B030D-6E8A-4147-A177-3AD203B41FA5}">
                      <a16:colId xmlns:a16="http://schemas.microsoft.com/office/drawing/2014/main" xmlns="" val="3863995810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時間（分鐘）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10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20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30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40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8275905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距原點位置（公尺）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5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2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0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0822105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xmlns="" id="{CDAEFC34-4868-CAEF-CE95-9492CA2E6D89}"/>
              </a:ext>
            </a:extLst>
          </p:cNvPr>
          <p:cNvSpPr/>
          <p:nvPr/>
        </p:nvSpPr>
        <p:spPr>
          <a:xfrm>
            <a:off x="2240840" y="4517142"/>
            <a:ext cx="5086392" cy="63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▲物體所在位置與時間關係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0098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D210C1E0-E52B-6FC4-13CD-1EF98EB045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1221" y="479318"/>
            <a:ext cx="6005723" cy="5936426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C41D4374-9396-48F3-DAED-9C3D710B9DBA}"/>
              </a:ext>
            </a:extLst>
          </p:cNvPr>
          <p:cNvSpPr txBox="1"/>
          <p:nvPr/>
        </p:nvSpPr>
        <p:spPr>
          <a:xfrm>
            <a:off x="0" y="460359"/>
            <a:ext cx="1552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位置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（公尺）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3B76B1A4-6FB2-F724-CAF8-4CEF79DFACFE}"/>
              </a:ext>
            </a:extLst>
          </p:cNvPr>
          <p:cNvSpPr txBox="1"/>
          <p:nvPr/>
        </p:nvSpPr>
        <p:spPr>
          <a:xfrm>
            <a:off x="7537283" y="3089472"/>
            <a:ext cx="1540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時間（分鐘）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5D46ED2C-9F77-2E2F-E7EF-EA0F4579F8B5}"/>
              </a:ext>
            </a:extLst>
          </p:cNvPr>
          <p:cNvSpPr txBox="1"/>
          <p:nvPr/>
        </p:nvSpPr>
        <p:spPr>
          <a:xfrm>
            <a:off x="1343768" y="679646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5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58FBA075-7B76-AE83-ABB2-EDF06F7D8CEA}"/>
              </a:ext>
            </a:extLst>
          </p:cNvPr>
          <p:cNvSpPr txBox="1"/>
          <p:nvPr/>
        </p:nvSpPr>
        <p:spPr>
          <a:xfrm>
            <a:off x="1343768" y="1195178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4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A98E57FC-EBE0-C94C-C575-CD8AFD670E55}"/>
              </a:ext>
            </a:extLst>
          </p:cNvPr>
          <p:cNvSpPr txBox="1"/>
          <p:nvPr/>
        </p:nvSpPr>
        <p:spPr>
          <a:xfrm>
            <a:off x="1343768" y="1710710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C44E1127-8E7C-E633-6255-B222C213FF66}"/>
              </a:ext>
            </a:extLst>
          </p:cNvPr>
          <p:cNvSpPr txBox="1"/>
          <p:nvPr/>
        </p:nvSpPr>
        <p:spPr>
          <a:xfrm>
            <a:off x="1343768" y="2226242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7C48B484-7129-BFBC-3256-984ECF528C15}"/>
              </a:ext>
            </a:extLst>
          </p:cNvPr>
          <p:cNvSpPr txBox="1"/>
          <p:nvPr/>
        </p:nvSpPr>
        <p:spPr>
          <a:xfrm>
            <a:off x="1343768" y="2741774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06BB908B-C9B0-70A1-A96B-ADFC4D637F8A}"/>
              </a:ext>
            </a:extLst>
          </p:cNvPr>
          <p:cNvSpPr txBox="1"/>
          <p:nvPr/>
        </p:nvSpPr>
        <p:spPr>
          <a:xfrm>
            <a:off x="1343768" y="3257306"/>
            <a:ext cx="49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E61FEDA3-F286-9016-7FD3-E59F4583F88D}"/>
              </a:ext>
            </a:extLst>
          </p:cNvPr>
          <p:cNvSpPr txBox="1"/>
          <p:nvPr/>
        </p:nvSpPr>
        <p:spPr>
          <a:xfrm>
            <a:off x="1250782" y="3772838"/>
            <a:ext cx="585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668EB932-5D75-D025-A75B-95A71C967099}"/>
              </a:ext>
            </a:extLst>
          </p:cNvPr>
          <p:cNvSpPr txBox="1"/>
          <p:nvPr/>
        </p:nvSpPr>
        <p:spPr>
          <a:xfrm>
            <a:off x="1250782" y="4288370"/>
            <a:ext cx="585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F9B20BF6-D7A6-EFC7-FF4E-7F2EC502FB39}"/>
              </a:ext>
            </a:extLst>
          </p:cNvPr>
          <p:cNvSpPr txBox="1"/>
          <p:nvPr/>
        </p:nvSpPr>
        <p:spPr>
          <a:xfrm>
            <a:off x="1250782" y="4803902"/>
            <a:ext cx="585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79568825-3083-9D35-8D42-61C70D710DC5}"/>
              </a:ext>
            </a:extLst>
          </p:cNvPr>
          <p:cNvSpPr txBox="1"/>
          <p:nvPr/>
        </p:nvSpPr>
        <p:spPr>
          <a:xfrm>
            <a:off x="1250782" y="5319434"/>
            <a:ext cx="585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−4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D2891480-EAC7-A78B-05C8-9416EE0C3FBA}"/>
              </a:ext>
            </a:extLst>
          </p:cNvPr>
          <p:cNvSpPr txBox="1"/>
          <p:nvPr/>
        </p:nvSpPr>
        <p:spPr>
          <a:xfrm>
            <a:off x="1250782" y="5834962"/>
            <a:ext cx="585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DB5814AD-6D8C-5D70-C813-B66FE797D6D3}"/>
              </a:ext>
            </a:extLst>
          </p:cNvPr>
          <p:cNvSpPr txBox="1"/>
          <p:nvPr/>
        </p:nvSpPr>
        <p:spPr>
          <a:xfrm>
            <a:off x="2904008" y="3566525"/>
            <a:ext cx="59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E0DE0D5E-43E7-0C67-66B6-8121C3740564}"/>
              </a:ext>
            </a:extLst>
          </p:cNvPr>
          <p:cNvSpPr txBox="1"/>
          <p:nvPr/>
        </p:nvSpPr>
        <p:spPr>
          <a:xfrm>
            <a:off x="4201784" y="3566525"/>
            <a:ext cx="59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C772C31C-53B5-7E70-BEFC-E95F2155C833}"/>
              </a:ext>
            </a:extLst>
          </p:cNvPr>
          <p:cNvSpPr txBox="1"/>
          <p:nvPr/>
        </p:nvSpPr>
        <p:spPr>
          <a:xfrm>
            <a:off x="5490034" y="3566525"/>
            <a:ext cx="59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F5465CBD-4C54-EE7A-3AFE-D4E24F721B48}"/>
              </a:ext>
            </a:extLst>
          </p:cNvPr>
          <p:cNvSpPr txBox="1"/>
          <p:nvPr/>
        </p:nvSpPr>
        <p:spPr>
          <a:xfrm>
            <a:off x="6787810" y="3566525"/>
            <a:ext cx="59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40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xmlns="" id="{C972C7BC-31E9-1195-0DD7-8574BCFBF415}"/>
              </a:ext>
            </a:extLst>
          </p:cNvPr>
          <p:cNvGrpSpPr/>
          <p:nvPr/>
        </p:nvGrpSpPr>
        <p:grpSpPr>
          <a:xfrm>
            <a:off x="1846105" y="2442911"/>
            <a:ext cx="5295003" cy="3686082"/>
            <a:chOff x="1624023" y="2466975"/>
            <a:chExt cx="5295003" cy="3686082"/>
          </a:xfrm>
        </p:grpSpPr>
        <p:sp>
          <p:nvSpPr>
            <p:cNvPr id="8" name="橢圓 7">
              <a:extLst>
                <a:ext uri="{FF2B5EF4-FFF2-40B4-BE49-F238E27FC236}">
                  <a16:creationId xmlns:a16="http://schemas.microsoft.com/office/drawing/2014/main" xmlns="" id="{E3C83ED8-A960-89A1-EB8C-F485DE42429F}"/>
                </a:ext>
              </a:extLst>
            </p:cNvPr>
            <p:cNvSpPr/>
            <p:nvPr/>
          </p:nvSpPr>
          <p:spPr bwMode="auto">
            <a:xfrm>
              <a:off x="4229100" y="2466975"/>
              <a:ext cx="95250" cy="9525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2" name="橢圓 21">
              <a:extLst>
                <a:ext uri="{FF2B5EF4-FFF2-40B4-BE49-F238E27FC236}">
                  <a16:creationId xmlns:a16="http://schemas.microsoft.com/office/drawing/2014/main" xmlns="" id="{79B13605-2E8B-505E-087E-25CFA75BC1FD}"/>
                </a:ext>
              </a:extLst>
            </p:cNvPr>
            <p:cNvSpPr/>
            <p:nvPr/>
          </p:nvSpPr>
          <p:spPr bwMode="auto">
            <a:xfrm>
              <a:off x="1624023" y="6057807"/>
              <a:ext cx="95250" cy="9525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3" name="橢圓 22">
              <a:extLst>
                <a:ext uri="{FF2B5EF4-FFF2-40B4-BE49-F238E27FC236}">
                  <a16:creationId xmlns:a16="http://schemas.microsoft.com/office/drawing/2014/main" xmlns="" id="{CCF3A9EB-6A1A-FE46-5465-984DCFB8A7C2}"/>
                </a:ext>
              </a:extLst>
            </p:cNvPr>
            <p:cNvSpPr/>
            <p:nvPr/>
          </p:nvSpPr>
          <p:spPr bwMode="auto">
            <a:xfrm>
              <a:off x="2930449" y="3500170"/>
              <a:ext cx="95250" cy="9525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7" name="橢圓 26">
              <a:extLst>
                <a:ext uri="{FF2B5EF4-FFF2-40B4-BE49-F238E27FC236}">
                  <a16:creationId xmlns:a16="http://schemas.microsoft.com/office/drawing/2014/main" xmlns="" id="{DA124E72-4C9D-9702-399E-7813B5944286}"/>
                </a:ext>
              </a:extLst>
            </p:cNvPr>
            <p:cNvSpPr/>
            <p:nvPr/>
          </p:nvSpPr>
          <p:spPr bwMode="auto">
            <a:xfrm>
              <a:off x="5526000" y="5041951"/>
              <a:ext cx="95250" cy="9525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8" name="橢圓 27">
              <a:extLst>
                <a:ext uri="{FF2B5EF4-FFF2-40B4-BE49-F238E27FC236}">
                  <a16:creationId xmlns:a16="http://schemas.microsoft.com/office/drawing/2014/main" xmlns="" id="{84AAC210-7006-420C-539B-EE65B2A06870}"/>
                </a:ext>
              </a:extLst>
            </p:cNvPr>
            <p:cNvSpPr/>
            <p:nvPr/>
          </p:nvSpPr>
          <p:spPr bwMode="auto">
            <a:xfrm>
              <a:off x="6823776" y="3500170"/>
              <a:ext cx="95250" cy="9525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702A8598-F571-9814-519E-C62C9DF48F94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1" name="橢圓 30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268540B6-E739-C344-C3D9-6400355C79C2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乘號 31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3F24FFF1-0715-5EAA-05AE-536DAC80D0A0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xmlns="" id="{C61E2571-E7DC-1E41-20D9-3BABC455177E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4" name="橢圓 3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6636EF5A-2F7B-D3A7-0A49-4F4D88C7B0C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5" name="等腰三角形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2B388D41-6276-12F3-7873-78620FC7FEF5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D5D17FA5-5A2E-2883-E408-9B9EE7102546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7" name="橢圓 3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820DB64E-B984-BF21-0156-4D0E5874558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8" name="等腰三角形 3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70062AB0-7C27-61E1-FFF5-25BF83DA695A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3DAF45B3-EB1A-8194-DE5B-47FA1250B06E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0" name="橢圓 3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A0A738EC-B15A-417C-6145-EC68ED4431BA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1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DA89A7B3-336C-5F21-CC73-E99F456F32FF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01674671-B6FE-7996-5894-0CB234CC64FF}"/>
              </a:ext>
            </a:extLst>
          </p:cNvPr>
          <p:cNvSpPr/>
          <p:nvPr/>
        </p:nvSpPr>
        <p:spPr>
          <a:xfrm>
            <a:off x="2218169" y="6267770"/>
            <a:ext cx="5151823" cy="63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▲物體位置與時間的關係圖</a:t>
            </a:r>
          </a:p>
        </p:txBody>
      </p:sp>
    </p:spTree>
    <p:extLst>
      <p:ext uri="{BB962C8B-B14F-4D97-AF65-F5344CB8AC3E}">
        <p14:creationId xmlns:p14="http://schemas.microsoft.com/office/powerpoint/2010/main" val="406840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3746</TotalTime>
  <Words>247</Words>
  <Application>Microsoft Office PowerPoint</Application>
  <PresentationFormat>如螢幕大小 (4:3)</PresentationFormat>
  <Paragraphs>95</Paragraphs>
  <Slides>8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位置、路徑長與位移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421</cp:revision>
  <dcterms:created xsi:type="dcterms:W3CDTF">2010-09-06T12:46:49Z</dcterms:created>
  <dcterms:modified xsi:type="dcterms:W3CDTF">2024-05-21T03:37:34Z</dcterms:modified>
</cp:coreProperties>
</file>