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tags/tag4.xml" ContentType="application/vnd.openxmlformats-officedocument.presentationml.tags+xml"/>
  <Override PartName="/ppt/notesSlides/notesSlide5.xml" ContentType="application/vnd.openxmlformats-officedocument.presentationml.notesSlide+xml"/>
  <Override PartName="/ppt/tags/tag5.xml" ContentType="application/vnd.openxmlformats-officedocument.presentationml.tags+xml"/>
  <Override PartName="/ppt/notesSlides/notesSlide6.xml" ContentType="application/vnd.openxmlformats-officedocument.presentationml.notesSlide+xml"/>
  <Override PartName="/ppt/tags/tag6.xml" ContentType="application/vnd.openxmlformats-officedocument.presentationml.tags+xml"/>
  <Override PartName="/ppt/notesSlides/notesSlide7.xml" ContentType="application/vnd.openxmlformats-officedocument.presentationml.notesSlide+xml"/>
  <Override PartName="/ppt/tags/tag7.xml" ContentType="application/vnd.openxmlformats-officedocument.presentationml.tags+xml"/>
  <Override PartName="/ppt/notesSlides/notesSlide8.xml" ContentType="application/vnd.openxmlformats-officedocument.presentationml.notesSlide+xml"/>
  <Override PartName="/ppt/tags/tag8.xml" ContentType="application/vnd.openxmlformats-officedocument.presentationml.tags+xml"/>
  <Override PartName="/ppt/notesSlides/notesSlide9.xml" ContentType="application/vnd.openxmlformats-officedocument.presentationml.notesSlide+xml"/>
  <Override PartName="/ppt/tags/tag9.xml" ContentType="application/vnd.openxmlformats-officedocument.presentationml.tags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4" r:id="rId1"/>
  </p:sldMasterIdLst>
  <p:notesMasterIdLst>
    <p:notesMasterId r:id="rId13"/>
  </p:notesMasterIdLst>
  <p:sldIdLst>
    <p:sldId id="345" r:id="rId2"/>
    <p:sldId id="392" r:id="rId3"/>
    <p:sldId id="393" r:id="rId4"/>
    <p:sldId id="391" r:id="rId5"/>
    <p:sldId id="394" r:id="rId6"/>
    <p:sldId id="395" r:id="rId7"/>
    <p:sldId id="396" r:id="rId8"/>
    <p:sldId id="397" r:id="rId9"/>
    <p:sldId id="398" r:id="rId10"/>
    <p:sldId id="399" r:id="rId11"/>
    <p:sldId id="373" r:id="rId12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82" userDrawn="1">
          <p15:clr>
            <a:srgbClr val="A4A3A4"/>
          </p15:clr>
        </p15:guide>
        <p15:guide id="2" pos="3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B695D"/>
    <a:srgbClr val="7CBBB0"/>
    <a:srgbClr val="E7F3F0"/>
    <a:srgbClr val="009CE5"/>
    <a:srgbClr val="E6E6E6"/>
    <a:srgbClr val="FFFFFF"/>
    <a:srgbClr val="3377BA"/>
    <a:srgbClr val="0055A9"/>
    <a:srgbClr val="0000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無樣式、無格線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67" autoAdjust="0"/>
    <p:restoredTop sz="94660"/>
  </p:normalViewPr>
  <p:slideViewPr>
    <p:cSldViewPr snapToGrid="0">
      <p:cViewPr>
        <p:scale>
          <a:sx n="75" d="100"/>
          <a:sy n="75" d="100"/>
        </p:scale>
        <p:origin x="306" y="276"/>
      </p:cViewPr>
      <p:guideLst>
        <p:guide orient="horz" pos="482"/>
        <p:guide pos="3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6" d="100"/>
          <a:sy n="56" d="100"/>
        </p:scale>
        <p:origin x="-2184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01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fld id="{B8A59964-E77E-4CA9-A720-42549D59A77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647512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Times New Roman" pitchFamily="18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Times New Roman" pitchFamily="18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Times New Roman" pitchFamily="18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Times New Roman" pitchFamily="18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3316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3A71040-DAFF-4FDD-B5BA-1EF8821F3FFF}" type="slidenum">
              <a:rPr lang="en-US" altLang="zh-TW" smtClean="0">
                <a:latin typeface="Arial" charset="0"/>
              </a:rPr>
              <a:pPr/>
              <a:t>1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04223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10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69454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2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21032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3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8819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4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19329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5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19033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 dirty="0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6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47523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7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08652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8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00129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 dirty="0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9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06242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目次">
    <p:bg>
      <p:bgPr>
        <a:pattFill prst="ltHorz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標題 1"/>
          <p:cNvSpPr>
            <a:spLocks noGrp="1"/>
          </p:cNvSpPr>
          <p:nvPr>
            <p:ph type="title" hasCustomPrompt="1"/>
          </p:nvPr>
        </p:nvSpPr>
        <p:spPr>
          <a:xfrm>
            <a:off x="1154887" y="3435995"/>
            <a:ext cx="6834226" cy="929109"/>
          </a:xfrm>
          <a:prstGeom prst="rect">
            <a:avLst/>
          </a:prstGeom>
        </p:spPr>
        <p:txBody>
          <a:bodyPr wrap="none"/>
          <a:lstStyle>
            <a:lvl1pPr algn="ctr">
              <a:defRPr sz="6000" b="1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章節名稱</a:t>
            </a:r>
          </a:p>
        </p:txBody>
      </p:sp>
      <p:sp>
        <p:nvSpPr>
          <p:cNvPr id="43" name="object 58"/>
          <p:cNvSpPr/>
          <p:nvPr userDrawn="1"/>
        </p:nvSpPr>
        <p:spPr>
          <a:xfrm>
            <a:off x="3191435" y="2100350"/>
            <a:ext cx="2761130" cy="1008112"/>
          </a:xfrm>
          <a:prstGeom prst="flowChartTerminator">
            <a:avLst/>
          </a:prstGeom>
          <a:solidFill>
            <a:srgbClr val="0055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副標題 2"/>
          <p:cNvSpPr>
            <a:spLocks noGrp="1"/>
          </p:cNvSpPr>
          <p:nvPr>
            <p:ph type="subTitle" idx="1" hasCustomPrompt="1"/>
          </p:nvPr>
        </p:nvSpPr>
        <p:spPr>
          <a:xfrm>
            <a:off x="3487272" y="2136406"/>
            <a:ext cx="2169458" cy="936000"/>
          </a:xfrm>
          <a:prstGeom prst="rect">
            <a:avLst/>
          </a:prstGeom>
        </p:spPr>
        <p:txBody>
          <a:bodyPr wrap="none"/>
          <a:lstStyle>
            <a:lvl1pPr marL="0" indent="0" algn="ctr">
              <a:buNone/>
              <a:defRPr sz="6000" b="1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章</a:t>
            </a:r>
            <a:r>
              <a:rPr lang="en-US" altLang="zh-TW" dirty="0"/>
              <a:t>-</a:t>
            </a:r>
            <a:r>
              <a:rPr lang="zh-TW" altLang="en-US" dirty="0"/>
              <a:t>節</a:t>
            </a:r>
          </a:p>
        </p:txBody>
      </p:sp>
      <p:grpSp>
        <p:nvGrpSpPr>
          <p:cNvPr id="38" name="群組 37"/>
          <p:cNvGrpSpPr/>
          <p:nvPr userDrawn="1"/>
        </p:nvGrpSpPr>
        <p:grpSpPr>
          <a:xfrm>
            <a:off x="8690305" y="6425280"/>
            <a:ext cx="360000" cy="360000"/>
            <a:chOff x="1983179" y="1757548"/>
            <a:chExt cx="360000" cy="360000"/>
          </a:xfrm>
        </p:grpSpPr>
        <p:sp>
          <p:nvSpPr>
            <p:cNvPr id="39" name="橢圓 38">
              <a:hlinkClick r:id="" action="ppaction://hlinkshowjump?jump=endshow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45" name="乘號 44">
              <a:hlinkClick r:id="" action="ppaction://hlinkshowjump?jump=endshow"/>
            </p:cNvPr>
            <p:cNvSpPr/>
            <p:nvPr userDrawn="1"/>
          </p:nvSpPr>
          <p:spPr bwMode="auto">
            <a:xfrm>
              <a:off x="2001179" y="1793548"/>
              <a:ext cx="324000" cy="288000"/>
            </a:xfrm>
            <a:prstGeom prst="mathMultiply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6" name="群組 5"/>
          <p:cNvGrpSpPr/>
          <p:nvPr userDrawn="1"/>
        </p:nvGrpSpPr>
        <p:grpSpPr>
          <a:xfrm>
            <a:off x="5042280" y="0"/>
            <a:ext cx="4105594" cy="484632"/>
            <a:chOff x="5042280" y="563230"/>
            <a:chExt cx="4105594" cy="484632"/>
          </a:xfrm>
        </p:grpSpPr>
        <p:sp>
          <p:nvSpPr>
            <p:cNvPr id="4" name="＞形箭號 3"/>
            <p:cNvSpPr/>
            <p:nvPr userDrawn="1"/>
          </p:nvSpPr>
          <p:spPr bwMode="auto">
            <a:xfrm flipH="1">
              <a:off x="6915548" y="563230"/>
              <a:ext cx="936000" cy="484632"/>
            </a:xfrm>
            <a:prstGeom prst="chevron">
              <a:avLst/>
            </a:prstGeom>
            <a:solidFill>
              <a:srgbClr val="0055A9">
                <a:alpha val="8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5" name="五邊形 4"/>
            <p:cNvSpPr/>
            <p:nvPr userDrawn="1"/>
          </p:nvSpPr>
          <p:spPr bwMode="auto">
            <a:xfrm flipH="1">
              <a:off x="7851874" y="563230"/>
              <a:ext cx="1296000" cy="484632"/>
            </a:xfrm>
            <a:prstGeom prst="homePlate">
              <a:avLst/>
            </a:prstGeom>
            <a:solidFill>
              <a:srgbClr val="0055A9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25" name="＞形箭號 24"/>
            <p:cNvSpPr/>
            <p:nvPr userDrawn="1"/>
          </p:nvSpPr>
          <p:spPr bwMode="auto">
            <a:xfrm flipH="1">
              <a:off x="6158682" y="563230"/>
              <a:ext cx="756540" cy="484632"/>
            </a:xfrm>
            <a:prstGeom prst="chevron">
              <a:avLst/>
            </a:prstGeom>
            <a:solidFill>
              <a:srgbClr val="0055A9">
                <a:alpha val="6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29" name="＞形箭號 28"/>
            <p:cNvSpPr/>
            <p:nvPr userDrawn="1"/>
          </p:nvSpPr>
          <p:spPr bwMode="auto">
            <a:xfrm flipH="1">
              <a:off x="5510171" y="563230"/>
              <a:ext cx="648186" cy="484632"/>
            </a:xfrm>
            <a:prstGeom prst="chevron">
              <a:avLst/>
            </a:prstGeom>
            <a:solidFill>
              <a:srgbClr val="0055A9">
                <a:alpha val="4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30" name="＞形箭號 29"/>
            <p:cNvSpPr/>
            <p:nvPr userDrawn="1"/>
          </p:nvSpPr>
          <p:spPr bwMode="auto">
            <a:xfrm flipH="1">
              <a:off x="5042280" y="563230"/>
              <a:ext cx="467566" cy="484632"/>
            </a:xfrm>
            <a:prstGeom prst="chevron">
              <a:avLst/>
            </a:prstGeom>
            <a:solidFill>
              <a:srgbClr val="0055A9">
                <a:alpha val="2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新細明體" pitchFamily="18" charset="-120"/>
              </a:endParaRPr>
            </a:p>
          </p:txBody>
        </p:sp>
      </p:grpSp>
      <p:grpSp>
        <p:nvGrpSpPr>
          <p:cNvPr id="32" name="群組 31"/>
          <p:cNvGrpSpPr/>
          <p:nvPr userDrawn="1"/>
        </p:nvGrpSpPr>
        <p:grpSpPr>
          <a:xfrm>
            <a:off x="8309380" y="6425280"/>
            <a:ext cx="360000" cy="360000"/>
            <a:chOff x="1983179" y="1757548"/>
            <a:chExt cx="360000" cy="360000"/>
          </a:xfrm>
        </p:grpSpPr>
        <p:sp>
          <p:nvSpPr>
            <p:cNvPr id="33" name="橢圓 32">
              <a:hlinkClick r:id="" action="ppaction://hlinkshowjump?jump=nextslide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34" name="等腰三角形 33">
              <a:hlinkClick r:id="" action="ppaction://hlinkshowjump?jump=nextslide"/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pic>
        <p:nvPicPr>
          <p:cNvPr id="18" name="圖片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264" y="6474775"/>
            <a:ext cx="1823021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2268050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內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文字版面配置區 6"/>
          <p:cNvSpPr>
            <a:spLocks noGrp="1"/>
          </p:cNvSpPr>
          <p:nvPr>
            <p:ph type="body" sz="quarter" idx="10"/>
          </p:nvPr>
        </p:nvSpPr>
        <p:spPr>
          <a:xfrm>
            <a:off x="450640" y="620688"/>
            <a:ext cx="8172000" cy="2097087"/>
          </a:xfrm>
          <a:prstGeom prst="rect">
            <a:avLst/>
          </a:prstGeom>
        </p:spPr>
        <p:txBody>
          <a:bodyPr/>
          <a:lstStyle>
            <a:lvl1pPr marL="0" indent="0" algn="just">
              <a:lnSpc>
                <a:spcPct val="120000"/>
              </a:lnSpc>
              <a:buFontTx/>
              <a:buNone/>
              <a:defRPr kumimoji="1" lang="zh-TW" altLang="en-US" sz="32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marL="457200" lvl="0" indent="-457200" algn="just" rtl="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zh-TW" altLang="en-US" dirty="0"/>
              <a:t>按一下以編輯母片文字樣式</a:t>
            </a:r>
          </a:p>
        </p:txBody>
      </p:sp>
      <p:sp>
        <p:nvSpPr>
          <p:cNvPr id="14" name="矩形 13"/>
          <p:cNvSpPr/>
          <p:nvPr userDrawn="1"/>
        </p:nvSpPr>
        <p:spPr bwMode="auto">
          <a:xfrm flipH="1">
            <a:off x="-1" y="0"/>
            <a:ext cx="9143999" cy="484632"/>
          </a:xfrm>
          <a:prstGeom prst="rect">
            <a:avLst/>
          </a:prstGeom>
          <a:solidFill>
            <a:srgbClr val="0055A9">
              <a:alpha val="4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15" name="＞形箭號 14"/>
          <p:cNvSpPr/>
          <p:nvPr userDrawn="1"/>
        </p:nvSpPr>
        <p:spPr bwMode="auto">
          <a:xfrm flipH="1">
            <a:off x="-22" y="0"/>
            <a:ext cx="467566" cy="484632"/>
          </a:xfrm>
          <a:prstGeom prst="chevron">
            <a:avLst/>
          </a:prstGeom>
          <a:solidFill>
            <a:srgbClr val="0055A9">
              <a:alpha val="2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16" name="＞形箭號 15"/>
          <p:cNvSpPr/>
          <p:nvPr userDrawn="1"/>
        </p:nvSpPr>
        <p:spPr bwMode="auto">
          <a:xfrm flipH="1">
            <a:off x="467544" y="0"/>
            <a:ext cx="467566" cy="484632"/>
          </a:xfrm>
          <a:prstGeom prst="chevron">
            <a:avLst/>
          </a:prstGeom>
          <a:solidFill>
            <a:srgbClr val="0055A9">
              <a:alpha val="4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latinLnBrk="0" hangingPunct="1">
              <a:lnSpc>
                <a:spcPct val="100000"/>
              </a:lnSpc>
              <a:buClrTx/>
              <a:buSzTx/>
              <a:buFontTx/>
              <a:buNone/>
              <a:tabLst/>
            </a:pPr>
            <a:endParaRPr lang="zh-TW" altLang="en-US" sz="1800" b="0" i="0" u="none" strike="noStrike" cap="none" normalizeH="0" baseline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</p:txBody>
      </p:sp>
      <p:grpSp>
        <p:nvGrpSpPr>
          <p:cNvPr id="26" name="群組 25"/>
          <p:cNvGrpSpPr/>
          <p:nvPr userDrawn="1"/>
        </p:nvGrpSpPr>
        <p:grpSpPr>
          <a:xfrm>
            <a:off x="8690305" y="6425280"/>
            <a:ext cx="360000" cy="360000"/>
            <a:chOff x="1983179" y="1757548"/>
            <a:chExt cx="360000" cy="360000"/>
          </a:xfrm>
        </p:grpSpPr>
        <p:sp>
          <p:nvSpPr>
            <p:cNvPr id="27" name="橢圓 26">
              <a:hlinkClick r:id="" action="ppaction://hlinkshowjump?jump=endshow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28" name="乘號 27">
              <a:hlinkClick r:id="" action="ppaction://hlinkshowjump?jump=endshow"/>
            </p:cNvPr>
            <p:cNvSpPr/>
            <p:nvPr userDrawn="1"/>
          </p:nvSpPr>
          <p:spPr bwMode="auto">
            <a:xfrm>
              <a:off x="2001179" y="1793548"/>
              <a:ext cx="324000" cy="288000"/>
            </a:xfrm>
            <a:prstGeom prst="mathMultiply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29" name="群組 28"/>
          <p:cNvGrpSpPr/>
          <p:nvPr userDrawn="1"/>
        </p:nvGrpSpPr>
        <p:grpSpPr>
          <a:xfrm>
            <a:off x="8309380" y="6425280"/>
            <a:ext cx="360000" cy="360000"/>
            <a:chOff x="1983179" y="1757548"/>
            <a:chExt cx="360000" cy="360000"/>
          </a:xfrm>
        </p:grpSpPr>
        <p:sp>
          <p:nvSpPr>
            <p:cNvPr id="30" name="橢圓 29">
              <a:hlinkClick r:id="" action="ppaction://hlinkshowjump?jump=nextslide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31" name="等腰三角形 30">
              <a:hlinkClick r:id="" action="ppaction://hlinkshowjump?jump=nextslide"/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32" name="群組 31"/>
          <p:cNvGrpSpPr/>
          <p:nvPr userDrawn="1"/>
        </p:nvGrpSpPr>
        <p:grpSpPr>
          <a:xfrm flipH="1">
            <a:off x="7547532" y="6425280"/>
            <a:ext cx="360000" cy="360000"/>
            <a:chOff x="1983179" y="1757548"/>
            <a:chExt cx="360000" cy="360000"/>
          </a:xfrm>
        </p:grpSpPr>
        <p:sp>
          <p:nvSpPr>
            <p:cNvPr id="33" name="橢圓 32">
              <a:hlinkClick r:id="" action="ppaction://hlinkshowjump?jump=previousslide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40" name="等腰三角形 39">
              <a:hlinkClick r:id="" action="ppaction://hlinkshowjump?jump=previousslide"/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41" name="群組 40"/>
          <p:cNvGrpSpPr/>
          <p:nvPr userDrawn="1"/>
        </p:nvGrpSpPr>
        <p:grpSpPr>
          <a:xfrm>
            <a:off x="7928456" y="6425280"/>
            <a:ext cx="360000" cy="360000"/>
            <a:chOff x="7642461" y="6618625"/>
            <a:chExt cx="360000" cy="360000"/>
          </a:xfrm>
        </p:grpSpPr>
        <p:sp>
          <p:nvSpPr>
            <p:cNvPr id="42" name="橢圓 41">
              <a:hlinkClick r:id="" action="ppaction://hlinkshowjump?jump=firstslide"/>
            </p:cNvPr>
            <p:cNvSpPr/>
            <p:nvPr userDrawn="1"/>
          </p:nvSpPr>
          <p:spPr bwMode="auto">
            <a:xfrm flipH="1">
              <a:off x="7642461" y="6618625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43" name="Rectangle 9">
              <a:hlinkClick r:id="" action="ppaction://hlinkshowjump?jump=firstslide"/>
              <a:extLst>
                <a:ext uri="{FF2B5EF4-FFF2-40B4-BE49-F238E27FC236}">
                  <a16:creationId xmlns:a16="http://schemas.microsoft.com/office/drawing/2014/main" xmlns="" id="{F4DF7C3C-D955-465B-A7ED-DA6CEFF74209}"/>
                </a:ext>
              </a:extLst>
            </p:cNvPr>
            <p:cNvSpPr/>
            <p:nvPr userDrawn="1"/>
          </p:nvSpPr>
          <p:spPr>
            <a:xfrm>
              <a:off x="7696461" y="6690625"/>
              <a:ext cx="252000" cy="216000"/>
            </a:xfrm>
            <a:custGeom>
              <a:avLst/>
              <a:gdLst/>
              <a:ahLst/>
              <a:cxnLst/>
              <a:rect l="l" t="t" r="r" b="b"/>
              <a:pathLst>
                <a:path w="3228210" h="3222968">
                  <a:moveTo>
                    <a:pt x="1619999" y="642446"/>
                  </a:moveTo>
                  <a:lnTo>
                    <a:pt x="2664115" y="1686562"/>
                  </a:lnTo>
                  <a:lnTo>
                    <a:pt x="2664116" y="1686562"/>
                  </a:lnTo>
                  <a:lnTo>
                    <a:pt x="2664116" y="3222968"/>
                  </a:lnTo>
                  <a:lnTo>
                    <a:pt x="2015013" y="3222968"/>
                  </a:lnTo>
                  <a:lnTo>
                    <a:pt x="2015013" y="2511495"/>
                  </a:lnTo>
                  <a:cubicBezTo>
                    <a:pt x="2015013" y="2399422"/>
                    <a:pt x="1924159" y="2308568"/>
                    <a:pt x="1812086" y="2308568"/>
                  </a:cubicBezTo>
                  <a:lnTo>
                    <a:pt x="1427912" y="2308568"/>
                  </a:lnTo>
                  <a:cubicBezTo>
                    <a:pt x="1315839" y="2308568"/>
                    <a:pt x="1224985" y="2399422"/>
                    <a:pt x="1224985" y="2511495"/>
                  </a:cubicBezTo>
                  <a:lnTo>
                    <a:pt x="1224985" y="3222968"/>
                  </a:lnTo>
                  <a:lnTo>
                    <a:pt x="575882" y="3222968"/>
                  </a:lnTo>
                  <a:lnTo>
                    <a:pt x="575882" y="1686562"/>
                  </a:lnTo>
                  <a:lnTo>
                    <a:pt x="575884" y="1686562"/>
                  </a:lnTo>
                  <a:close/>
                  <a:moveTo>
                    <a:pt x="509997" y="122689"/>
                  </a:moveTo>
                  <a:lnTo>
                    <a:pt x="942045" y="122689"/>
                  </a:lnTo>
                  <a:lnTo>
                    <a:pt x="942045" y="542556"/>
                  </a:lnTo>
                  <a:lnTo>
                    <a:pt x="509997" y="974604"/>
                  </a:lnTo>
                  <a:close/>
                  <a:moveTo>
                    <a:pt x="1620001" y="7099"/>
                  </a:moveTo>
                  <a:lnTo>
                    <a:pt x="3228210" y="1686560"/>
                  </a:lnTo>
                  <a:lnTo>
                    <a:pt x="2900441" y="1686560"/>
                  </a:lnTo>
                  <a:lnTo>
                    <a:pt x="1620001" y="349390"/>
                  </a:lnTo>
                  <a:close/>
                  <a:moveTo>
                    <a:pt x="1619999" y="0"/>
                  </a:moveTo>
                  <a:lnTo>
                    <a:pt x="1619999" y="342291"/>
                  </a:lnTo>
                  <a:lnTo>
                    <a:pt x="330172" y="1679462"/>
                  </a:lnTo>
                  <a:lnTo>
                    <a:pt x="0" y="167946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  <p:sp>
        <p:nvSpPr>
          <p:cNvPr id="51" name="文字方塊 50"/>
          <p:cNvSpPr txBox="1"/>
          <p:nvPr userDrawn="1"/>
        </p:nvSpPr>
        <p:spPr>
          <a:xfrm>
            <a:off x="1043608" y="25460"/>
            <a:ext cx="39604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TW" sz="2800" b="1" dirty="0">
                <a:ln>
                  <a:noFill/>
                </a:ln>
                <a:solidFill>
                  <a:srgbClr val="0055A9"/>
                </a:solidFill>
                <a:effectLst/>
                <a:latin typeface="+mj-lt"/>
                <a:ea typeface="+mj-ea"/>
                <a:cs typeface="+mj-cs"/>
              </a:rPr>
              <a:t>1-2</a:t>
            </a:r>
            <a:r>
              <a:rPr kumimoji="1" lang="zh-TW" altLang="en-US" sz="2800" b="1" dirty="0">
                <a:ln>
                  <a:noFill/>
                </a:ln>
                <a:solidFill>
                  <a:srgbClr val="0055A9"/>
                </a:solidFill>
                <a:effectLst/>
                <a:latin typeface="+mj-lt"/>
                <a:ea typeface="+mj-ea"/>
                <a:cs typeface="+mj-cs"/>
              </a:rPr>
              <a:t>　速率與速度</a:t>
            </a:r>
          </a:p>
        </p:txBody>
      </p:sp>
    </p:spTree>
    <p:extLst>
      <p:ext uri="{BB962C8B-B14F-4D97-AF65-F5344CB8AC3E}">
        <p14:creationId xmlns:p14="http://schemas.microsoft.com/office/powerpoint/2010/main" val="252697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最後一頁">
    <p:bg>
      <p:bgPr>
        <a:pattFill prst="ltHorz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组合 50"/>
          <p:cNvGrpSpPr/>
          <p:nvPr userDrawn="1"/>
        </p:nvGrpSpPr>
        <p:grpSpPr>
          <a:xfrm>
            <a:off x="1619672" y="2492896"/>
            <a:ext cx="5762898" cy="1116018"/>
            <a:chOff x="3225881" y="5541379"/>
            <a:chExt cx="5762898" cy="1116018"/>
          </a:xfrm>
        </p:grpSpPr>
        <p:sp>
          <p:nvSpPr>
            <p:cNvPr id="18" name="椭圆 31"/>
            <p:cNvSpPr/>
            <p:nvPr/>
          </p:nvSpPr>
          <p:spPr>
            <a:xfrm>
              <a:off x="3225881" y="5541379"/>
              <a:ext cx="5762898" cy="1116018"/>
            </a:xfrm>
            <a:custGeom>
              <a:avLst/>
              <a:gdLst>
                <a:gd name="connsiteX0" fmla="*/ 0 w 656493"/>
                <a:gd name="connsiteY0" fmla="*/ 316523 h 633046"/>
                <a:gd name="connsiteX1" fmla="*/ 328247 w 656493"/>
                <a:gd name="connsiteY1" fmla="*/ 0 h 633046"/>
                <a:gd name="connsiteX2" fmla="*/ 656494 w 656493"/>
                <a:gd name="connsiteY2" fmla="*/ 316523 h 633046"/>
                <a:gd name="connsiteX3" fmla="*/ 328247 w 656493"/>
                <a:gd name="connsiteY3" fmla="*/ 633046 h 633046"/>
                <a:gd name="connsiteX4" fmla="*/ 0 w 656493"/>
                <a:gd name="connsiteY4" fmla="*/ 316523 h 633046"/>
                <a:gd name="connsiteX0-1" fmla="*/ 328247 w 656494"/>
                <a:gd name="connsiteY0-2" fmla="*/ 0 h 633046"/>
                <a:gd name="connsiteX1-3" fmla="*/ 656494 w 656494"/>
                <a:gd name="connsiteY1-4" fmla="*/ 316523 h 633046"/>
                <a:gd name="connsiteX2-5" fmla="*/ 328247 w 656494"/>
                <a:gd name="connsiteY2-6" fmla="*/ 633046 h 633046"/>
                <a:gd name="connsiteX3-7" fmla="*/ 0 w 656494"/>
                <a:gd name="connsiteY3-8" fmla="*/ 316523 h 633046"/>
                <a:gd name="connsiteX4-9" fmla="*/ 419687 w 656494"/>
                <a:gd name="connsiteY4-10" fmla="*/ 91440 h 633046"/>
                <a:gd name="connsiteX0-11" fmla="*/ 402964 w 731211"/>
                <a:gd name="connsiteY0-12" fmla="*/ 0 h 633046"/>
                <a:gd name="connsiteX1-13" fmla="*/ 731211 w 731211"/>
                <a:gd name="connsiteY1-14" fmla="*/ 316523 h 633046"/>
                <a:gd name="connsiteX2-15" fmla="*/ 402964 w 731211"/>
                <a:gd name="connsiteY2-16" fmla="*/ 633046 h 633046"/>
                <a:gd name="connsiteX3-17" fmla="*/ 74717 w 731211"/>
                <a:gd name="connsiteY3-18" fmla="*/ 316523 h 633046"/>
                <a:gd name="connsiteX4-19" fmla="*/ 161895 w 731211"/>
                <a:gd name="connsiteY4-20" fmla="*/ 152400 h 633046"/>
                <a:gd name="connsiteX0-21" fmla="*/ 353700 w 681947"/>
                <a:gd name="connsiteY0-22" fmla="*/ 0 h 633046"/>
                <a:gd name="connsiteX1-23" fmla="*/ 681947 w 681947"/>
                <a:gd name="connsiteY1-24" fmla="*/ 316523 h 633046"/>
                <a:gd name="connsiteX2-25" fmla="*/ 353700 w 681947"/>
                <a:gd name="connsiteY2-26" fmla="*/ 633046 h 633046"/>
                <a:gd name="connsiteX3-27" fmla="*/ 25453 w 681947"/>
                <a:gd name="connsiteY3-28" fmla="*/ 316523 h 633046"/>
                <a:gd name="connsiteX4-29" fmla="*/ 112631 w 681947"/>
                <a:gd name="connsiteY4-30" fmla="*/ 152400 h 633046"/>
                <a:gd name="connsiteX0-31" fmla="*/ 341249 w 669496"/>
                <a:gd name="connsiteY0-32" fmla="*/ 0 h 633046"/>
                <a:gd name="connsiteX1-33" fmla="*/ 669496 w 669496"/>
                <a:gd name="connsiteY1-34" fmla="*/ 316523 h 633046"/>
                <a:gd name="connsiteX2-35" fmla="*/ 341249 w 669496"/>
                <a:gd name="connsiteY2-36" fmla="*/ 633046 h 633046"/>
                <a:gd name="connsiteX3-37" fmla="*/ 13002 w 669496"/>
                <a:gd name="connsiteY3-38" fmla="*/ 316523 h 633046"/>
                <a:gd name="connsiteX4-39" fmla="*/ 100180 w 669496"/>
                <a:gd name="connsiteY4-40" fmla="*/ 152400 h 633046"/>
                <a:gd name="connsiteX0-41" fmla="*/ 347951 w 676198"/>
                <a:gd name="connsiteY0-42" fmla="*/ 0 h 633046"/>
                <a:gd name="connsiteX1-43" fmla="*/ 676198 w 676198"/>
                <a:gd name="connsiteY1-44" fmla="*/ 316523 h 633046"/>
                <a:gd name="connsiteX2-45" fmla="*/ 347951 w 676198"/>
                <a:gd name="connsiteY2-46" fmla="*/ 633046 h 633046"/>
                <a:gd name="connsiteX3-47" fmla="*/ 19704 w 676198"/>
                <a:gd name="connsiteY3-48" fmla="*/ 316523 h 633046"/>
                <a:gd name="connsiteX4-49" fmla="*/ 79173 w 676198"/>
                <a:gd name="connsiteY4-50" fmla="*/ 113607 h 633046"/>
                <a:gd name="connsiteX0-51" fmla="*/ 333371 w 661618"/>
                <a:gd name="connsiteY0-52" fmla="*/ 0 h 633046"/>
                <a:gd name="connsiteX1-53" fmla="*/ 661618 w 661618"/>
                <a:gd name="connsiteY1-54" fmla="*/ 316523 h 633046"/>
                <a:gd name="connsiteX2-55" fmla="*/ 333371 w 661618"/>
                <a:gd name="connsiteY2-56" fmla="*/ 633046 h 633046"/>
                <a:gd name="connsiteX3-57" fmla="*/ 5124 w 661618"/>
                <a:gd name="connsiteY3-58" fmla="*/ 316523 h 633046"/>
                <a:gd name="connsiteX4-59" fmla="*/ 64593 w 661618"/>
                <a:gd name="connsiteY4-60" fmla="*/ 113607 h 633046"/>
                <a:gd name="connsiteX0-61" fmla="*/ 178200 w 661618"/>
                <a:gd name="connsiteY0-62" fmla="*/ 0 h 583170"/>
                <a:gd name="connsiteX1-63" fmla="*/ 661618 w 661618"/>
                <a:gd name="connsiteY1-64" fmla="*/ 266647 h 583170"/>
                <a:gd name="connsiteX2-65" fmla="*/ 333371 w 661618"/>
                <a:gd name="connsiteY2-66" fmla="*/ 583170 h 583170"/>
                <a:gd name="connsiteX3-67" fmla="*/ 5124 w 661618"/>
                <a:gd name="connsiteY3-68" fmla="*/ 266647 h 583170"/>
                <a:gd name="connsiteX4-69" fmla="*/ 64593 w 661618"/>
                <a:gd name="connsiteY4-70" fmla="*/ 63731 h 583170"/>
                <a:gd name="connsiteX0-71" fmla="*/ 178200 w 662133"/>
                <a:gd name="connsiteY0-72" fmla="*/ 66578 h 649748"/>
                <a:gd name="connsiteX1-73" fmla="*/ 412660 w 662133"/>
                <a:gd name="connsiteY1-74" fmla="*/ 10947 h 649748"/>
                <a:gd name="connsiteX2-75" fmla="*/ 661618 w 662133"/>
                <a:gd name="connsiteY2-76" fmla="*/ 333225 h 649748"/>
                <a:gd name="connsiteX3-77" fmla="*/ 333371 w 662133"/>
                <a:gd name="connsiteY3-78" fmla="*/ 649748 h 649748"/>
                <a:gd name="connsiteX4-79" fmla="*/ 5124 w 662133"/>
                <a:gd name="connsiteY4-80" fmla="*/ 333225 h 649748"/>
                <a:gd name="connsiteX5" fmla="*/ 64593 w 662133"/>
                <a:gd name="connsiteY5" fmla="*/ 130309 h 649748"/>
                <a:gd name="connsiteX0-81" fmla="*/ 178200 w 662148"/>
                <a:gd name="connsiteY0-82" fmla="*/ 66578 h 649748"/>
                <a:gd name="connsiteX1-83" fmla="*/ 412660 w 662148"/>
                <a:gd name="connsiteY1-84" fmla="*/ 10947 h 649748"/>
                <a:gd name="connsiteX2-85" fmla="*/ 661618 w 662148"/>
                <a:gd name="connsiteY2-86" fmla="*/ 333225 h 649748"/>
                <a:gd name="connsiteX3-87" fmla="*/ 333371 w 662148"/>
                <a:gd name="connsiteY3-88" fmla="*/ 649748 h 649748"/>
                <a:gd name="connsiteX4-89" fmla="*/ 5124 w 662148"/>
                <a:gd name="connsiteY4-90" fmla="*/ 333225 h 649748"/>
                <a:gd name="connsiteX5-91" fmla="*/ 64593 w 662148"/>
                <a:gd name="connsiteY5-92" fmla="*/ 130309 h 649748"/>
                <a:gd name="connsiteX0-93" fmla="*/ 178200 w 662148"/>
                <a:gd name="connsiteY0-94" fmla="*/ 61032 h 644202"/>
                <a:gd name="connsiteX1-95" fmla="*/ 412660 w 662148"/>
                <a:gd name="connsiteY1-96" fmla="*/ 5401 h 644202"/>
                <a:gd name="connsiteX2-97" fmla="*/ 661618 w 662148"/>
                <a:gd name="connsiteY2-98" fmla="*/ 327679 h 644202"/>
                <a:gd name="connsiteX3-99" fmla="*/ 333371 w 662148"/>
                <a:gd name="connsiteY3-100" fmla="*/ 644202 h 644202"/>
                <a:gd name="connsiteX4-101" fmla="*/ 5124 w 662148"/>
                <a:gd name="connsiteY4-102" fmla="*/ 327679 h 644202"/>
                <a:gd name="connsiteX5-103" fmla="*/ 64593 w 662148"/>
                <a:gd name="connsiteY5-104" fmla="*/ 124763 h 644202"/>
                <a:gd name="connsiteX0-105" fmla="*/ 178200 w 662148"/>
                <a:gd name="connsiteY0-106" fmla="*/ 75865 h 659035"/>
                <a:gd name="connsiteX1-107" fmla="*/ 168819 w 662148"/>
                <a:gd name="connsiteY1-108" fmla="*/ 31317 h 659035"/>
                <a:gd name="connsiteX2-109" fmla="*/ 412660 w 662148"/>
                <a:gd name="connsiteY2-110" fmla="*/ 20234 h 659035"/>
                <a:gd name="connsiteX3-111" fmla="*/ 661618 w 662148"/>
                <a:gd name="connsiteY3-112" fmla="*/ 342512 h 659035"/>
                <a:gd name="connsiteX4-113" fmla="*/ 333371 w 662148"/>
                <a:gd name="connsiteY4-114" fmla="*/ 659035 h 659035"/>
                <a:gd name="connsiteX5-115" fmla="*/ 5124 w 662148"/>
                <a:gd name="connsiteY5-116" fmla="*/ 342512 h 659035"/>
                <a:gd name="connsiteX6" fmla="*/ 64593 w 662148"/>
                <a:gd name="connsiteY6" fmla="*/ 139596 h 659035"/>
                <a:gd name="connsiteX0-117" fmla="*/ 178200 w 662148"/>
                <a:gd name="connsiteY0-118" fmla="*/ 68901 h 652071"/>
                <a:gd name="connsiteX1-119" fmla="*/ 130026 w 662148"/>
                <a:gd name="connsiteY1-120" fmla="*/ 68688 h 652071"/>
                <a:gd name="connsiteX2-121" fmla="*/ 412660 w 662148"/>
                <a:gd name="connsiteY2-122" fmla="*/ 13270 h 652071"/>
                <a:gd name="connsiteX3-123" fmla="*/ 661618 w 662148"/>
                <a:gd name="connsiteY3-124" fmla="*/ 335548 h 652071"/>
                <a:gd name="connsiteX4-125" fmla="*/ 333371 w 662148"/>
                <a:gd name="connsiteY4-126" fmla="*/ 652071 h 652071"/>
                <a:gd name="connsiteX5-127" fmla="*/ 5124 w 662148"/>
                <a:gd name="connsiteY5-128" fmla="*/ 335548 h 652071"/>
                <a:gd name="connsiteX6-129" fmla="*/ 64593 w 662148"/>
                <a:gd name="connsiteY6-130" fmla="*/ 132632 h 652071"/>
                <a:gd name="connsiteX0-131" fmla="*/ 178200 w 662220"/>
                <a:gd name="connsiteY0-132" fmla="*/ 68901 h 652071"/>
                <a:gd name="connsiteX1-133" fmla="*/ 130026 w 662220"/>
                <a:gd name="connsiteY1-134" fmla="*/ 68688 h 652071"/>
                <a:gd name="connsiteX2-135" fmla="*/ 412660 w 662220"/>
                <a:gd name="connsiteY2-136" fmla="*/ 13270 h 652071"/>
                <a:gd name="connsiteX3-137" fmla="*/ 661618 w 662220"/>
                <a:gd name="connsiteY3-138" fmla="*/ 335548 h 652071"/>
                <a:gd name="connsiteX4-139" fmla="*/ 333371 w 662220"/>
                <a:gd name="connsiteY4-140" fmla="*/ 652071 h 652071"/>
                <a:gd name="connsiteX5-141" fmla="*/ 5124 w 662220"/>
                <a:gd name="connsiteY5-142" fmla="*/ 335548 h 652071"/>
                <a:gd name="connsiteX6-143" fmla="*/ 64593 w 662220"/>
                <a:gd name="connsiteY6-144" fmla="*/ 132632 h 652071"/>
                <a:gd name="connsiteX0-145" fmla="*/ 178200 w 662220"/>
                <a:gd name="connsiteY0-146" fmla="*/ 58449 h 641619"/>
                <a:gd name="connsiteX1-147" fmla="*/ 130026 w 662220"/>
                <a:gd name="connsiteY1-148" fmla="*/ 58236 h 641619"/>
                <a:gd name="connsiteX2-149" fmla="*/ 412660 w 662220"/>
                <a:gd name="connsiteY2-150" fmla="*/ 2818 h 641619"/>
                <a:gd name="connsiteX3-151" fmla="*/ 661618 w 662220"/>
                <a:gd name="connsiteY3-152" fmla="*/ 325096 h 641619"/>
                <a:gd name="connsiteX4-153" fmla="*/ 333371 w 662220"/>
                <a:gd name="connsiteY4-154" fmla="*/ 641619 h 641619"/>
                <a:gd name="connsiteX5-155" fmla="*/ 5124 w 662220"/>
                <a:gd name="connsiteY5-156" fmla="*/ 325096 h 641619"/>
                <a:gd name="connsiteX6-157" fmla="*/ 64593 w 662220"/>
                <a:gd name="connsiteY6-158" fmla="*/ 122180 h 641619"/>
                <a:gd name="connsiteX0-159" fmla="*/ 178200 w 662220"/>
                <a:gd name="connsiteY0-160" fmla="*/ 58449 h 641619"/>
                <a:gd name="connsiteX1-161" fmla="*/ 130026 w 662220"/>
                <a:gd name="connsiteY1-162" fmla="*/ 58236 h 641619"/>
                <a:gd name="connsiteX2-163" fmla="*/ 412660 w 662220"/>
                <a:gd name="connsiteY2-164" fmla="*/ 2818 h 641619"/>
                <a:gd name="connsiteX3-165" fmla="*/ 661618 w 662220"/>
                <a:gd name="connsiteY3-166" fmla="*/ 325096 h 641619"/>
                <a:gd name="connsiteX4-167" fmla="*/ 333371 w 662220"/>
                <a:gd name="connsiteY4-168" fmla="*/ 641619 h 641619"/>
                <a:gd name="connsiteX5-169" fmla="*/ 5124 w 662220"/>
                <a:gd name="connsiteY5-170" fmla="*/ 325096 h 641619"/>
                <a:gd name="connsiteX6-171" fmla="*/ 64593 w 662220"/>
                <a:gd name="connsiteY6-172" fmla="*/ 122180 h 641619"/>
                <a:gd name="connsiteX0-173" fmla="*/ 178200 w 662220"/>
                <a:gd name="connsiteY0-174" fmla="*/ 58449 h 641619"/>
                <a:gd name="connsiteX1-175" fmla="*/ 130026 w 662220"/>
                <a:gd name="connsiteY1-176" fmla="*/ 58236 h 641619"/>
                <a:gd name="connsiteX2-177" fmla="*/ 412660 w 662220"/>
                <a:gd name="connsiteY2-178" fmla="*/ 2818 h 641619"/>
                <a:gd name="connsiteX3-179" fmla="*/ 661618 w 662220"/>
                <a:gd name="connsiteY3-180" fmla="*/ 325096 h 641619"/>
                <a:gd name="connsiteX4-181" fmla="*/ 333371 w 662220"/>
                <a:gd name="connsiteY4-182" fmla="*/ 641619 h 641619"/>
                <a:gd name="connsiteX5-183" fmla="*/ 5124 w 662220"/>
                <a:gd name="connsiteY5-184" fmla="*/ 325096 h 641619"/>
                <a:gd name="connsiteX6-185" fmla="*/ 64593 w 662220"/>
                <a:gd name="connsiteY6-186" fmla="*/ 122180 h 641619"/>
                <a:gd name="connsiteX0-187" fmla="*/ 178200 w 662220"/>
                <a:gd name="connsiteY0-188" fmla="*/ 58449 h 641619"/>
                <a:gd name="connsiteX1-189" fmla="*/ 130026 w 662220"/>
                <a:gd name="connsiteY1-190" fmla="*/ 58236 h 641619"/>
                <a:gd name="connsiteX2-191" fmla="*/ 412660 w 662220"/>
                <a:gd name="connsiteY2-192" fmla="*/ 2818 h 641619"/>
                <a:gd name="connsiteX3-193" fmla="*/ 661618 w 662220"/>
                <a:gd name="connsiteY3-194" fmla="*/ 325096 h 641619"/>
                <a:gd name="connsiteX4-195" fmla="*/ 333371 w 662220"/>
                <a:gd name="connsiteY4-196" fmla="*/ 641619 h 641619"/>
                <a:gd name="connsiteX5-197" fmla="*/ 5124 w 662220"/>
                <a:gd name="connsiteY5-198" fmla="*/ 325096 h 641619"/>
                <a:gd name="connsiteX6-199" fmla="*/ 64593 w 662220"/>
                <a:gd name="connsiteY6-200" fmla="*/ 122180 h 641619"/>
                <a:gd name="connsiteX0-201" fmla="*/ 178200 w 662220"/>
                <a:gd name="connsiteY0-202" fmla="*/ 58449 h 641619"/>
                <a:gd name="connsiteX1-203" fmla="*/ 130026 w 662220"/>
                <a:gd name="connsiteY1-204" fmla="*/ 58236 h 641619"/>
                <a:gd name="connsiteX2-205" fmla="*/ 412660 w 662220"/>
                <a:gd name="connsiteY2-206" fmla="*/ 2818 h 641619"/>
                <a:gd name="connsiteX3-207" fmla="*/ 661618 w 662220"/>
                <a:gd name="connsiteY3-208" fmla="*/ 325096 h 641619"/>
                <a:gd name="connsiteX4-209" fmla="*/ 333371 w 662220"/>
                <a:gd name="connsiteY4-210" fmla="*/ 641619 h 641619"/>
                <a:gd name="connsiteX5-211" fmla="*/ 5124 w 662220"/>
                <a:gd name="connsiteY5-212" fmla="*/ 325096 h 641619"/>
                <a:gd name="connsiteX6-213" fmla="*/ 64593 w 662220"/>
                <a:gd name="connsiteY6-214" fmla="*/ 122180 h 641619"/>
                <a:gd name="connsiteX0-215" fmla="*/ 176252 w 660272"/>
                <a:gd name="connsiteY0-216" fmla="*/ 58449 h 641619"/>
                <a:gd name="connsiteX1-217" fmla="*/ 128078 w 660272"/>
                <a:gd name="connsiteY1-218" fmla="*/ 58236 h 641619"/>
                <a:gd name="connsiteX2-219" fmla="*/ 410712 w 660272"/>
                <a:gd name="connsiteY2-220" fmla="*/ 2818 h 641619"/>
                <a:gd name="connsiteX3-221" fmla="*/ 659670 w 660272"/>
                <a:gd name="connsiteY3-222" fmla="*/ 325096 h 641619"/>
                <a:gd name="connsiteX4-223" fmla="*/ 331423 w 660272"/>
                <a:gd name="connsiteY4-224" fmla="*/ 641619 h 641619"/>
                <a:gd name="connsiteX5-225" fmla="*/ 3176 w 660272"/>
                <a:gd name="connsiteY5-226" fmla="*/ 325096 h 641619"/>
                <a:gd name="connsiteX6-227" fmla="*/ 62645 w 660272"/>
                <a:gd name="connsiteY6-228" fmla="*/ 122180 h 641619"/>
                <a:gd name="connsiteX0-229" fmla="*/ 253837 w 660272"/>
                <a:gd name="connsiteY0-230" fmla="*/ 30740 h 641619"/>
                <a:gd name="connsiteX1-231" fmla="*/ 128078 w 660272"/>
                <a:gd name="connsiteY1-232" fmla="*/ 58236 h 641619"/>
                <a:gd name="connsiteX2-233" fmla="*/ 410712 w 660272"/>
                <a:gd name="connsiteY2-234" fmla="*/ 2818 h 641619"/>
                <a:gd name="connsiteX3-235" fmla="*/ 659670 w 660272"/>
                <a:gd name="connsiteY3-236" fmla="*/ 325096 h 641619"/>
                <a:gd name="connsiteX4-237" fmla="*/ 331423 w 660272"/>
                <a:gd name="connsiteY4-238" fmla="*/ 641619 h 641619"/>
                <a:gd name="connsiteX5-239" fmla="*/ 3176 w 660272"/>
                <a:gd name="connsiteY5-240" fmla="*/ 325096 h 641619"/>
                <a:gd name="connsiteX6-241" fmla="*/ 62645 w 660272"/>
                <a:gd name="connsiteY6-242" fmla="*/ 122180 h 641619"/>
                <a:gd name="connsiteX0-243" fmla="*/ 253837 w 660191"/>
                <a:gd name="connsiteY0-244" fmla="*/ 41069 h 651948"/>
                <a:gd name="connsiteX1-245" fmla="*/ 161329 w 660191"/>
                <a:gd name="connsiteY1-246" fmla="*/ 63023 h 651948"/>
                <a:gd name="connsiteX2-247" fmla="*/ 410712 w 660191"/>
                <a:gd name="connsiteY2-248" fmla="*/ 13147 h 651948"/>
                <a:gd name="connsiteX3-249" fmla="*/ 659670 w 660191"/>
                <a:gd name="connsiteY3-250" fmla="*/ 335425 h 651948"/>
                <a:gd name="connsiteX4-251" fmla="*/ 331423 w 660191"/>
                <a:gd name="connsiteY4-252" fmla="*/ 651948 h 651948"/>
                <a:gd name="connsiteX5-253" fmla="*/ 3176 w 660191"/>
                <a:gd name="connsiteY5-254" fmla="*/ 335425 h 651948"/>
                <a:gd name="connsiteX6-255" fmla="*/ 62645 w 660191"/>
                <a:gd name="connsiteY6-256" fmla="*/ 132509 h 651948"/>
                <a:gd name="connsiteX0-257" fmla="*/ 253837 w 660897"/>
                <a:gd name="connsiteY0-258" fmla="*/ 45475 h 656354"/>
                <a:gd name="connsiteX1-259" fmla="*/ 161329 w 660897"/>
                <a:gd name="connsiteY1-260" fmla="*/ 67429 h 656354"/>
                <a:gd name="connsiteX2-261" fmla="*/ 410712 w 660897"/>
                <a:gd name="connsiteY2-262" fmla="*/ 17553 h 656354"/>
                <a:gd name="connsiteX3-263" fmla="*/ 659670 w 660897"/>
                <a:gd name="connsiteY3-264" fmla="*/ 339831 h 656354"/>
                <a:gd name="connsiteX4-265" fmla="*/ 331423 w 660897"/>
                <a:gd name="connsiteY4-266" fmla="*/ 656354 h 656354"/>
                <a:gd name="connsiteX5-267" fmla="*/ 3176 w 660897"/>
                <a:gd name="connsiteY5-268" fmla="*/ 339831 h 656354"/>
                <a:gd name="connsiteX6-269" fmla="*/ 62645 w 660897"/>
                <a:gd name="connsiteY6-270" fmla="*/ 136915 h 656354"/>
                <a:gd name="connsiteX0-271" fmla="*/ 253837 w 660406"/>
                <a:gd name="connsiteY0-272" fmla="*/ 41070 h 651949"/>
                <a:gd name="connsiteX1-273" fmla="*/ 161329 w 660406"/>
                <a:gd name="connsiteY1-274" fmla="*/ 63024 h 651949"/>
                <a:gd name="connsiteX2-275" fmla="*/ 410712 w 660406"/>
                <a:gd name="connsiteY2-276" fmla="*/ 13148 h 651949"/>
                <a:gd name="connsiteX3-277" fmla="*/ 659670 w 660406"/>
                <a:gd name="connsiteY3-278" fmla="*/ 335426 h 651949"/>
                <a:gd name="connsiteX4-279" fmla="*/ 331423 w 660406"/>
                <a:gd name="connsiteY4-280" fmla="*/ 651949 h 651949"/>
                <a:gd name="connsiteX5-281" fmla="*/ 3176 w 660406"/>
                <a:gd name="connsiteY5-282" fmla="*/ 335426 h 651949"/>
                <a:gd name="connsiteX6-283" fmla="*/ 62645 w 660406"/>
                <a:gd name="connsiteY6-284" fmla="*/ 132510 h 651949"/>
                <a:gd name="connsiteX0-285" fmla="*/ 161329 w 660406"/>
                <a:gd name="connsiteY0-286" fmla="*/ 63024 h 651949"/>
                <a:gd name="connsiteX1-287" fmla="*/ 410712 w 660406"/>
                <a:gd name="connsiteY1-288" fmla="*/ 13148 h 651949"/>
                <a:gd name="connsiteX2-289" fmla="*/ 659670 w 660406"/>
                <a:gd name="connsiteY2-290" fmla="*/ 335426 h 651949"/>
                <a:gd name="connsiteX3-291" fmla="*/ 331423 w 660406"/>
                <a:gd name="connsiteY3-292" fmla="*/ 651949 h 651949"/>
                <a:gd name="connsiteX4-293" fmla="*/ 3176 w 660406"/>
                <a:gd name="connsiteY4-294" fmla="*/ 335426 h 651949"/>
                <a:gd name="connsiteX5-295" fmla="*/ 62645 w 660406"/>
                <a:gd name="connsiteY5-296" fmla="*/ 132510 h 651949"/>
                <a:gd name="connsiteX0-297" fmla="*/ 128078 w 660207"/>
                <a:gd name="connsiteY0-298" fmla="*/ 63024 h 651949"/>
                <a:gd name="connsiteX1-299" fmla="*/ 410712 w 660207"/>
                <a:gd name="connsiteY1-300" fmla="*/ 13148 h 651949"/>
                <a:gd name="connsiteX2-301" fmla="*/ 659670 w 660207"/>
                <a:gd name="connsiteY2-302" fmla="*/ 335426 h 651949"/>
                <a:gd name="connsiteX3-303" fmla="*/ 331423 w 660207"/>
                <a:gd name="connsiteY3-304" fmla="*/ 651949 h 651949"/>
                <a:gd name="connsiteX4-305" fmla="*/ 3176 w 660207"/>
                <a:gd name="connsiteY4-306" fmla="*/ 335426 h 651949"/>
                <a:gd name="connsiteX5-307" fmla="*/ 62645 w 660207"/>
                <a:gd name="connsiteY5-308" fmla="*/ 132510 h 651949"/>
                <a:gd name="connsiteX0-309" fmla="*/ 128078 w 660438"/>
                <a:gd name="connsiteY0-310" fmla="*/ 60888 h 649813"/>
                <a:gd name="connsiteX1-311" fmla="*/ 410712 w 660438"/>
                <a:gd name="connsiteY1-312" fmla="*/ 11012 h 649813"/>
                <a:gd name="connsiteX2-313" fmla="*/ 659670 w 660438"/>
                <a:gd name="connsiteY2-314" fmla="*/ 333290 h 649813"/>
                <a:gd name="connsiteX3-315" fmla="*/ 331423 w 660438"/>
                <a:gd name="connsiteY3-316" fmla="*/ 649813 h 649813"/>
                <a:gd name="connsiteX4-317" fmla="*/ 3176 w 660438"/>
                <a:gd name="connsiteY4-318" fmla="*/ 333290 h 649813"/>
                <a:gd name="connsiteX5-319" fmla="*/ 62645 w 660438"/>
                <a:gd name="connsiteY5-320" fmla="*/ 130374 h 649813"/>
                <a:gd name="connsiteX0-321" fmla="*/ 128078 w 660438"/>
                <a:gd name="connsiteY0-322" fmla="*/ 64927 h 653852"/>
                <a:gd name="connsiteX1-323" fmla="*/ 410712 w 660438"/>
                <a:gd name="connsiteY1-324" fmla="*/ 15051 h 653852"/>
                <a:gd name="connsiteX2-325" fmla="*/ 659670 w 660438"/>
                <a:gd name="connsiteY2-326" fmla="*/ 337329 h 653852"/>
                <a:gd name="connsiteX3-327" fmla="*/ 331423 w 660438"/>
                <a:gd name="connsiteY3-328" fmla="*/ 653852 h 653852"/>
                <a:gd name="connsiteX4-329" fmla="*/ 3176 w 660438"/>
                <a:gd name="connsiteY4-330" fmla="*/ 337329 h 653852"/>
                <a:gd name="connsiteX5-331" fmla="*/ 62645 w 660438"/>
                <a:gd name="connsiteY5-332" fmla="*/ 134413 h 653852"/>
                <a:gd name="connsiteX0-333" fmla="*/ 128078 w 687378"/>
                <a:gd name="connsiteY0-334" fmla="*/ 58090 h 647015"/>
                <a:gd name="connsiteX1-335" fmla="*/ 571432 w 687378"/>
                <a:gd name="connsiteY1-336" fmla="*/ 16673 h 647015"/>
                <a:gd name="connsiteX2-337" fmla="*/ 659670 w 687378"/>
                <a:gd name="connsiteY2-338" fmla="*/ 330492 h 647015"/>
                <a:gd name="connsiteX3-339" fmla="*/ 331423 w 687378"/>
                <a:gd name="connsiteY3-340" fmla="*/ 647015 h 647015"/>
                <a:gd name="connsiteX4-341" fmla="*/ 3176 w 687378"/>
                <a:gd name="connsiteY4-342" fmla="*/ 330492 h 647015"/>
                <a:gd name="connsiteX5-343" fmla="*/ 62645 w 687378"/>
                <a:gd name="connsiteY5-344" fmla="*/ 127576 h 647015"/>
                <a:gd name="connsiteX0-345" fmla="*/ 128078 w 677145"/>
                <a:gd name="connsiteY0-346" fmla="*/ 58090 h 663933"/>
                <a:gd name="connsiteX1-347" fmla="*/ 571432 w 677145"/>
                <a:gd name="connsiteY1-348" fmla="*/ 16673 h 663933"/>
                <a:gd name="connsiteX2-349" fmla="*/ 659670 w 677145"/>
                <a:gd name="connsiteY2-350" fmla="*/ 330492 h 663933"/>
                <a:gd name="connsiteX3-351" fmla="*/ 559815 w 677145"/>
                <a:gd name="connsiteY3-352" fmla="*/ 663933 h 663933"/>
                <a:gd name="connsiteX4-353" fmla="*/ 3176 w 677145"/>
                <a:gd name="connsiteY4-354" fmla="*/ 330492 h 663933"/>
                <a:gd name="connsiteX5-355" fmla="*/ 62645 w 677145"/>
                <a:gd name="connsiteY5-356" fmla="*/ 127576 h 663933"/>
                <a:gd name="connsiteX0-357" fmla="*/ 101940 w 644966"/>
                <a:gd name="connsiteY0-358" fmla="*/ 58090 h 685888"/>
                <a:gd name="connsiteX1-359" fmla="*/ 545294 w 644966"/>
                <a:gd name="connsiteY1-360" fmla="*/ 16673 h 685888"/>
                <a:gd name="connsiteX2-361" fmla="*/ 633532 w 644966"/>
                <a:gd name="connsiteY2-362" fmla="*/ 330492 h 685888"/>
                <a:gd name="connsiteX3-363" fmla="*/ 533677 w 644966"/>
                <a:gd name="connsiteY3-364" fmla="*/ 663933 h 685888"/>
                <a:gd name="connsiteX4-365" fmla="*/ 10874 w 644966"/>
                <a:gd name="connsiteY4-366" fmla="*/ 575801 h 685888"/>
                <a:gd name="connsiteX5-367" fmla="*/ 36507 w 644966"/>
                <a:gd name="connsiteY5-368" fmla="*/ 127576 h 685888"/>
                <a:gd name="connsiteX0-369" fmla="*/ 101940 w 642626"/>
                <a:gd name="connsiteY0-370" fmla="*/ 58090 h 654766"/>
                <a:gd name="connsiteX1-371" fmla="*/ 545294 w 642626"/>
                <a:gd name="connsiteY1-372" fmla="*/ 16673 h 654766"/>
                <a:gd name="connsiteX2-373" fmla="*/ 633532 w 642626"/>
                <a:gd name="connsiteY2-374" fmla="*/ 330492 h 654766"/>
                <a:gd name="connsiteX3-375" fmla="*/ 567513 w 642626"/>
                <a:gd name="connsiteY3-376" fmla="*/ 613179 h 654766"/>
                <a:gd name="connsiteX4-377" fmla="*/ 10874 w 642626"/>
                <a:gd name="connsiteY4-378" fmla="*/ 575801 h 654766"/>
                <a:gd name="connsiteX5-379" fmla="*/ 36507 w 642626"/>
                <a:gd name="connsiteY5-380" fmla="*/ 127576 h 654766"/>
                <a:gd name="connsiteX0-381" fmla="*/ 101940 w 642626"/>
                <a:gd name="connsiteY0-382" fmla="*/ 30477 h 627153"/>
                <a:gd name="connsiteX1-383" fmla="*/ 545294 w 642626"/>
                <a:gd name="connsiteY1-384" fmla="*/ 31354 h 627153"/>
                <a:gd name="connsiteX2-385" fmla="*/ 633532 w 642626"/>
                <a:gd name="connsiteY2-386" fmla="*/ 302879 h 627153"/>
                <a:gd name="connsiteX3-387" fmla="*/ 567513 w 642626"/>
                <a:gd name="connsiteY3-388" fmla="*/ 585566 h 627153"/>
                <a:gd name="connsiteX4-389" fmla="*/ 10874 w 642626"/>
                <a:gd name="connsiteY4-390" fmla="*/ 548188 h 627153"/>
                <a:gd name="connsiteX5-391" fmla="*/ 36507 w 642626"/>
                <a:gd name="connsiteY5-392" fmla="*/ 99963 h 627153"/>
                <a:gd name="connsiteX0-393" fmla="*/ 101940 w 641803"/>
                <a:gd name="connsiteY0-394" fmla="*/ 32533 h 629209"/>
                <a:gd name="connsiteX1-395" fmla="*/ 545294 w 641803"/>
                <a:gd name="connsiteY1-396" fmla="*/ 33410 h 629209"/>
                <a:gd name="connsiteX2-397" fmla="*/ 633532 w 641803"/>
                <a:gd name="connsiteY2-398" fmla="*/ 304935 h 629209"/>
                <a:gd name="connsiteX3-399" fmla="*/ 567513 w 641803"/>
                <a:gd name="connsiteY3-400" fmla="*/ 587622 h 629209"/>
                <a:gd name="connsiteX4-401" fmla="*/ 10874 w 641803"/>
                <a:gd name="connsiteY4-402" fmla="*/ 550244 h 629209"/>
                <a:gd name="connsiteX5-403" fmla="*/ 36507 w 641803"/>
                <a:gd name="connsiteY5-404" fmla="*/ 102019 h 629209"/>
                <a:gd name="connsiteX0-405" fmla="*/ 93785 w 633648"/>
                <a:gd name="connsiteY0-406" fmla="*/ 32533 h 629209"/>
                <a:gd name="connsiteX1-407" fmla="*/ 537139 w 633648"/>
                <a:gd name="connsiteY1-408" fmla="*/ 33410 h 629209"/>
                <a:gd name="connsiteX2-409" fmla="*/ 625377 w 633648"/>
                <a:gd name="connsiteY2-410" fmla="*/ 304935 h 629209"/>
                <a:gd name="connsiteX3-411" fmla="*/ 559358 w 633648"/>
                <a:gd name="connsiteY3-412" fmla="*/ 587622 h 629209"/>
                <a:gd name="connsiteX4-413" fmla="*/ 2719 w 633648"/>
                <a:gd name="connsiteY4-414" fmla="*/ 550244 h 629209"/>
                <a:gd name="connsiteX5-415" fmla="*/ 28352 w 633648"/>
                <a:gd name="connsiteY5-416" fmla="*/ 102019 h 629209"/>
                <a:gd name="connsiteX0-417" fmla="*/ 103603 w 643466"/>
                <a:gd name="connsiteY0-418" fmla="*/ 32533 h 629209"/>
                <a:gd name="connsiteX1-419" fmla="*/ 546957 w 643466"/>
                <a:gd name="connsiteY1-420" fmla="*/ 33410 h 629209"/>
                <a:gd name="connsiteX2-421" fmla="*/ 635195 w 643466"/>
                <a:gd name="connsiteY2-422" fmla="*/ 304935 h 629209"/>
                <a:gd name="connsiteX3-423" fmla="*/ 569176 w 643466"/>
                <a:gd name="connsiteY3-424" fmla="*/ 587622 h 629209"/>
                <a:gd name="connsiteX4-425" fmla="*/ 12537 w 643466"/>
                <a:gd name="connsiteY4-426" fmla="*/ 550244 h 629209"/>
                <a:gd name="connsiteX5-427" fmla="*/ 4334 w 643466"/>
                <a:gd name="connsiteY5-428" fmla="*/ 102019 h 629209"/>
                <a:gd name="connsiteX0-429" fmla="*/ 103603 w 643466"/>
                <a:gd name="connsiteY0-430" fmla="*/ 32533 h 613248"/>
                <a:gd name="connsiteX1-431" fmla="*/ 546957 w 643466"/>
                <a:gd name="connsiteY1-432" fmla="*/ 33410 h 613248"/>
                <a:gd name="connsiteX2-433" fmla="*/ 635195 w 643466"/>
                <a:gd name="connsiteY2-434" fmla="*/ 304935 h 613248"/>
                <a:gd name="connsiteX3-435" fmla="*/ 569176 w 643466"/>
                <a:gd name="connsiteY3-436" fmla="*/ 587622 h 613248"/>
                <a:gd name="connsiteX4-437" fmla="*/ 12537 w 643466"/>
                <a:gd name="connsiteY4-438" fmla="*/ 518643 h 613248"/>
                <a:gd name="connsiteX5-439" fmla="*/ 4334 w 643466"/>
                <a:gd name="connsiteY5-440" fmla="*/ 102019 h 613248"/>
                <a:gd name="connsiteX0-441" fmla="*/ 103603 w 622280"/>
                <a:gd name="connsiteY0-442" fmla="*/ 51723 h 632438"/>
                <a:gd name="connsiteX1-443" fmla="*/ 546957 w 622280"/>
                <a:gd name="connsiteY1-444" fmla="*/ 52600 h 632438"/>
                <a:gd name="connsiteX2-445" fmla="*/ 569176 w 622280"/>
                <a:gd name="connsiteY2-446" fmla="*/ 606812 h 632438"/>
                <a:gd name="connsiteX3-447" fmla="*/ 12537 w 622280"/>
                <a:gd name="connsiteY3-448" fmla="*/ 537833 h 632438"/>
                <a:gd name="connsiteX4-449" fmla="*/ 4334 w 622280"/>
                <a:gd name="connsiteY4-450" fmla="*/ 121209 h 632438"/>
                <a:gd name="connsiteX0-451" fmla="*/ 103603 w 640916"/>
                <a:gd name="connsiteY0-452" fmla="*/ 51277 h 628066"/>
                <a:gd name="connsiteX1-453" fmla="*/ 546957 w 640916"/>
                <a:gd name="connsiteY1-454" fmla="*/ 52154 h 628066"/>
                <a:gd name="connsiteX2-455" fmla="*/ 595444 w 640916"/>
                <a:gd name="connsiteY2-456" fmla="*/ 600046 h 628066"/>
                <a:gd name="connsiteX3-457" fmla="*/ 12537 w 640916"/>
                <a:gd name="connsiteY3-458" fmla="*/ 537387 h 628066"/>
                <a:gd name="connsiteX4-459" fmla="*/ 4334 w 640916"/>
                <a:gd name="connsiteY4-460" fmla="*/ 120763 h 628066"/>
                <a:gd name="connsiteX0-461" fmla="*/ 103603 w 629940"/>
                <a:gd name="connsiteY0-462" fmla="*/ 26437 h 603226"/>
                <a:gd name="connsiteX1-463" fmla="*/ 546957 w 629940"/>
                <a:gd name="connsiteY1-464" fmla="*/ 27314 h 603226"/>
                <a:gd name="connsiteX2-465" fmla="*/ 595444 w 629940"/>
                <a:gd name="connsiteY2-466" fmla="*/ 575206 h 603226"/>
                <a:gd name="connsiteX3-467" fmla="*/ 12537 w 629940"/>
                <a:gd name="connsiteY3-468" fmla="*/ 512547 h 603226"/>
                <a:gd name="connsiteX4-469" fmla="*/ 4334 w 629940"/>
                <a:gd name="connsiteY4-470" fmla="*/ 95923 h 603226"/>
                <a:gd name="connsiteX0-471" fmla="*/ 103603 w 651443"/>
                <a:gd name="connsiteY0-472" fmla="*/ 20041 h 614843"/>
                <a:gd name="connsiteX1-473" fmla="*/ 608249 w 651443"/>
                <a:gd name="connsiteY1-474" fmla="*/ 39879 h 614843"/>
                <a:gd name="connsiteX2-475" fmla="*/ 595444 w 651443"/>
                <a:gd name="connsiteY2-476" fmla="*/ 568810 h 614843"/>
                <a:gd name="connsiteX3-477" fmla="*/ 12537 w 651443"/>
                <a:gd name="connsiteY3-478" fmla="*/ 506151 h 614843"/>
                <a:gd name="connsiteX4-479" fmla="*/ 4334 w 651443"/>
                <a:gd name="connsiteY4-480" fmla="*/ 89527 h 614843"/>
                <a:gd name="connsiteX0-481" fmla="*/ 103603 w 640788"/>
                <a:gd name="connsiteY0-482" fmla="*/ 20041 h 614843"/>
                <a:gd name="connsiteX1-483" fmla="*/ 581981 w 640788"/>
                <a:gd name="connsiteY1-484" fmla="*/ 39879 h 614843"/>
                <a:gd name="connsiteX2-485" fmla="*/ 595444 w 640788"/>
                <a:gd name="connsiteY2-486" fmla="*/ 568810 h 614843"/>
                <a:gd name="connsiteX3-487" fmla="*/ 12537 w 640788"/>
                <a:gd name="connsiteY3-488" fmla="*/ 506151 h 614843"/>
                <a:gd name="connsiteX4-489" fmla="*/ 4334 w 640788"/>
                <a:gd name="connsiteY4-490" fmla="*/ 89527 h 614843"/>
                <a:gd name="connsiteX0-491" fmla="*/ 103603 w 673655"/>
                <a:gd name="connsiteY0-492" fmla="*/ 38763 h 618146"/>
                <a:gd name="connsiteX1-493" fmla="*/ 581981 w 673655"/>
                <a:gd name="connsiteY1-494" fmla="*/ 58601 h 618146"/>
                <a:gd name="connsiteX2-495" fmla="*/ 621713 w 673655"/>
                <a:gd name="connsiteY2-496" fmla="*/ 562250 h 618146"/>
                <a:gd name="connsiteX3-497" fmla="*/ 12537 w 673655"/>
                <a:gd name="connsiteY3-498" fmla="*/ 524873 h 618146"/>
                <a:gd name="connsiteX4-499" fmla="*/ 4334 w 673655"/>
                <a:gd name="connsiteY4-500" fmla="*/ 108249 h 618146"/>
                <a:gd name="connsiteX0-501" fmla="*/ 103603 w 654750"/>
                <a:gd name="connsiteY0-502" fmla="*/ 38763 h 605787"/>
                <a:gd name="connsiteX1-503" fmla="*/ 581981 w 654750"/>
                <a:gd name="connsiteY1-504" fmla="*/ 58601 h 605787"/>
                <a:gd name="connsiteX2-505" fmla="*/ 621713 w 654750"/>
                <a:gd name="connsiteY2-506" fmla="*/ 562250 h 605787"/>
                <a:gd name="connsiteX3-507" fmla="*/ 12537 w 654750"/>
                <a:gd name="connsiteY3-508" fmla="*/ 524873 h 605787"/>
                <a:gd name="connsiteX4-509" fmla="*/ 4334 w 654750"/>
                <a:gd name="connsiteY4-510" fmla="*/ 108249 h 605787"/>
                <a:gd name="connsiteX0-511" fmla="*/ 103603 w 643734"/>
                <a:gd name="connsiteY0-512" fmla="*/ 31800 h 598824"/>
                <a:gd name="connsiteX1-513" fmla="*/ 581981 w 643734"/>
                <a:gd name="connsiteY1-514" fmla="*/ 51638 h 598824"/>
                <a:gd name="connsiteX2-515" fmla="*/ 621713 w 643734"/>
                <a:gd name="connsiteY2-516" fmla="*/ 555287 h 598824"/>
                <a:gd name="connsiteX3-517" fmla="*/ 12537 w 643734"/>
                <a:gd name="connsiteY3-518" fmla="*/ 517910 h 598824"/>
                <a:gd name="connsiteX4-519" fmla="*/ 4334 w 643734"/>
                <a:gd name="connsiteY4-520" fmla="*/ 101286 h 598824"/>
                <a:gd name="connsiteX0-521" fmla="*/ 103603 w 643734"/>
                <a:gd name="connsiteY0-522" fmla="*/ 24551 h 591575"/>
                <a:gd name="connsiteX1-523" fmla="*/ 581981 w 643734"/>
                <a:gd name="connsiteY1-524" fmla="*/ 44389 h 591575"/>
                <a:gd name="connsiteX2-525" fmla="*/ 621713 w 643734"/>
                <a:gd name="connsiteY2-526" fmla="*/ 548038 h 591575"/>
                <a:gd name="connsiteX3-527" fmla="*/ 12537 w 643734"/>
                <a:gd name="connsiteY3-528" fmla="*/ 510661 h 591575"/>
                <a:gd name="connsiteX4-529" fmla="*/ 4334 w 643734"/>
                <a:gd name="connsiteY4-530" fmla="*/ 94037 h 591575"/>
                <a:gd name="connsiteX0-531" fmla="*/ 103603 w 643734"/>
                <a:gd name="connsiteY0-532" fmla="*/ 20135 h 587159"/>
                <a:gd name="connsiteX1-533" fmla="*/ 581981 w 643734"/>
                <a:gd name="connsiteY1-534" fmla="*/ 39973 h 587159"/>
                <a:gd name="connsiteX2-535" fmla="*/ 621713 w 643734"/>
                <a:gd name="connsiteY2-536" fmla="*/ 543622 h 587159"/>
                <a:gd name="connsiteX3-537" fmla="*/ 12537 w 643734"/>
                <a:gd name="connsiteY3-538" fmla="*/ 506245 h 587159"/>
                <a:gd name="connsiteX4-539" fmla="*/ 4334 w 643734"/>
                <a:gd name="connsiteY4-540" fmla="*/ 89621 h 587159"/>
                <a:gd name="connsiteX0-541" fmla="*/ 51067 w 657504"/>
                <a:gd name="connsiteY0-542" fmla="*/ 31623 h 592327"/>
                <a:gd name="connsiteX1-543" fmla="*/ 581981 w 657504"/>
                <a:gd name="connsiteY1-544" fmla="*/ 45141 h 592327"/>
                <a:gd name="connsiteX2-545" fmla="*/ 621713 w 657504"/>
                <a:gd name="connsiteY2-546" fmla="*/ 548790 h 592327"/>
                <a:gd name="connsiteX3-547" fmla="*/ 12537 w 657504"/>
                <a:gd name="connsiteY3-548" fmla="*/ 511413 h 592327"/>
                <a:gd name="connsiteX4-549" fmla="*/ 4334 w 657504"/>
                <a:gd name="connsiteY4-550" fmla="*/ 94789 h 592327"/>
                <a:gd name="connsiteX0-551" fmla="*/ 51067 w 676118"/>
                <a:gd name="connsiteY0-552" fmla="*/ 31623 h 604686"/>
                <a:gd name="connsiteX1-553" fmla="*/ 581981 w 676118"/>
                <a:gd name="connsiteY1-554" fmla="*/ 45141 h 604686"/>
                <a:gd name="connsiteX2-555" fmla="*/ 621713 w 676118"/>
                <a:gd name="connsiteY2-556" fmla="*/ 548790 h 604686"/>
                <a:gd name="connsiteX3-557" fmla="*/ 12537 w 676118"/>
                <a:gd name="connsiteY3-558" fmla="*/ 511413 h 604686"/>
                <a:gd name="connsiteX4-559" fmla="*/ 4334 w 676118"/>
                <a:gd name="connsiteY4-560" fmla="*/ 94789 h 604686"/>
                <a:gd name="connsiteX0-561" fmla="*/ 51067 w 659741"/>
                <a:gd name="connsiteY0-562" fmla="*/ 18182 h 591245"/>
                <a:gd name="connsiteX1-563" fmla="*/ 581981 w 659741"/>
                <a:gd name="connsiteY1-564" fmla="*/ 31700 h 591245"/>
                <a:gd name="connsiteX2-565" fmla="*/ 621713 w 659741"/>
                <a:gd name="connsiteY2-566" fmla="*/ 535349 h 591245"/>
                <a:gd name="connsiteX3-567" fmla="*/ 12537 w 659741"/>
                <a:gd name="connsiteY3-568" fmla="*/ 497972 h 591245"/>
                <a:gd name="connsiteX4-569" fmla="*/ 4334 w 659741"/>
                <a:gd name="connsiteY4-570" fmla="*/ 81348 h 591245"/>
                <a:gd name="connsiteX0-571" fmla="*/ 51067 w 671131"/>
                <a:gd name="connsiteY0-572" fmla="*/ 18182 h 591245"/>
                <a:gd name="connsiteX1-573" fmla="*/ 617005 w 671131"/>
                <a:gd name="connsiteY1-574" fmla="*/ 31700 h 591245"/>
                <a:gd name="connsiteX2-575" fmla="*/ 621713 w 671131"/>
                <a:gd name="connsiteY2-576" fmla="*/ 535349 h 591245"/>
                <a:gd name="connsiteX3-577" fmla="*/ 12537 w 671131"/>
                <a:gd name="connsiteY3-578" fmla="*/ 497972 h 591245"/>
                <a:gd name="connsiteX4-579" fmla="*/ 4334 w 671131"/>
                <a:gd name="connsiteY4-580" fmla="*/ 81348 h 591245"/>
                <a:gd name="connsiteX0-581" fmla="*/ 51067 w 648099"/>
                <a:gd name="connsiteY0-582" fmla="*/ 18182 h 578886"/>
                <a:gd name="connsiteX1-583" fmla="*/ 617005 w 648099"/>
                <a:gd name="connsiteY1-584" fmla="*/ 31700 h 578886"/>
                <a:gd name="connsiteX2-585" fmla="*/ 621713 w 648099"/>
                <a:gd name="connsiteY2-586" fmla="*/ 535349 h 578886"/>
                <a:gd name="connsiteX3-587" fmla="*/ 12537 w 648099"/>
                <a:gd name="connsiteY3-588" fmla="*/ 497972 h 578886"/>
                <a:gd name="connsiteX4-589" fmla="*/ 4334 w 648099"/>
                <a:gd name="connsiteY4-590" fmla="*/ 81348 h 578886"/>
                <a:gd name="connsiteX0-591" fmla="*/ 51067 w 648099"/>
                <a:gd name="connsiteY0-592" fmla="*/ 18182 h 565791"/>
                <a:gd name="connsiteX1-593" fmla="*/ 617005 w 648099"/>
                <a:gd name="connsiteY1-594" fmla="*/ 31700 h 565791"/>
                <a:gd name="connsiteX2-595" fmla="*/ 621713 w 648099"/>
                <a:gd name="connsiteY2-596" fmla="*/ 535349 h 565791"/>
                <a:gd name="connsiteX3-597" fmla="*/ 12537 w 648099"/>
                <a:gd name="connsiteY3-598" fmla="*/ 497972 h 565791"/>
                <a:gd name="connsiteX4-599" fmla="*/ 4334 w 648099"/>
                <a:gd name="connsiteY4-600" fmla="*/ 81348 h 565791"/>
              </a:gdLst>
              <a:ahLst/>
              <a:cxnLst>
                <a:cxn ang="0">
                  <a:pos x="connsiteX0-591" y="connsiteY0-592"/>
                </a:cxn>
                <a:cxn ang="0">
                  <a:pos x="connsiteX1-593" y="connsiteY1-594"/>
                </a:cxn>
                <a:cxn ang="0">
                  <a:pos x="connsiteX2-595" y="connsiteY2-596"/>
                </a:cxn>
                <a:cxn ang="0">
                  <a:pos x="connsiteX3-597" y="connsiteY3-598"/>
                </a:cxn>
                <a:cxn ang="0">
                  <a:pos x="connsiteX4-599" y="connsiteY4-600"/>
                </a:cxn>
              </a:cxnLst>
              <a:rect l="l" t="t" r="r" b="b"/>
              <a:pathLst>
                <a:path w="648099" h="565791">
                  <a:moveTo>
                    <a:pt x="51067" y="18182"/>
                  </a:moveTo>
                  <a:cubicBezTo>
                    <a:pt x="281003" y="7261"/>
                    <a:pt x="591945" y="-22893"/>
                    <a:pt x="617005" y="31700"/>
                  </a:cubicBezTo>
                  <a:cubicBezTo>
                    <a:pt x="642065" y="86293"/>
                    <a:pt x="669922" y="489239"/>
                    <a:pt x="621713" y="535349"/>
                  </a:cubicBezTo>
                  <a:cubicBezTo>
                    <a:pt x="573504" y="581459"/>
                    <a:pt x="32838" y="579874"/>
                    <a:pt x="12537" y="497972"/>
                  </a:cubicBezTo>
                  <a:cubicBezTo>
                    <a:pt x="992" y="378148"/>
                    <a:pt x="-4426" y="189998"/>
                    <a:pt x="4334" y="81348"/>
                  </a:cubicBezTo>
                </a:path>
              </a:pathLst>
            </a:custGeom>
            <a:noFill/>
            <a:ln w="25400" cap="rnd">
              <a:solidFill>
                <a:srgbClr val="0055A9"/>
              </a:solidFill>
              <a:prstDash val="solid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/>
              <a:endParaRPr lang="zh-CN" altLang="en-US" sz="1400" noProof="1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9" name="Text Box 21"/>
            <p:cNvSpPr txBox="1">
              <a:spLocks noChangeArrowheads="1"/>
            </p:cNvSpPr>
            <p:nvPr/>
          </p:nvSpPr>
          <p:spPr bwMode="auto">
            <a:xfrm>
              <a:off x="4114369" y="5776534"/>
              <a:ext cx="3960898" cy="6488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93890" tIns="46945" rIns="93890" bIns="46945">
              <a:spAutoFit/>
            </a:bodyPr>
            <a:lstStyle/>
            <a:p>
              <a:pPr algn="ctr">
                <a:defRPr/>
              </a:pPr>
              <a:r>
                <a:rPr lang="zh-TW" altLang="en-US" sz="3600" kern="0" dirty="0">
                  <a:solidFill>
                    <a:srgbClr val="0055A9"/>
                  </a:solidFill>
                  <a:ea typeface="微软雅黑" pitchFamily="34" charset="-122"/>
                </a:rPr>
                <a:t>本章節結束</a:t>
              </a:r>
              <a:endParaRPr lang="zh-CN" altLang="en-US" sz="3600" kern="0" dirty="0">
                <a:solidFill>
                  <a:srgbClr val="0055A9"/>
                </a:solidFill>
                <a:ea typeface="微软雅黑" pitchFamily="34" charset="-122"/>
              </a:endParaRPr>
            </a:p>
          </p:txBody>
        </p:sp>
      </p:grpSp>
      <p:grpSp>
        <p:nvGrpSpPr>
          <p:cNvPr id="12" name="群組 11"/>
          <p:cNvGrpSpPr/>
          <p:nvPr userDrawn="1"/>
        </p:nvGrpSpPr>
        <p:grpSpPr>
          <a:xfrm>
            <a:off x="8690305" y="6425280"/>
            <a:ext cx="360000" cy="360000"/>
            <a:chOff x="1983179" y="1757548"/>
            <a:chExt cx="360000" cy="360000"/>
          </a:xfrm>
        </p:grpSpPr>
        <p:sp>
          <p:nvSpPr>
            <p:cNvPr id="14" name="橢圓 13">
              <a:hlinkClick r:id="" action="ppaction://hlinkshowjump?jump=endshow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15" name="乘號 14">
              <a:hlinkClick r:id="" action="ppaction://hlinkshowjump?jump=endshow"/>
            </p:cNvPr>
            <p:cNvSpPr/>
            <p:nvPr userDrawn="1"/>
          </p:nvSpPr>
          <p:spPr bwMode="auto">
            <a:xfrm>
              <a:off x="2001179" y="1793548"/>
              <a:ext cx="324000" cy="288000"/>
            </a:xfrm>
            <a:prstGeom prst="mathMultiply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16" name="群組 15"/>
          <p:cNvGrpSpPr/>
          <p:nvPr userDrawn="1"/>
        </p:nvGrpSpPr>
        <p:grpSpPr>
          <a:xfrm flipH="1">
            <a:off x="7547532" y="6425280"/>
            <a:ext cx="360000" cy="360000"/>
            <a:chOff x="1983179" y="1757548"/>
            <a:chExt cx="360000" cy="360000"/>
          </a:xfrm>
        </p:grpSpPr>
        <p:sp>
          <p:nvSpPr>
            <p:cNvPr id="20" name="橢圓 19">
              <a:hlinkClick r:id="" action="ppaction://hlinkshowjump?jump=previousslide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21" name="等腰三角形 20">
              <a:hlinkClick r:id="" action="ppaction://hlinkshowjump?jump=previousslide"/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22" name="群組 21"/>
          <p:cNvGrpSpPr/>
          <p:nvPr userDrawn="1"/>
        </p:nvGrpSpPr>
        <p:grpSpPr>
          <a:xfrm>
            <a:off x="7928456" y="6425280"/>
            <a:ext cx="360000" cy="360000"/>
            <a:chOff x="7642461" y="6618625"/>
            <a:chExt cx="360000" cy="360000"/>
          </a:xfrm>
        </p:grpSpPr>
        <p:sp>
          <p:nvSpPr>
            <p:cNvPr id="23" name="橢圓 22">
              <a:hlinkClick r:id="" action="ppaction://hlinkshowjump?jump=firstslide"/>
            </p:cNvPr>
            <p:cNvSpPr/>
            <p:nvPr userDrawn="1"/>
          </p:nvSpPr>
          <p:spPr bwMode="auto">
            <a:xfrm flipH="1">
              <a:off x="7642461" y="6618625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24" name="Rectangle 9">
              <a:hlinkClick r:id="" action="ppaction://hlinkshowjump?jump=firstslide"/>
              <a:extLst>
                <a:ext uri="{FF2B5EF4-FFF2-40B4-BE49-F238E27FC236}">
                  <a16:creationId xmlns:a16="http://schemas.microsoft.com/office/drawing/2014/main" xmlns="" id="{F4DF7C3C-D955-465B-A7ED-DA6CEFF74209}"/>
                </a:ext>
              </a:extLst>
            </p:cNvPr>
            <p:cNvSpPr/>
            <p:nvPr userDrawn="1"/>
          </p:nvSpPr>
          <p:spPr>
            <a:xfrm>
              <a:off x="7696461" y="6690625"/>
              <a:ext cx="252000" cy="216000"/>
            </a:xfrm>
            <a:custGeom>
              <a:avLst/>
              <a:gdLst/>
              <a:ahLst/>
              <a:cxnLst/>
              <a:rect l="l" t="t" r="r" b="b"/>
              <a:pathLst>
                <a:path w="3228210" h="3222968">
                  <a:moveTo>
                    <a:pt x="1619999" y="642446"/>
                  </a:moveTo>
                  <a:lnTo>
                    <a:pt x="2664115" y="1686562"/>
                  </a:lnTo>
                  <a:lnTo>
                    <a:pt x="2664116" y="1686562"/>
                  </a:lnTo>
                  <a:lnTo>
                    <a:pt x="2664116" y="3222968"/>
                  </a:lnTo>
                  <a:lnTo>
                    <a:pt x="2015013" y="3222968"/>
                  </a:lnTo>
                  <a:lnTo>
                    <a:pt x="2015013" y="2511495"/>
                  </a:lnTo>
                  <a:cubicBezTo>
                    <a:pt x="2015013" y="2399422"/>
                    <a:pt x="1924159" y="2308568"/>
                    <a:pt x="1812086" y="2308568"/>
                  </a:cubicBezTo>
                  <a:lnTo>
                    <a:pt x="1427912" y="2308568"/>
                  </a:lnTo>
                  <a:cubicBezTo>
                    <a:pt x="1315839" y="2308568"/>
                    <a:pt x="1224985" y="2399422"/>
                    <a:pt x="1224985" y="2511495"/>
                  </a:cubicBezTo>
                  <a:lnTo>
                    <a:pt x="1224985" y="3222968"/>
                  </a:lnTo>
                  <a:lnTo>
                    <a:pt x="575882" y="3222968"/>
                  </a:lnTo>
                  <a:lnTo>
                    <a:pt x="575882" y="1686562"/>
                  </a:lnTo>
                  <a:lnTo>
                    <a:pt x="575884" y="1686562"/>
                  </a:lnTo>
                  <a:close/>
                  <a:moveTo>
                    <a:pt x="509997" y="122689"/>
                  </a:moveTo>
                  <a:lnTo>
                    <a:pt x="942045" y="122689"/>
                  </a:lnTo>
                  <a:lnTo>
                    <a:pt x="942045" y="542556"/>
                  </a:lnTo>
                  <a:lnTo>
                    <a:pt x="509997" y="974604"/>
                  </a:lnTo>
                  <a:close/>
                  <a:moveTo>
                    <a:pt x="1620001" y="7099"/>
                  </a:moveTo>
                  <a:lnTo>
                    <a:pt x="3228210" y="1686560"/>
                  </a:lnTo>
                  <a:lnTo>
                    <a:pt x="2900441" y="1686560"/>
                  </a:lnTo>
                  <a:lnTo>
                    <a:pt x="1620001" y="349390"/>
                  </a:lnTo>
                  <a:close/>
                  <a:moveTo>
                    <a:pt x="1619999" y="0"/>
                  </a:moveTo>
                  <a:lnTo>
                    <a:pt x="1619999" y="342291"/>
                  </a:lnTo>
                  <a:lnTo>
                    <a:pt x="330172" y="1679462"/>
                  </a:lnTo>
                  <a:lnTo>
                    <a:pt x="0" y="167946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</p:spTree>
    <p:extLst>
      <p:ext uri="{BB962C8B-B14F-4D97-AF65-F5344CB8AC3E}">
        <p14:creationId xmlns:p14="http://schemas.microsoft.com/office/powerpoint/2010/main" val="56716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0044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9" r:id="rId2"/>
    <p:sldLayoutId id="2147483752" r:id="rId3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.bin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7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5" Type="http://schemas.microsoft.com/office/2007/relationships/hdphoto" Target="../media/hdphoto2.wdp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ivot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速率與速度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/>
              <a:t>1-2</a:t>
            </a:r>
            <a:endParaRPr lang="zh-TW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文字版面配置區 2">
            <a:extLst>
              <a:ext uri="{FF2B5EF4-FFF2-40B4-BE49-F238E27FC236}">
                <a16:creationId xmlns:a16="http://schemas.microsoft.com/office/drawing/2014/main" xmlns="" id="{9CFFF64B-3EBE-54D3-C796-063B95B34FB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0640" y="620689"/>
            <a:ext cx="8172000" cy="588680"/>
          </a:xfrm>
        </p:spPr>
        <p:txBody>
          <a:bodyPr/>
          <a:lstStyle/>
          <a:p>
            <a:pPr marL="514350" indent="-514350">
              <a:buFont typeface="+mj-lt"/>
              <a:buAutoNum type="arabicPeriod" startAt="3"/>
            </a:pPr>
            <a:r>
              <a:rPr lang="zh-TW" altLang="en-US" b="1" dirty="0">
                <a:latin typeface="Times New Roman" panose="02020603050405020304" pitchFamily="18" charset="0"/>
              </a:rPr>
              <a:t>速度（</a:t>
            </a:r>
            <a:r>
              <a:rPr lang="en-US" altLang="zh-TW" b="1" dirty="0">
                <a:latin typeface="Times New Roman" panose="02020603050405020304" pitchFamily="18" charset="0"/>
              </a:rPr>
              <a:t>v</a:t>
            </a:r>
            <a:r>
              <a:rPr lang="zh-TW" altLang="en-US" b="1" dirty="0">
                <a:latin typeface="Times New Roman" panose="02020603050405020304" pitchFamily="18" charset="0"/>
              </a:rPr>
              <a:t>）</a:t>
            </a:r>
            <a:r>
              <a:rPr lang="en-US" altLang="zh-TW" b="1" dirty="0">
                <a:latin typeface="Times New Roman" panose="02020603050405020304" pitchFamily="18" charset="0"/>
              </a:rPr>
              <a:t>− </a:t>
            </a:r>
            <a:r>
              <a:rPr lang="zh-TW" altLang="en-US" b="1" dirty="0">
                <a:latin typeface="Times New Roman" panose="02020603050405020304" pitchFamily="18" charset="0"/>
              </a:rPr>
              <a:t>時間（</a:t>
            </a:r>
            <a:r>
              <a:rPr lang="en-US" altLang="zh-TW" b="1" dirty="0">
                <a:latin typeface="Times New Roman" panose="02020603050405020304" pitchFamily="18" charset="0"/>
              </a:rPr>
              <a:t>t</a:t>
            </a:r>
            <a:r>
              <a:rPr lang="zh-TW" altLang="en-US" b="1" dirty="0">
                <a:latin typeface="Times New Roman" panose="02020603050405020304" pitchFamily="18" charset="0"/>
              </a:rPr>
              <a:t>）關係圖</a:t>
            </a:r>
            <a:endParaRPr lang="en-US" altLang="zh-TW" b="1" dirty="0">
              <a:latin typeface="Times New Roman" panose="02020603050405020304" pitchFamily="18" charset="0"/>
            </a:endParaRPr>
          </a:p>
          <a:p>
            <a:pPr marL="1101725" indent="-590550" eaLnBrk="1" hangingPunct="1"/>
            <a:r>
              <a:rPr lang="en-US" altLang="zh-TW" dirty="0">
                <a:latin typeface="Times New Roman" panose="02020603050405020304" pitchFamily="18" charset="0"/>
              </a:rPr>
              <a:t>(3) </a:t>
            </a:r>
            <a:r>
              <a:rPr lang="en-US" altLang="zh-TW" dirty="0" smtClean="0">
                <a:latin typeface="Times New Roman" panose="02020603050405020304" pitchFamily="18" charset="0"/>
              </a:rPr>
              <a:t>x-t</a:t>
            </a:r>
            <a:r>
              <a:rPr lang="zh-TW" altLang="en-US" dirty="0" smtClean="0">
                <a:latin typeface="Times New Roman" panose="02020603050405020304" pitchFamily="18" charset="0"/>
              </a:rPr>
              <a:t>圖與</a:t>
            </a:r>
            <a:r>
              <a:rPr lang="en-US" altLang="zh-TW" dirty="0" smtClean="0">
                <a:latin typeface="Times New Roman" panose="02020603050405020304" pitchFamily="18" charset="0"/>
              </a:rPr>
              <a:t>v-t</a:t>
            </a:r>
            <a:r>
              <a:rPr lang="zh-TW" altLang="en-US" dirty="0" smtClean="0">
                <a:latin typeface="Times New Roman" panose="02020603050405020304" pitchFamily="18" charset="0"/>
              </a:rPr>
              <a:t>圖</a:t>
            </a:r>
            <a:r>
              <a:rPr lang="zh-TW" altLang="en-US" dirty="0">
                <a:latin typeface="Times New Roman" panose="02020603050405020304" pitchFamily="18" charset="0"/>
              </a:rPr>
              <a:t>的轉換</a:t>
            </a:r>
          </a:p>
        </p:txBody>
      </p:sp>
      <p:graphicFrame>
        <p:nvGraphicFramePr>
          <p:cNvPr id="2" name="表格 1">
            <a:extLst>
              <a:ext uri="{FF2B5EF4-FFF2-40B4-BE49-F238E27FC236}">
                <a16:creationId xmlns:a16="http://schemas.microsoft.com/office/drawing/2014/main" xmlns="" id="{D00B5F06-BD01-D873-C0E2-37303EDF3E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3251548"/>
              </p:ext>
            </p:extLst>
          </p:nvPr>
        </p:nvGraphicFramePr>
        <p:xfrm>
          <a:off x="97757" y="2080559"/>
          <a:ext cx="8948487" cy="32337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00275">
                  <a:extLst>
                    <a:ext uri="{9D8B030D-6E8A-4147-A177-3AD203B41FA5}">
                      <a16:colId xmlns:a16="http://schemas.microsoft.com/office/drawing/2014/main" xmlns="" val="2935145589"/>
                    </a:ext>
                  </a:extLst>
                </a:gridCol>
                <a:gridCol w="3777915">
                  <a:extLst>
                    <a:ext uri="{9D8B030D-6E8A-4147-A177-3AD203B41FA5}">
                      <a16:colId xmlns:a16="http://schemas.microsoft.com/office/drawing/2014/main" xmlns="" val="2979293013"/>
                    </a:ext>
                  </a:extLst>
                </a:gridCol>
                <a:gridCol w="2970297">
                  <a:extLst>
                    <a:ext uri="{9D8B030D-6E8A-4147-A177-3AD203B41FA5}">
                      <a16:colId xmlns:a16="http://schemas.microsoft.com/office/drawing/2014/main" xmlns="" val="109613579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36195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時間（</a:t>
                      </a:r>
                      <a:r>
                        <a:rPr lang="en-US" altLang="zh-TW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s</a:t>
                      </a: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）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圍成面積，</a:t>
                      </a:r>
                      <a:endParaRPr lang="en-US" altLang="zh-TW" sz="3200" kern="100" dirty="0">
                        <a:latin typeface="Times New Roman" panose="02020603050405020304" pitchFamily="18" charset="0"/>
                        <a:ea typeface="+mn-ea"/>
                        <a:cs typeface="Times New Roman"/>
                      </a:endParaRPr>
                    </a:p>
                    <a:p>
                      <a:pPr marL="36195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即時間內位移（</a:t>
                      </a:r>
                      <a:r>
                        <a:rPr lang="en-US" altLang="zh-TW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m</a:t>
                      </a: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）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自</a:t>
                      </a:r>
                      <a:r>
                        <a:rPr lang="en-US" altLang="zh-TW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0</a:t>
                      </a: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秒開始的總位移（</a:t>
                      </a:r>
                      <a:r>
                        <a:rPr lang="en-US" altLang="zh-TW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m</a:t>
                      </a: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）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15339204"/>
                  </a:ext>
                </a:extLst>
              </a:tr>
              <a:tr h="728795">
                <a:tc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altLang="zh-TW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0</a:t>
                      </a: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～</a:t>
                      </a:r>
                      <a:r>
                        <a:rPr lang="en-US" altLang="zh-TW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4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507248777"/>
                  </a:ext>
                </a:extLst>
              </a:tr>
              <a:tr h="728795">
                <a:tc>
                  <a:txBody>
                    <a:bodyPr/>
                    <a:lstStyle/>
                    <a:p>
                      <a:pPr marL="36195" marR="180340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altLang="zh-TW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4</a:t>
                      </a: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～</a:t>
                      </a:r>
                      <a:r>
                        <a:rPr lang="en-US" altLang="zh-TW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8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180340"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180340"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237130500"/>
                  </a:ext>
                </a:extLst>
              </a:tr>
              <a:tr h="728795">
                <a:tc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altLang="zh-TW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8</a:t>
                      </a: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～</a:t>
                      </a:r>
                      <a:r>
                        <a:rPr lang="en-US" altLang="zh-TW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12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441287260"/>
                  </a:ext>
                </a:extLst>
              </a:tr>
            </a:tbl>
          </a:graphicData>
        </a:graphic>
      </p:graphicFrame>
      <p:cxnSp>
        <p:nvCxnSpPr>
          <p:cNvPr id="3" name="直線接點 2">
            <a:extLst>
              <a:ext uri="{FF2B5EF4-FFF2-40B4-BE49-F238E27FC236}">
                <a16:creationId xmlns:a16="http://schemas.microsoft.com/office/drawing/2014/main" xmlns="" id="{6CB0A634-11E8-A331-E102-4EA5A0EC0E82}"/>
              </a:ext>
            </a:extLst>
          </p:cNvPr>
          <p:cNvCxnSpPr>
            <a:cxnSpLocks/>
          </p:cNvCxnSpPr>
          <p:nvPr/>
        </p:nvCxnSpPr>
        <p:spPr bwMode="auto">
          <a:xfrm>
            <a:off x="2375913" y="3781547"/>
            <a:ext cx="3658719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" name="矩形 11">
            <a:extLst>
              <a:ext uri="{FF2B5EF4-FFF2-40B4-BE49-F238E27FC236}">
                <a16:creationId xmlns:a16="http://schemas.microsoft.com/office/drawing/2014/main" xmlns="" id="{2EF29C23-D6A8-E81C-3AA0-418C293446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17703" y="3268962"/>
            <a:ext cx="317513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zh-TW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20 × 4 = 80</a:t>
            </a:r>
            <a:endParaRPr lang="zh-TW" altLang="en-US" sz="3200" dirty="0">
              <a:solidFill>
                <a:srgbClr val="FF0000"/>
              </a:solidFill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cxnSp>
        <p:nvCxnSpPr>
          <p:cNvPr id="7" name="直線接點 6">
            <a:extLst>
              <a:ext uri="{FF2B5EF4-FFF2-40B4-BE49-F238E27FC236}">
                <a16:creationId xmlns:a16="http://schemas.microsoft.com/office/drawing/2014/main" xmlns="" id="{026A1B97-2A0B-66D4-D8E1-B31CA3E6B88B}"/>
              </a:ext>
            </a:extLst>
          </p:cNvPr>
          <p:cNvCxnSpPr>
            <a:cxnSpLocks/>
          </p:cNvCxnSpPr>
          <p:nvPr/>
        </p:nvCxnSpPr>
        <p:spPr bwMode="auto">
          <a:xfrm>
            <a:off x="6171081" y="3781547"/>
            <a:ext cx="2757557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" name="矩形 11">
            <a:extLst>
              <a:ext uri="{FF2B5EF4-FFF2-40B4-BE49-F238E27FC236}">
                <a16:creationId xmlns:a16="http://schemas.microsoft.com/office/drawing/2014/main" xmlns="" id="{12216C20-3DFD-48A1-F2DA-3341A93158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53317" y="3268962"/>
            <a:ext cx="239308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zh-TW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80</a:t>
            </a:r>
            <a:endParaRPr lang="zh-TW" altLang="en-US" sz="3200" dirty="0">
              <a:solidFill>
                <a:srgbClr val="FF0000"/>
              </a:solidFill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cxnSp>
        <p:nvCxnSpPr>
          <p:cNvPr id="25" name="直線接點 24">
            <a:extLst>
              <a:ext uri="{FF2B5EF4-FFF2-40B4-BE49-F238E27FC236}">
                <a16:creationId xmlns:a16="http://schemas.microsoft.com/office/drawing/2014/main" xmlns="" id="{1946A97F-12F4-4C34-EDC8-81F2DDE1A7AB}"/>
              </a:ext>
            </a:extLst>
          </p:cNvPr>
          <p:cNvCxnSpPr>
            <a:cxnSpLocks/>
          </p:cNvCxnSpPr>
          <p:nvPr/>
        </p:nvCxnSpPr>
        <p:spPr bwMode="auto">
          <a:xfrm>
            <a:off x="2375913" y="4511831"/>
            <a:ext cx="3658719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7" name="矩形 11">
            <a:extLst>
              <a:ext uri="{FF2B5EF4-FFF2-40B4-BE49-F238E27FC236}">
                <a16:creationId xmlns:a16="http://schemas.microsoft.com/office/drawing/2014/main" xmlns="" id="{0715772F-CEF6-5EE5-E77D-235BF6EB08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77965" y="3999246"/>
            <a:ext cx="345461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（</a:t>
            </a:r>
            <a:r>
              <a:rPr lang="en-US" altLang="zh-TW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−</a:t>
            </a:r>
            <a:r>
              <a:rPr lang="en-US" altLang="zh-TW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20</a:t>
            </a:r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）</a:t>
            </a:r>
            <a:r>
              <a:rPr lang="en-US" altLang="zh-TW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× 4 =</a:t>
            </a:r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 </a:t>
            </a:r>
            <a:r>
              <a:rPr lang="en-US" altLang="zh-TW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−</a:t>
            </a:r>
            <a:r>
              <a:rPr lang="en-US" altLang="zh-TW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80</a:t>
            </a:r>
            <a:endParaRPr lang="zh-TW" altLang="en-US" sz="3200" dirty="0">
              <a:solidFill>
                <a:srgbClr val="FF0000"/>
              </a:solidFill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cxnSp>
        <p:nvCxnSpPr>
          <p:cNvPr id="28" name="直線接點 27">
            <a:extLst>
              <a:ext uri="{FF2B5EF4-FFF2-40B4-BE49-F238E27FC236}">
                <a16:creationId xmlns:a16="http://schemas.microsoft.com/office/drawing/2014/main" xmlns="" id="{74620208-1760-5544-165D-AFBE11B531F9}"/>
              </a:ext>
            </a:extLst>
          </p:cNvPr>
          <p:cNvCxnSpPr>
            <a:cxnSpLocks/>
          </p:cNvCxnSpPr>
          <p:nvPr/>
        </p:nvCxnSpPr>
        <p:spPr bwMode="auto">
          <a:xfrm>
            <a:off x="6171081" y="4511831"/>
            <a:ext cx="2757557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9" name="矩形 11">
            <a:extLst>
              <a:ext uri="{FF2B5EF4-FFF2-40B4-BE49-F238E27FC236}">
                <a16:creationId xmlns:a16="http://schemas.microsoft.com/office/drawing/2014/main" xmlns="" id="{4EFE34C5-B20D-659F-5E04-C14B5A3C00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53317" y="3999246"/>
            <a:ext cx="239308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zh-TW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0</a:t>
            </a:r>
            <a:endParaRPr lang="zh-TW" altLang="en-US" sz="3200" dirty="0">
              <a:solidFill>
                <a:srgbClr val="FF0000"/>
              </a:solidFill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cxnSp>
        <p:nvCxnSpPr>
          <p:cNvPr id="30" name="直線接點 29">
            <a:extLst>
              <a:ext uri="{FF2B5EF4-FFF2-40B4-BE49-F238E27FC236}">
                <a16:creationId xmlns:a16="http://schemas.microsoft.com/office/drawing/2014/main" xmlns="" id="{AC9925EB-04FE-66B9-FF31-8CE72461A929}"/>
              </a:ext>
            </a:extLst>
          </p:cNvPr>
          <p:cNvCxnSpPr>
            <a:cxnSpLocks/>
          </p:cNvCxnSpPr>
          <p:nvPr/>
        </p:nvCxnSpPr>
        <p:spPr bwMode="auto">
          <a:xfrm>
            <a:off x="2375913" y="5242106"/>
            <a:ext cx="3658719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" name="直線接點 31">
            <a:extLst>
              <a:ext uri="{FF2B5EF4-FFF2-40B4-BE49-F238E27FC236}">
                <a16:creationId xmlns:a16="http://schemas.microsoft.com/office/drawing/2014/main" xmlns="" id="{A6A04104-2629-4F54-6AC7-E4763CEC0485}"/>
              </a:ext>
            </a:extLst>
          </p:cNvPr>
          <p:cNvCxnSpPr>
            <a:cxnSpLocks/>
          </p:cNvCxnSpPr>
          <p:nvPr/>
        </p:nvCxnSpPr>
        <p:spPr bwMode="auto">
          <a:xfrm>
            <a:off x="6171081" y="5242106"/>
            <a:ext cx="2757557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3" name="矩形 11">
            <a:extLst>
              <a:ext uri="{FF2B5EF4-FFF2-40B4-BE49-F238E27FC236}">
                <a16:creationId xmlns:a16="http://schemas.microsoft.com/office/drawing/2014/main" xmlns="" id="{49DEB312-A900-A985-8AE9-EE9EF5E74E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53317" y="4729521"/>
            <a:ext cx="239308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zh-TW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−</a:t>
            </a:r>
            <a:r>
              <a:rPr lang="en-US" altLang="zh-TW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80</a:t>
            </a:r>
            <a:endParaRPr lang="zh-TW" altLang="en-US" sz="3200" dirty="0">
              <a:solidFill>
                <a:srgbClr val="FF0000"/>
              </a:solidFill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34" name="矩形 11">
            <a:extLst>
              <a:ext uri="{FF2B5EF4-FFF2-40B4-BE49-F238E27FC236}">
                <a16:creationId xmlns:a16="http://schemas.microsoft.com/office/drawing/2014/main" xmlns="" id="{53092B1C-5E9D-D75C-9F73-9A92A18B1C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77965" y="4722251"/>
            <a:ext cx="345461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（</a:t>
            </a:r>
            <a:r>
              <a:rPr lang="en-US" altLang="zh-TW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−</a:t>
            </a:r>
            <a:r>
              <a:rPr lang="en-US" altLang="zh-TW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20</a:t>
            </a:r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）</a:t>
            </a:r>
            <a:r>
              <a:rPr lang="en-US" altLang="zh-TW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× 4 =</a:t>
            </a:r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 </a:t>
            </a:r>
            <a:r>
              <a:rPr lang="en-US" altLang="zh-TW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−</a:t>
            </a:r>
            <a:r>
              <a:rPr lang="en-US" altLang="zh-TW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80</a:t>
            </a:r>
            <a:endParaRPr lang="zh-TW" altLang="en-US" sz="3200" dirty="0">
              <a:solidFill>
                <a:srgbClr val="FF0000"/>
              </a:solidFill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57409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27" grpId="0"/>
      <p:bldP spid="29" grpId="0"/>
      <p:bldP spid="33" grpId="0"/>
      <p:bldP spid="3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59883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sz="quarter" idx="10"/>
          </p:nvPr>
        </p:nvSpPr>
        <p:spPr>
          <a:xfrm>
            <a:off x="450640" y="620689"/>
            <a:ext cx="8172000" cy="58868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zh-TW" altLang="en-US" b="1" dirty="0">
                <a:latin typeface="Times New Roman" panose="02020603050405020304" pitchFamily="18" charset="0"/>
              </a:rPr>
              <a:t>速率與速度</a:t>
            </a:r>
            <a:endParaRPr lang="zh-TW" altLang="en-US" dirty="0">
              <a:latin typeface="Times New Roman" panose="02020603050405020304" pitchFamily="18" charset="0"/>
            </a:endParaRPr>
          </a:p>
        </p:txBody>
      </p:sp>
      <p:graphicFrame>
        <p:nvGraphicFramePr>
          <p:cNvPr id="2" name="表格 1">
            <a:extLst>
              <a:ext uri="{FF2B5EF4-FFF2-40B4-BE49-F238E27FC236}">
                <a16:creationId xmlns:a16="http://schemas.microsoft.com/office/drawing/2014/main" xmlns="" id="{756C3500-7907-2FF3-EA73-9D29665F2F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0384716"/>
              </p:ext>
            </p:extLst>
          </p:nvPr>
        </p:nvGraphicFramePr>
        <p:xfrm>
          <a:off x="138363" y="1232848"/>
          <a:ext cx="8867274" cy="403366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7761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93294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83632">
                  <a:extLst>
                    <a:ext uri="{9D8B030D-6E8A-4147-A177-3AD203B41FA5}">
                      <a16:colId xmlns:a16="http://schemas.microsoft.com/office/drawing/2014/main" xmlns="" val="1680290996"/>
                    </a:ext>
                  </a:extLst>
                </a:gridCol>
                <a:gridCol w="117307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87378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zh-TW" altLang="en-US" sz="3200" dirty="0">
                        <a:latin typeface="Times New Roman" panose="02020603050405020304" pitchFamily="18" charset="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定義</a:t>
                      </a:r>
                      <a:endParaRPr lang="zh-TW" sz="3200" b="1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方向性</a:t>
                      </a:r>
                      <a:endParaRPr lang="zh-TW" sz="3200" b="1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單位</a:t>
                      </a:r>
                      <a:endParaRPr lang="zh-TW" sz="3200" b="1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899880">
                <a:tc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平均</a:t>
                      </a:r>
                      <a:r>
                        <a:rPr lang="en-US" altLang="zh-TW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/>
                      </a:r>
                      <a:br>
                        <a:rPr lang="en-US" altLang="zh-TW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</a:br>
                      <a:r>
                        <a:rPr lang="zh-TW" altLang="en-US" sz="3200" b="1" u="sng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　　　</a:t>
                      </a:r>
                      <a:r>
                        <a:rPr lang="en-US" altLang="zh-TW" sz="1400" b="1" kern="100" dirty="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.</a:t>
                      </a:r>
                      <a:endParaRPr lang="zh-TW" sz="3200" b="1" kern="100" dirty="0">
                        <a:solidFill>
                          <a:srgbClr val="E6E6E6"/>
                        </a:solidFill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6195" marR="36195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3200" kern="100" spc="-80" baseline="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單位時間</a:t>
                      </a:r>
                      <a:r>
                        <a:rPr lang="zh-TW" altLang="en-US" sz="3200" kern="100" spc="-80" baseline="0" dirty="0" smtClean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內移動的</a:t>
                      </a:r>
                      <a:r>
                        <a:rPr lang="zh-TW" altLang="en-US" sz="3200" kern="100" spc="-80" baseline="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路徑長</a:t>
                      </a:r>
                      <a:endParaRPr lang="en-US" altLang="zh-TW" sz="3200" kern="100" spc="-80" baseline="0" dirty="0">
                        <a:latin typeface="Times New Roman" panose="02020603050405020304" pitchFamily="18" charset="0"/>
                        <a:ea typeface="+mn-ea"/>
                        <a:cs typeface="Times New Roman"/>
                      </a:endParaRPr>
                    </a:p>
                    <a:p>
                      <a:pPr marL="36195" marR="36195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altLang="zh-TW" sz="3200" kern="100" dirty="0">
                        <a:latin typeface="Times New Roman" panose="02020603050405020304" pitchFamily="18" charset="0"/>
                        <a:ea typeface="+mn-ea"/>
                        <a:cs typeface="Times New Roman"/>
                      </a:endParaRPr>
                    </a:p>
                    <a:p>
                      <a:pPr marL="36195" marR="36195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36195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b="1" u="sng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　　　</a:t>
                      </a:r>
                      <a:r>
                        <a:rPr lang="en-US" altLang="zh-TW" sz="1800" b="1" kern="100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.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m/s</a:t>
                      </a:r>
                    </a:p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km/</a:t>
                      </a:r>
                      <a:r>
                        <a:rPr lang="en-US" altLang="zh-TW" sz="3200" kern="100" dirty="0" err="1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hr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260000">
                <a:tc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3200" b="1" u="sng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　　　</a:t>
                      </a:r>
                      <a:r>
                        <a:rPr lang="en-US" altLang="zh-TW" sz="1400" b="1" kern="100" dirty="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.</a:t>
                      </a:r>
                      <a:endParaRPr lang="zh-TW" altLang="en-US" sz="1400" b="1" kern="100" dirty="0">
                        <a:solidFill>
                          <a:srgbClr val="E6E6E6"/>
                        </a:solidFill>
                        <a:latin typeface="Times New Roman" panose="02020603050405020304" pitchFamily="18" charset="0"/>
                        <a:ea typeface="+mn-ea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6195" marR="18034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極短的時間內，物體運動的平均速率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36195" marR="18034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36195" marR="18034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4" name="矩形 3">
            <a:extLst>
              <a:ext uri="{FF2B5EF4-FFF2-40B4-BE49-F238E27FC236}">
                <a16:creationId xmlns:a16="http://schemas.microsoft.com/office/drawing/2014/main" xmlns="" id="{8429A552-9FF6-9782-3E93-D5C70EE654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813" y="3020497"/>
            <a:ext cx="102708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速率</a:t>
            </a:r>
          </a:p>
        </p:txBody>
      </p:sp>
      <p:graphicFrame>
        <p:nvGraphicFramePr>
          <p:cNvPr id="5" name="物件 4">
            <a:extLst>
              <a:ext uri="{FF2B5EF4-FFF2-40B4-BE49-F238E27FC236}">
                <a16:creationId xmlns:a16="http://schemas.microsoft.com/office/drawing/2014/main" xmlns="" id="{CE55FFCA-74D6-E881-57EA-032513EE94A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4313994"/>
              </p:ext>
            </p:extLst>
          </p:nvPr>
        </p:nvGraphicFramePr>
        <p:xfrm>
          <a:off x="2166297" y="2737259"/>
          <a:ext cx="3189287" cy="1082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5" imgW="3098520" imgH="1054080" progId="Equation.DSMT4">
                  <p:embed/>
                </p:oleObj>
              </mc:Choice>
              <mc:Fallback>
                <p:oleObj name="Equation" r:id="rId5" imgW="3098520" imgH="1054080" progId="Equation.DSMT4">
                  <p:embed/>
                  <p:pic>
                    <p:nvPicPr>
                      <p:cNvPr id="5" name="物件 4">
                        <a:extLst>
                          <a:ext uri="{FF2B5EF4-FFF2-40B4-BE49-F238E27FC236}">
                            <a16:creationId xmlns:a16="http://schemas.microsoft.com/office/drawing/2014/main" xmlns="" id="{CE55FFCA-74D6-E881-57EA-032513EE94A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66297" y="2737259"/>
                        <a:ext cx="3189287" cy="1082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矩形 5">
            <a:extLst>
              <a:ext uri="{FF2B5EF4-FFF2-40B4-BE49-F238E27FC236}">
                <a16:creationId xmlns:a16="http://schemas.microsoft.com/office/drawing/2014/main" xmlns="" id="{DA7DEC64-F91B-511F-BF88-9EEBBE9B99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813" y="4360212"/>
            <a:ext cx="102708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速率</a:t>
            </a: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xmlns="" id="{96B1EB4B-39C3-3C8B-AB7C-5DF3C02C68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94877" y="3410285"/>
            <a:ext cx="102708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無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087809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sz="quarter" idx="10"/>
          </p:nvPr>
        </p:nvSpPr>
        <p:spPr>
          <a:xfrm>
            <a:off x="450640" y="620689"/>
            <a:ext cx="8172000" cy="58868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zh-TW" altLang="en-US" b="1" dirty="0">
                <a:latin typeface="Times New Roman" panose="02020603050405020304" pitchFamily="18" charset="0"/>
              </a:rPr>
              <a:t>速率與速度</a:t>
            </a:r>
            <a:endParaRPr lang="zh-TW" altLang="en-US" dirty="0">
              <a:latin typeface="Times New Roman" panose="02020603050405020304" pitchFamily="18" charset="0"/>
            </a:endParaRPr>
          </a:p>
        </p:txBody>
      </p:sp>
      <p:graphicFrame>
        <p:nvGraphicFramePr>
          <p:cNvPr id="2" name="表格 1">
            <a:extLst>
              <a:ext uri="{FF2B5EF4-FFF2-40B4-BE49-F238E27FC236}">
                <a16:creationId xmlns:a16="http://schemas.microsoft.com/office/drawing/2014/main" xmlns="" id="{756C3500-7907-2FF3-EA73-9D29665F2F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4646828"/>
              </p:ext>
            </p:extLst>
          </p:nvPr>
        </p:nvGraphicFramePr>
        <p:xfrm>
          <a:off x="138363" y="1232848"/>
          <a:ext cx="8867274" cy="456305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7761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93294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83632">
                  <a:extLst>
                    <a:ext uri="{9D8B030D-6E8A-4147-A177-3AD203B41FA5}">
                      <a16:colId xmlns:a16="http://schemas.microsoft.com/office/drawing/2014/main" xmlns="" val="1680290996"/>
                    </a:ext>
                  </a:extLst>
                </a:gridCol>
                <a:gridCol w="117307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87378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zh-TW" altLang="en-US" sz="3200" dirty="0">
                        <a:latin typeface="Times New Roman" panose="02020603050405020304" pitchFamily="18" charset="0"/>
                        <a:ea typeface="微軟正黑體" panose="020B0604030504040204" pitchFamily="34" charset="-120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定義</a:t>
                      </a:r>
                      <a:endParaRPr lang="zh-TW" sz="3200" b="1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方向性</a:t>
                      </a:r>
                      <a:endParaRPr lang="zh-TW" sz="3200" b="1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單位</a:t>
                      </a:r>
                      <a:endParaRPr lang="zh-TW" sz="3200" b="1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429269">
                <a:tc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平均</a:t>
                      </a:r>
                      <a:r>
                        <a:rPr lang="en-US" altLang="zh-TW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/>
                      </a:r>
                      <a:br>
                        <a:rPr lang="en-US" altLang="zh-TW" sz="3200" b="1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</a:br>
                      <a:r>
                        <a:rPr lang="zh-TW" altLang="en-US" sz="3200" b="1" u="sng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　　　</a:t>
                      </a:r>
                      <a:r>
                        <a:rPr lang="en-US" altLang="zh-TW" sz="1400" b="1" kern="100" dirty="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.</a:t>
                      </a:r>
                      <a:endParaRPr lang="zh-TW" sz="3200" b="1" kern="100" dirty="0">
                        <a:solidFill>
                          <a:srgbClr val="E6E6E6"/>
                        </a:solidFill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6195" marR="36195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3200" kern="100" spc="0" baseline="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單位時間內的位移，故有正、負之分</a:t>
                      </a:r>
                      <a:endParaRPr lang="en-US" altLang="zh-TW" sz="3200" kern="100" spc="0" dirty="0">
                        <a:latin typeface="Times New Roman" panose="02020603050405020304" pitchFamily="18" charset="0"/>
                        <a:ea typeface="+mn-ea"/>
                        <a:cs typeface="Times New Roman"/>
                      </a:endParaRPr>
                    </a:p>
                    <a:p>
                      <a:pPr marL="36195" marR="36195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36195" marR="3619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b="1" u="sng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　　　</a:t>
                      </a:r>
                      <a:r>
                        <a:rPr lang="en-US" altLang="zh-TW" sz="1800" b="1" kern="100" dirty="0">
                          <a:solidFill>
                            <a:srgbClr val="FFFFFF"/>
                          </a:solidFill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.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m/s</a:t>
                      </a:r>
                    </a:p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km/</a:t>
                      </a:r>
                      <a:r>
                        <a:rPr lang="en-US" altLang="zh-TW" sz="3200" kern="100" dirty="0" err="1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hr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260000">
                <a:tc>
                  <a:txBody>
                    <a:bodyPr/>
                    <a:lstStyle/>
                    <a:p>
                      <a:pPr marL="36195" marR="361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3200" b="1" u="sng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　　　</a:t>
                      </a:r>
                      <a:r>
                        <a:rPr lang="en-US" altLang="zh-TW" sz="1400" b="1" kern="100" dirty="0">
                          <a:solidFill>
                            <a:srgbClr val="E6E6E6"/>
                          </a:solidFill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.</a:t>
                      </a:r>
                      <a:endParaRPr lang="zh-TW" altLang="en-US" sz="1400" b="1" kern="100" dirty="0">
                        <a:solidFill>
                          <a:srgbClr val="E6E6E6"/>
                        </a:solidFill>
                        <a:latin typeface="Times New Roman" panose="02020603050405020304" pitchFamily="18" charset="0"/>
                        <a:ea typeface="+mn-ea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6195" marR="18034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3200" kern="100" dirty="0">
                          <a:latin typeface="Times New Roman" panose="02020603050405020304" pitchFamily="18" charset="0"/>
                          <a:ea typeface="+mn-ea"/>
                          <a:cs typeface="Times New Roman"/>
                        </a:rPr>
                        <a:t>極短的時間內，物體運動的平均速度</a:t>
                      </a: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36195" marR="18034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36195" marR="18034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zh-TW" sz="3200" kern="100" dirty="0"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4" name="矩形 3">
            <a:extLst>
              <a:ext uri="{FF2B5EF4-FFF2-40B4-BE49-F238E27FC236}">
                <a16:creationId xmlns:a16="http://schemas.microsoft.com/office/drawing/2014/main" xmlns="" id="{8429A552-9FF6-9782-3E93-D5C70EE654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813" y="3293010"/>
            <a:ext cx="102708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速度</a:t>
            </a:r>
          </a:p>
        </p:txBody>
      </p:sp>
      <p:graphicFrame>
        <p:nvGraphicFramePr>
          <p:cNvPr id="5" name="物件 4">
            <a:extLst>
              <a:ext uri="{FF2B5EF4-FFF2-40B4-BE49-F238E27FC236}">
                <a16:creationId xmlns:a16="http://schemas.microsoft.com/office/drawing/2014/main" xmlns="" id="{CE55FFCA-74D6-E881-57EA-032513EE94A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5646112"/>
              </p:ext>
            </p:extLst>
          </p:nvPr>
        </p:nvGraphicFramePr>
        <p:xfrm>
          <a:off x="1781312" y="3228073"/>
          <a:ext cx="4367213" cy="1108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5" imgW="4241520" imgH="1079280" progId="Equation.DSMT4">
                  <p:embed/>
                </p:oleObj>
              </mc:Choice>
              <mc:Fallback>
                <p:oleObj name="Equation" r:id="rId5" imgW="4241520" imgH="1079280" progId="Equation.DSMT4">
                  <p:embed/>
                  <p:pic>
                    <p:nvPicPr>
                      <p:cNvPr id="5" name="物件 4">
                        <a:extLst>
                          <a:ext uri="{FF2B5EF4-FFF2-40B4-BE49-F238E27FC236}">
                            <a16:creationId xmlns:a16="http://schemas.microsoft.com/office/drawing/2014/main" xmlns="" id="{CE55FFCA-74D6-E881-57EA-032513EE94A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781312" y="3228073"/>
                        <a:ext cx="4367213" cy="1108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矩形 5">
            <a:extLst>
              <a:ext uri="{FF2B5EF4-FFF2-40B4-BE49-F238E27FC236}">
                <a16:creationId xmlns:a16="http://schemas.microsoft.com/office/drawing/2014/main" xmlns="" id="{DA7DEC64-F91B-511F-BF88-9EEBBE9B99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813" y="4885389"/>
            <a:ext cx="102708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速度</a:t>
            </a: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xmlns="" id="{96B1EB4B-39C3-3C8B-AB7C-5DF3C02C68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94877" y="3674983"/>
            <a:ext cx="102708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有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635635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sz="quarter" idx="10"/>
          </p:nvPr>
        </p:nvSpPr>
        <p:spPr>
          <a:xfrm>
            <a:off x="450640" y="620689"/>
            <a:ext cx="8172000" cy="588680"/>
          </a:xfrm>
        </p:spPr>
        <p:txBody>
          <a:bodyPr/>
          <a:lstStyle/>
          <a:p>
            <a:pPr marL="514350" indent="-514350">
              <a:buFont typeface="+mj-lt"/>
              <a:buAutoNum type="arabicPeriod" startAt="2"/>
            </a:pPr>
            <a:r>
              <a:rPr lang="zh-TW" altLang="en-US" b="1" dirty="0">
                <a:latin typeface="Times New Roman" panose="02020603050405020304" pitchFamily="18" charset="0"/>
              </a:rPr>
              <a:t>位置（</a:t>
            </a:r>
            <a:r>
              <a:rPr lang="en-US" altLang="zh-TW" b="1" dirty="0">
                <a:latin typeface="Times New Roman" panose="02020603050405020304" pitchFamily="18" charset="0"/>
              </a:rPr>
              <a:t>x</a:t>
            </a:r>
            <a:r>
              <a:rPr lang="zh-TW" altLang="en-US" b="1" dirty="0">
                <a:latin typeface="Times New Roman" panose="02020603050405020304" pitchFamily="18" charset="0"/>
              </a:rPr>
              <a:t>）</a:t>
            </a:r>
            <a:r>
              <a:rPr lang="en-US" altLang="zh-TW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</a:t>
            </a:r>
            <a:r>
              <a:rPr lang="zh-TW" altLang="en-US" b="1" dirty="0">
                <a:latin typeface="Times New Roman" panose="02020603050405020304" pitchFamily="18" charset="0"/>
              </a:rPr>
              <a:t>時間（</a:t>
            </a:r>
            <a:r>
              <a:rPr lang="en-US" altLang="zh-TW" b="1" dirty="0">
                <a:latin typeface="Times New Roman" panose="02020603050405020304" pitchFamily="18" charset="0"/>
              </a:rPr>
              <a:t>t</a:t>
            </a:r>
            <a:r>
              <a:rPr lang="zh-TW" altLang="en-US" b="1" dirty="0">
                <a:latin typeface="Times New Roman" panose="02020603050405020304" pitchFamily="18" charset="0"/>
              </a:rPr>
              <a:t>）關係圖</a:t>
            </a:r>
            <a:endParaRPr lang="en-US" altLang="zh-TW" b="1" dirty="0">
              <a:latin typeface="Times New Roman" panose="02020603050405020304" pitchFamily="18" charset="0"/>
            </a:endParaRPr>
          </a:p>
          <a:p>
            <a:pPr marL="1101725" indent="-590550" eaLnBrk="1" hangingPunct="1"/>
            <a:r>
              <a:rPr lang="en-US" altLang="zh-TW" dirty="0">
                <a:latin typeface="Times New Roman" panose="02020603050405020304" pitchFamily="18" charset="0"/>
              </a:rPr>
              <a:t>(1)	</a:t>
            </a:r>
            <a:r>
              <a:rPr lang="zh-TW" altLang="en-US" dirty="0">
                <a:latin typeface="Times New Roman" panose="02020603050405020304" pitchFamily="18" charset="0"/>
              </a:rPr>
              <a:t>可得知物體位置與時間的關係。</a:t>
            </a:r>
          </a:p>
          <a:p>
            <a:pPr marL="1101725" indent="-590550" eaLnBrk="1" hangingPunct="1"/>
            <a:r>
              <a:rPr lang="en-US" altLang="zh-TW" dirty="0">
                <a:latin typeface="Times New Roman" panose="02020603050405020304" pitchFamily="18" charset="0"/>
              </a:rPr>
              <a:t>(2)	</a:t>
            </a:r>
            <a:r>
              <a:rPr lang="zh-TW" altLang="en-US" dirty="0">
                <a:latin typeface="Times New Roman" panose="02020603050405020304" pitchFamily="18" charset="0"/>
              </a:rPr>
              <a:t>在直線上運動時，位置間的關係線為一條斜直線。</a:t>
            </a:r>
          </a:p>
          <a:p>
            <a:pPr marL="1101725" indent="-590550" eaLnBrk="1" hangingPunct="1"/>
            <a:r>
              <a:rPr lang="en-US" altLang="zh-TW" dirty="0">
                <a:latin typeface="Times New Roman" panose="02020603050405020304" pitchFamily="18" charset="0"/>
              </a:rPr>
              <a:t>(3)	</a:t>
            </a:r>
            <a:r>
              <a:rPr lang="zh-TW" altLang="en-US" dirty="0">
                <a:latin typeface="Times New Roman" panose="02020603050405020304" pitchFamily="18" charset="0"/>
              </a:rPr>
              <a:t>圖中斜直線傾斜程度表示物體速度的大小，下圖中</a:t>
            </a:r>
            <a:r>
              <a:rPr lang="en-US" altLang="zh-TW" dirty="0">
                <a:latin typeface="Times New Roman" panose="02020603050405020304" pitchFamily="18" charset="0"/>
              </a:rPr>
              <a:t>v</a:t>
            </a:r>
            <a:r>
              <a:rPr lang="zh-TW" altLang="en-US" baseline="-25000" dirty="0">
                <a:latin typeface="Times New Roman" panose="02020603050405020304" pitchFamily="18" charset="0"/>
              </a:rPr>
              <a:t>阿翰 </a:t>
            </a:r>
            <a:r>
              <a:rPr lang="zh-TW" altLang="en-US" u="sng" dirty="0">
                <a:latin typeface="Times New Roman" panose="02020603050405020304" pitchFamily="18" charset="0"/>
              </a:rPr>
              <a:t>　　</a:t>
            </a:r>
            <a:r>
              <a:rPr lang="en-US" altLang="zh-TW" dirty="0">
                <a:latin typeface="Times New Roman" panose="02020603050405020304" pitchFamily="18" charset="0"/>
              </a:rPr>
              <a:t>v</a:t>
            </a:r>
            <a:r>
              <a:rPr lang="zh-TW" altLang="en-US" baseline="-25000" dirty="0">
                <a:latin typeface="Times New Roman" panose="02020603050405020304" pitchFamily="18" charset="0"/>
              </a:rPr>
              <a:t>琳琳</a:t>
            </a:r>
            <a:r>
              <a:rPr lang="zh-TW" altLang="en-US" dirty="0">
                <a:latin typeface="Times New Roman" panose="02020603050405020304" pitchFamily="18" charset="0"/>
              </a:rPr>
              <a:t>。</a:t>
            </a: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xmlns="" id="{B8964788-21F1-46B7-5370-9CE4011EFE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30772" y="3891550"/>
            <a:ext cx="55188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zh-TW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&gt;</a:t>
            </a:r>
            <a:endParaRPr lang="zh-TW" altLang="en-US" sz="3200" dirty="0">
              <a:solidFill>
                <a:srgbClr val="FF0000"/>
              </a:solidFill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93933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sz="quarter" idx="10"/>
          </p:nvPr>
        </p:nvSpPr>
        <p:spPr>
          <a:xfrm>
            <a:off x="450640" y="620689"/>
            <a:ext cx="8172000" cy="588680"/>
          </a:xfrm>
        </p:spPr>
        <p:txBody>
          <a:bodyPr/>
          <a:lstStyle/>
          <a:p>
            <a:pPr marL="514350" indent="-514350">
              <a:buFont typeface="+mj-lt"/>
              <a:buAutoNum type="arabicPeriod" startAt="2"/>
            </a:pPr>
            <a:r>
              <a:rPr lang="zh-TW" altLang="en-US" b="1" dirty="0">
                <a:latin typeface="Times New Roman" panose="02020603050405020304" pitchFamily="18" charset="0"/>
              </a:rPr>
              <a:t>位置（</a:t>
            </a:r>
            <a:r>
              <a:rPr lang="en-US" altLang="zh-TW" b="1" dirty="0">
                <a:latin typeface="Times New Roman" panose="02020603050405020304" pitchFamily="18" charset="0"/>
              </a:rPr>
              <a:t>x</a:t>
            </a:r>
            <a:r>
              <a:rPr lang="zh-TW" altLang="en-US" b="1" dirty="0">
                <a:latin typeface="Times New Roman" panose="02020603050405020304" pitchFamily="18" charset="0"/>
              </a:rPr>
              <a:t>）</a:t>
            </a:r>
            <a:r>
              <a:rPr lang="en-US" altLang="zh-TW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</a:t>
            </a:r>
            <a:r>
              <a:rPr lang="zh-TW" altLang="en-US" b="1" dirty="0">
                <a:latin typeface="Times New Roman" panose="02020603050405020304" pitchFamily="18" charset="0"/>
              </a:rPr>
              <a:t>時間（</a:t>
            </a:r>
            <a:r>
              <a:rPr lang="en-US" altLang="zh-TW" b="1" dirty="0">
                <a:latin typeface="Times New Roman" panose="02020603050405020304" pitchFamily="18" charset="0"/>
              </a:rPr>
              <a:t>t</a:t>
            </a:r>
            <a:r>
              <a:rPr lang="zh-TW" altLang="en-US" b="1" dirty="0">
                <a:latin typeface="Times New Roman" panose="02020603050405020304" pitchFamily="18" charset="0"/>
              </a:rPr>
              <a:t>）關係圖</a:t>
            </a:r>
            <a:endParaRPr lang="zh-TW" altLang="en-US" dirty="0">
              <a:latin typeface="Times New Roman" panose="02020603050405020304" pitchFamily="18" charset="0"/>
            </a:endParaRPr>
          </a:p>
        </p:txBody>
      </p:sp>
      <p:grpSp>
        <p:nvGrpSpPr>
          <p:cNvPr id="19" name="群組 18">
            <a:extLst>
              <a:ext uri="{FF2B5EF4-FFF2-40B4-BE49-F238E27FC236}">
                <a16:creationId xmlns:a16="http://schemas.microsoft.com/office/drawing/2014/main" xmlns="" id="{933CE38A-319E-CB87-1796-E6679B089A06}"/>
              </a:ext>
            </a:extLst>
          </p:cNvPr>
          <p:cNvGrpSpPr/>
          <p:nvPr/>
        </p:nvGrpSpPr>
        <p:grpSpPr>
          <a:xfrm>
            <a:off x="772350" y="1437552"/>
            <a:ext cx="7599300" cy="4277612"/>
            <a:chOff x="1321646" y="1032296"/>
            <a:chExt cx="7599300" cy="4277612"/>
          </a:xfrm>
        </p:grpSpPr>
        <p:pic>
          <p:nvPicPr>
            <p:cNvPr id="6" name="圖片 5">
              <a:extLst>
                <a:ext uri="{FF2B5EF4-FFF2-40B4-BE49-F238E27FC236}">
                  <a16:creationId xmlns:a16="http://schemas.microsoft.com/office/drawing/2014/main" xmlns="" id="{15718F9D-76F6-EAFA-8248-0830106108A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5358" y="1461330"/>
              <a:ext cx="5726074" cy="3331374"/>
            </a:xfrm>
            <a:prstGeom prst="rect">
              <a:avLst/>
            </a:prstGeom>
          </p:spPr>
        </p:pic>
        <p:sp>
          <p:nvSpPr>
            <p:cNvPr id="8" name="文字方塊 7">
              <a:extLst>
                <a:ext uri="{FF2B5EF4-FFF2-40B4-BE49-F238E27FC236}">
                  <a16:creationId xmlns:a16="http://schemas.microsoft.com/office/drawing/2014/main" xmlns="" id="{B9DCF9DE-679D-4281-54B4-765B7C40B45B}"/>
                </a:ext>
              </a:extLst>
            </p:cNvPr>
            <p:cNvSpPr txBox="1"/>
            <p:nvPr/>
          </p:nvSpPr>
          <p:spPr>
            <a:xfrm>
              <a:off x="1321646" y="1032296"/>
              <a:ext cx="1324402" cy="10772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zh-TW" altLang="en-US" sz="32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位置</a:t>
              </a:r>
              <a:endParaRPr lang="en-US" altLang="zh-TW" sz="3200" dirty="0">
                <a:latin typeface="Times New Roman" panose="02020603050405020304" pitchFamily="18" charset="0"/>
                <a:ea typeface="微軟正黑體" panose="020B0604030504040204" pitchFamily="34" charset="-120"/>
              </a:endParaRPr>
            </a:p>
            <a:p>
              <a:pPr algn="ctr"/>
              <a:r>
                <a:rPr lang="zh-TW" altLang="en-US" sz="32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（</a:t>
              </a:r>
              <a:r>
                <a:rPr lang="en-US" altLang="zh-TW" sz="32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m</a:t>
              </a:r>
              <a:r>
                <a:rPr lang="zh-TW" altLang="en-US" sz="32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）</a:t>
              </a:r>
            </a:p>
          </p:txBody>
        </p:sp>
        <p:sp>
          <p:nvSpPr>
            <p:cNvPr id="9" name="文字方塊 8">
              <a:extLst>
                <a:ext uri="{FF2B5EF4-FFF2-40B4-BE49-F238E27FC236}">
                  <a16:creationId xmlns:a16="http://schemas.microsoft.com/office/drawing/2014/main" xmlns="" id="{F2844CF0-658D-9AE6-D7E7-FDFD25F5049E}"/>
                </a:ext>
              </a:extLst>
            </p:cNvPr>
            <p:cNvSpPr txBox="1"/>
            <p:nvPr/>
          </p:nvSpPr>
          <p:spPr>
            <a:xfrm>
              <a:off x="1552568" y="2306320"/>
              <a:ext cx="38985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zh-TW" sz="32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8</a:t>
              </a:r>
              <a:endPara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endParaRPr>
            </a:p>
          </p:txBody>
        </p:sp>
        <p:sp>
          <p:nvSpPr>
            <p:cNvPr id="10" name="文字方塊 9">
              <a:extLst>
                <a:ext uri="{FF2B5EF4-FFF2-40B4-BE49-F238E27FC236}">
                  <a16:creationId xmlns:a16="http://schemas.microsoft.com/office/drawing/2014/main" xmlns="" id="{904849A7-7E65-223E-72C7-0493F007CD8F}"/>
                </a:ext>
              </a:extLst>
            </p:cNvPr>
            <p:cNvSpPr txBox="1"/>
            <p:nvPr/>
          </p:nvSpPr>
          <p:spPr>
            <a:xfrm>
              <a:off x="1552568" y="2829540"/>
              <a:ext cx="38985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zh-TW" sz="32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6</a:t>
              </a:r>
              <a:endPara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endParaRPr>
            </a:p>
          </p:txBody>
        </p:sp>
        <p:sp>
          <p:nvSpPr>
            <p:cNvPr id="11" name="文字方塊 10">
              <a:extLst>
                <a:ext uri="{FF2B5EF4-FFF2-40B4-BE49-F238E27FC236}">
                  <a16:creationId xmlns:a16="http://schemas.microsoft.com/office/drawing/2014/main" xmlns="" id="{86BFA5B5-A544-0D49-3D1D-00B0447C4E58}"/>
                </a:ext>
              </a:extLst>
            </p:cNvPr>
            <p:cNvSpPr txBox="1"/>
            <p:nvPr/>
          </p:nvSpPr>
          <p:spPr>
            <a:xfrm>
              <a:off x="1552568" y="3352760"/>
              <a:ext cx="38985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zh-TW" sz="32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4</a:t>
              </a:r>
              <a:endPara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endParaRPr>
            </a:p>
          </p:txBody>
        </p:sp>
        <p:sp>
          <p:nvSpPr>
            <p:cNvPr id="12" name="文字方塊 11">
              <a:extLst>
                <a:ext uri="{FF2B5EF4-FFF2-40B4-BE49-F238E27FC236}">
                  <a16:creationId xmlns:a16="http://schemas.microsoft.com/office/drawing/2014/main" xmlns="" id="{7713693D-EFAC-3A39-B80B-096190BF80D3}"/>
                </a:ext>
              </a:extLst>
            </p:cNvPr>
            <p:cNvSpPr txBox="1"/>
            <p:nvPr/>
          </p:nvSpPr>
          <p:spPr>
            <a:xfrm>
              <a:off x="1552568" y="3875981"/>
              <a:ext cx="38985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zh-TW" sz="32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2</a:t>
              </a:r>
              <a:endPara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endParaRPr>
            </a:p>
          </p:txBody>
        </p:sp>
        <p:sp>
          <p:nvSpPr>
            <p:cNvPr id="13" name="文字方塊 12">
              <a:extLst>
                <a:ext uri="{FF2B5EF4-FFF2-40B4-BE49-F238E27FC236}">
                  <a16:creationId xmlns:a16="http://schemas.microsoft.com/office/drawing/2014/main" xmlns="" id="{01CE683D-F28D-8976-2384-9B41614EB718}"/>
                </a:ext>
              </a:extLst>
            </p:cNvPr>
            <p:cNvSpPr txBox="1"/>
            <p:nvPr/>
          </p:nvSpPr>
          <p:spPr>
            <a:xfrm>
              <a:off x="1788922" y="4657562"/>
              <a:ext cx="38985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zh-TW" sz="32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0</a:t>
              </a:r>
              <a:endPara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endParaRPr>
            </a:p>
          </p:txBody>
        </p:sp>
        <p:sp>
          <p:nvSpPr>
            <p:cNvPr id="14" name="文字方塊 13">
              <a:extLst>
                <a:ext uri="{FF2B5EF4-FFF2-40B4-BE49-F238E27FC236}">
                  <a16:creationId xmlns:a16="http://schemas.microsoft.com/office/drawing/2014/main" xmlns="" id="{F5024850-8E72-1341-6FD8-2A3D0787E562}"/>
                </a:ext>
              </a:extLst>
            </p:cNvPr>
            <p:cNvSpPr txBox="1"/>
            <p:nvPr/>
          </p:nvSpPr>
          <p:spPr>
            <a:xfrm>
              <a:off x="2862966" y="4657562"/>
              <a:ext cx="38985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zh-TW" sz="32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1</a:t>
              </a:r>
              <a:endPara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endParaRPr>
            </a:p>
          </p:txBody>
        </p:sp>
        <p:sp>
          <p:nvSpPr>
            <p:cNvPr id="15" name="文字方塊 14">
              <a:extLst>
                <a:ext uri="{FF2B5EF4-FFF2-40B4-BE49-F238E27FC236}">
                  <a16:creationId xmlns:a16="http://schemas.microsoft.com/office/drawing/2014/main" xmlns="" id="{C32ED6B1-B232-0BCB-5A77-0D4655972C91}"/>
                </a:ext>
              </a:extLst>
            </p:cNvPr>
            <p:cNvSpPr txBox="1"/>
            <p:nvPr/>
          </p:nvSpPr>
          <p:spPr>
            <a:xfrm>
              <a:off x="3937010" y="4657562"/>
              <a:ext cx="38985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zh-TW" sz="32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2</a:t>
              </a:r>
              <a:endPara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endParaRPr>
            </a:p>
          </p:txBody>
        </p:sp>
        <p:sp>
          <p:nvSpPr>
            <p:cNvPr id="16" name="文字方塊 15">
              <a:extLst>
                <a:ext uri="{FF2B5EF4-FFF2-40B4-BE49-F238E27FC236}">
                  <a16:creationId xmlns:a16="http://schemas.microsoft.com/office/drawing/2014/main" xmlns="" id="{1A936E47-B330-416A-B730-2E3F825B094D}"/>
                </a:ext>
              </a:extLst>
            </p:cNvPr>
            <p:cNvSpPr txBox="1"/>
            <p:nvPr/>
          </p:nvSpPr>
          <p:spPr>
            <a:xfrm>
              <a:off x="5011054" y="4657562"/>
              <a:ext cx="38985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zh-TW" sz="32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3</a:t>
              </a:r>
              <a:endPara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endParaRPr>
            </a:p>
          </p:txBody>
        </p:sp>
        <p:sp>
          <p:nvSpPr>
            <p:cNvPr id="17" name="文字方塊 16">
              <a:extLst>
                <a:ext uri="{FF2B5EF4-FFF2-40B4-BE49-F238E27FC236}">
                  <a16:creationId xmlns:a16="http://schemas.microsoft.com/office/drawing/2014/main" xmlns="" id="{2E148263-FA40-9BE1-503F-82D5B5088E6A}"/>
                </a:ext>
              </a:extLst>
            </p:cNvPr>
            <p:cNvSpPr txBox="1"/>
            <p:nvPr/>
          </p:nvSpPr>
          <p:spPr>
            <a:xfrm>
              <a:off x="6085098" y="4657562"/>
              <a:ext cx="38985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zh-TW" sz="32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4</a:t>
              </a:r>
              <a:endPara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endParaRPr>
            </a:p>
          </p:txBody>
        </p:sp>
        <p:sp>
          <p:nvSpPr>
            <p:cNvPr id="18" name="文字方塊 17">
              <a:extLst>
                <a:ext uri="{FF2B5EF4-FFF2-40B4-BE49-F238E27FC236}">
                  <a16:creationId xmlns:a16="http://schemas.microsoft.com/office/drawing/2014/main" xmlns="" id="{2627B430-644E-6866-E849-AC03E566FED4}"/>
                </a:ext>
              </a:extLst>
            </p:cNvPr>
            <p:cNvSpPr txBox="1"/>
            <p:nvPr/>
          </p:nvSpPr>
          <p:spPr>
            <a:xfrm>
              <a:off x="6887498" y="4725133"/>
              <a:ext cx="203344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TW" altLang="en-US" sz="32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時間（</a:t>
              </a:r>
              <a:r>
                <a:rPr lang="en-US" altLang="zh-TW" sz="32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s</a:t>
              </a:r>
              <a:r>
                <a:rPr lang="zh-TW" altLang="en-US" sz="32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）</a:t>
              </a:r>
            </a:p>
          </p:txBody>
        </p:sp>
      </p:grpSp>
      <p:sp>
        <p:nvSpPr>
          <p:cNvPr id="20" name="矩形 19">
            <a:extLst>
              <a:ext uri="{FF2B5EF4-FFF2-40B4-BE49-F238E27FC236}">
                <a16:creationId xmlns:a16="http://schemas.microsoft.com/office/drawing/2014/main" xmlns="" id="{C3D52F4D-36A2-AECA-3504-B419D2FAE6D9}"/>
              </a:ext>
            </a:extLst>
          </p:cNvPr>
          <p:cNvSpPr/>
          <p:nvPr/>
        </p:nvSpPr>
        <p:spPr>
          <a:xfrm>
            <a:off x="2027444" y="5696308"/>
            <a:ext cx="4147928" cy="6832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▲</a:t>
            </a:r>
            <a:r>
              <a:rPr lang="zh-TW" altLang="en-US" sz="3200" u="sng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阿翰</a:t>
            </a:r>
            <a:r>
              <a: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與</a:t>
            </a:r>
            <a:r>
              <a:rPr lang="zh-TW" altLang="en-US" sz="3200" u="sng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琳琳</a:t>
            </a:r>
            <a:r>
              <a:rPr lang="zh-TW" altLang="en-US" sz="3200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的</a:t>
            </a:r>
            <a:r>
              <a:rPr lang="en-US" altLang="zh-TW" sz="3200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x-t</a:t>
            </a:r>
            <a:r>
              <a:rPr lang="zh-TW" altLang="en-US" sz="3200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圖</a:t>
            </a:r>
            <a:endParaRPr lang="zh-TW" altLang="en-US" sz="32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109994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圖片 52">
            <a:extLst>
              <a:ext uri="{FF2B5EF4-FFF2-40B4-BE49-F238E27FC236}">
                <a16:creationId xmlns:a16="http://schemas.microsoft.com/office/drawing/2014/main" xmlns="" id="{19309535-485E-5BE5-0741-129501A8765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778" t="20710" r="2859" b="17353"/>
          <a:stretch/>
        </p:blipFill>
        <p:spPr>
          <a:xfrm>
            <a:off x="6483927" y="3272396"/>
            <a:ext cx="2410692" cy="2576945"/>
          </a:xfrm>
          <a:prstGeom prst="rect">
            <a:avLst/>
          </a:prstGeom>
        </p:spPr>
      </p:pic>
      <p:pic>
        <p:nvPicPr>
          <p:cNvPr id="76" name="圖片 7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4462" y="1289971"/>
            <a:ext cx="2814146" cy="2310170"/>
          </a:xfrm>
          <a:prstGeom prst="rect">
            <a:avLst/>
          </a:prstGeom>
        </p:spPr>
      </p:pic>
      <p:sp>
        <p:nvSpPr>
          <p:cNvPr id="77" name="文字方塊 76">
            <a:extLst>
              <a:ext uri="{FF2B5EF4-FFF2-40B4-BE49-F238E27FC236}">
                <a16:creationId xmlns:a16="http://schemas.microsoft.com/office/drawing/2014/main" xmlns="" id="{FDB61C5E-E5D4-C2C9-7551-5E4A47CF3608}"/>
              </a:ext>
            </a:extLst>
          </p:cNvPr>
          <p:cNvSpPr txBox="1"/>
          <p:nvPr/>
        </p:nvSpPr>
        <p:spPr>
          <a:xfrm>
            <a:off x="6519504" y="1954093"/>
            <a:ext cx="274947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無</a:t>
            </a:r>
            <a:r>
              <a:rPr lang="zh-TW" altLang="en-US" sz="3200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運動方向</a:t>
            </a:r>
            <a:endParaRPr lang="en-US" altLang="zh-TW" sz="32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  <a:p>
            <a:r>
              <a: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（速度為</a:t>
            </a:r>
            <a:r>
              <a:rPr lang="zh-TW" altLang="en-US" sz="3200" u="sng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 　</a:t>
            </a:r>
            <a:r>
              <a: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）</a:t>
            </a:r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xmlns="" id="{19309535-485E-5BE5-0741-129501A8765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455" t="20710" r="36000" b="17353"/>
          <a:stretch/>
        </p:blipFill>
        <p:spPr>
          <a:xfrm>
            <a:off x="3424844" y="3265237"/>
            <a:ext cx="2427316" cy="2576945"/>
          </a:xfrm>
          <a:prstGeom prst="rect">
            <a:avLst/>
          </a:prstGeom>
        </p:spPr>
      </p:pic>
      <p:pic>
        <p:nvPicPr>
          <p:cNvPr id="71" name="圖片 7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0059" y="1531056"/>
            <a:ext cx="2814146" cy="2310171"/>
          </a:xfrm>
          <a:prstGeom prst="rect">
            <a:avLst/>
          </a:prstGeom>
        </p:spPr>
      </p:pic>
      <p:sp>
        <p:nvSpPr>
          <p:cNvPr id="72" name="文字方塊 71">
            <a:extLst>
              <a:ext uri="{FF2B5EF4-FFF2-40B4-BE49-F238E27FC236}">
                <a16:creationId xmlns:a16="http://schemas.microsoft.com/office/drawing/2014/main" xmlns="" id="{FDB61C5E-E5D4-C2C9-7551-5E4A47CF3608}"/>
              </a:ext>
            </a:extLst>
          </p:cNvPr>
          <p:cNvSpPr txBox="1"/>
          <p:nvPr/>
        </p:nvSpPr>
        <p:spPr>
          <a:xfrm>
            <a:off x="3845101" y="2195178"/>
            <a:ext cx="274947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運動方向</a:t>
            </a:r>
            <a:r>
              <a:rPr lang="zh-TW" altLang="en-US" sz="3200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為負</a:t>
            </a:r>
            <a:endParaRPr lang="en-US" altLang="zh-TW" sz="32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  <a:p>
            <a:r>
              <a: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（速度為</a:t>
            </a:r>
            <a:r>
              <a:rPr lang="zh-TW" altLang="en-US" sz="3200" u="sng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 　</a:t>
            </a:r>
            <a:r>
              <a: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）</a:t>
            </a:r>
          </a:p>
        </p:txBody>
      </p:sp>
      <p:pic>
        <p:nvPicPr>
          <p:cNvPr id="52" name="圖片 51">
            <a:extLst>
              <a:ext uri="{FF2B5EF4-FFF2-40B4-BE49-F238E27FC236}">
                <a16:creationId xmlns:a16="http://schemas.microsoft.com/office/drawing/2014/main" xmlns="" id="{19309535-485E-5BE5-0741-129501A8765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55" t="20710" r="70923" b="17353"/>
          <a:stretch/>
        </p:blipFill>
        <p:spPr>
          <a:xfrm>
            <a:off x="317172" y="3284428"/>
            <a:ext cx="2342901" cy="2576945"/>
          </a:xfrm>
          <a:prstGeom prst="rect">
            <a:avLst/>
          </a:prstGeom>
        </p:spPr>
      </p:pic>
      <p:pic>
        <p:nvPicPr>
          <p:cNvPr id="44" name="圖片 4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446" y="1543971"/>
            <a:ext cx="2814147" cy="2310171"/>
          </a:xfrm>
          <a:prstGeom prst="rect">
            <a:avLst/>
          </a:prstGeom>
        </p:spPr>
      </p:pic>
      <p:sp>
        <p:nvSpPr>
          <p:cNvPr id="3" name="文字版面配置區 2"/>
          <p:cNvSpPr>
            <a:spLocks noGrp="1"/>
          </p:cNvSpPr>
          <p:nvPr>
            <p:ph type="body" sz="quarter" idx="10"/>
          </p:nvPr>
        </p:nvSpPr>
        <p:spPr>
          <a:xfrm>
            <a:off x="450640" y="526098"/>
            <a:ext cx="8172000" cy="588680"/>
          </a:xfrm>
        </p:spPr>
        <p:txBody>
          <a:bodyPr/>
          <a:lstStyle/>
          <a:p>
            <a:pPr marL="514350" indent="-514350">
              <a:lnSpc>
                <a:spcPct val="110000"/>
              </a:lnSpc>
              <a:spcBef>
                <a:spcPts val="0"/>
              </a:spcBef>
              <a:buFont typeface="+mj-lt"/>
              <a:buAutoNum type="arabicPeriod" startAt="2"/>
            </a:pPr>
            <a:r>
              <a:rPr lang="zh-TW" altLang="en-US" b="1" dirty="0">
                <a:latin typeface="Times New Roman" panose="02020603050405020304" pitchFamily="18" charset="0"/>
              </a:rPr>
              <a:t>位置（</a:t>
            </a:r>
            <a:r>
              <a:rPr lang="en-US" altLang="zh-TW" b="1" dirty="0">
                <a:latin typeface="Times New Roman" panose="02020603050405020304" pitchFamily="18" charset="0"/>
              </a:rPr>
              <a:t>x</a:t>
            </a:r>
            <a:r>
              <a:rPr lang="zh-TW" altLang="en-US" b="1" dirty="0">
                <a:latin typeface="Times New Roman" panose="02020603050405020304" pitchFamily="18" charset="0"/>
              </a:rPr>
              <a:t>）</a:t>
            </a:r>
            <a:r>
              <a:rPr lang="en-US" altLang="zh-TW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</a:t>
            </a:r>
            <a:r>
              <a:rPr lang="zh-TW" altLang="en-US" b="1" dirty="0">
                <a:latin typeface="Times New Roman" panose="02020603050405020304" pitchFamily="18" charset="0"/>
              </a:rPr>
              <a:t>時間（</a:t>
            </a:r>
            <a:r>
              <a:rPr lang="en-US" altLang="zh-TW" b="1" dirty="0">
                <a:latin typeface="Times New Roman" panose="02020603050405020304" pitchFamily="18" charset="0"/>
              </a:rPr>
              <a:t>t</a:t>
            </a:r>
            <a:r>
              <a:rPr lang="zh-TW" altLang="en-US" b="1" dirty="0">
                <a:latin typeface="Times New Roman" panose="02020603050405020304" pitchFamily="18" charset="0"/>
              </a:rPr>
              <a:t>）關係圖</a:t>
            </a:r>
            <a:endParaRPr lang="en-US" altLang="zh-TW" b="1" dirty="0">
              <a:latin typeface="Times New Roman" panose="02020603050405020304" pitchFamily="18" charset="0"/>
            </a:endParaRPr>
          </a:p>
          <a:p>
            <a:pPr marL="1101725" indent="-590550" eaLnBrk="1" hangingPunct="1">
              <a:lnSpc>
                <a:spcPct val="110000"/>
              </a:lnSpc>
              <a:spcBef>
                <a:spcPts val="0"/>
              </a:spcBef>
            </a:pPr>
            <a:r>
              <a:rPr lang="en-US" altLang="zh-TW" dirty="0">
                <a:latin typeface="Times New Roman" panose="02020603050405020304" pitchFamily="18" charset="0"/>
              </a:rPr>
              <a:t>(4)	</a:t>
            </a:r>
            <a:r>
              <a:rPr lang="zh-TW" altLang="en-US" dirty="0">
                <a:latin typeface="Times New Roman" panose="02020603050405020304" pitchFamily="18" charset="0"/>
              </a:rPr>
              <a:t>圖中斜直線除了可分辨物體運動的快慢，也可呈現運動的方向。</a:t>
            </a: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xmlns="" id="{FDB61C5E-E5D4-C2C9-7551-5E4A47CF3608}"/>
              </a:ext>
            </a:extLst>
          </p:cNvPr>
          <p:cNvSpPr txBox="1"/>
          <p:nvPr/>
        </p:nvSpPr>
        <p:spPr>
          <a:xfrm>
            <a:off x="765488" y="2208093"/>
            <a:ext cx="274947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3200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運動</a:t>
            </a:r>
            <a:r>
              <a: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方向</a:t>
            </a:r>
            <a:r>
              <a:rPr lang="zh-TW" altLang="en-US" sz="3200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為正</a:t>
            </a:r>
            <a:endParaRPr lang="en-US" altLang="zh-TW" sz="3200" dirty="0" smtClean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  <a:p>
            <a:r>
              <a: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（</a:t>
            </a:r>
            <a:r>
              <a:rPr lang="zh-TW" altLang="en-US" sz="3200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速度為</a:t>
            </a:r>
            <a:r>
              <a:rPr lang="zh-TW" altLang="en-US" sz="3200" u="sng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 　</a:t>
            </a:r>
            <a:r>
              <a:rPr lang="zh-TW" altLang="en-US" sz="3200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）</a:t>
            </a:r>
            <a:endParaRPr lang="zh-TW" altLang="en-US" sz="32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xmlns="" id="{9739FDF5-40CF-03D9-A0C9-10DAE207E3B9}"/>
              </a:ext>
            </a:extLst>
          </p:cNvPr>
          <p:cNvSpPr txBox="1"/>
          <p:nvPr/>
        </p:nvSpPr>
        <p:spPr>
          <a:xfrm>
            <a:off x="126010" y="3168896"/>
            <a:ext cx="18004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800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位置（</a:t>
            </a:r>
            <a:r>
              <a:rPr lang="en-US" altLang="zh-TW" sz="2800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x</a:t>
            </a:r>
            <a:r>
              <a:rPr lang="zh-TW" altLang="en-US" sz="2800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）</a:t>
            </a:r>
            <a:endParaRPr lang="zh-TW" altLang="en-US" sz="28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xmlns="" id="{183AF504-711B-3F92-1FE2-73745F3515A7}"/>
              </a:ext>
            </a:extLst>
          </p:cNvPr>
          <p:cNvSpPr txBox="1"/>
          <p:nvPr/>
        </p:nvSpPr>
        <p:spPr>
          <a:xfrm>
            <a:off x="3135281" y="3168896"/>
            <a:ext cx="18074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位置（</a:t>
            </a:r>
            <a:r>
              <a:rPr lang="en-US" altLang="zh-TW" sz="28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x</a:t>
            </a:r>
            <a:r>
              <a:rPr lang="zh-TW" altLang="en-US" sz="28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）</a:t>
            </a:r>
            <a:endParaRPr lang="zh-TW" altLang="en-US" sz="28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xmlns="" id="{47C5ACB2-D83C-D8A9-D786-4BCBA65F266C}"/>
              </a:ext>
            </a:extLst>
          </p:cNvPr>
          <p:cNvSpPr txBox="1"/>
          <p:nvPr/>
        </p:nvSpPr>
        <p:spPr>
          <a:xfrm>
            <a:off x="6283108" y="3168896"/>
            <a:ext cx="16299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位置（</a:t>
            </a:r>
            <a:r>
              <a:rPr lang="en-US" altLang="zh-TW" sz="28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x</a:t>
            </a:r>
            <a:r>
              <a:rPr lang="zh-TW" altLang="en-US" sz="28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）</a:t>
            </a:r>
            <a:endParaRPr lang="zh-TW" altLang="en-US" sz="28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14" name="文字方塊 13">
            <a:extLst>
              <a:ext uri="{FF2B5EF4-FFF2-40B4-BE49-F238E27FC236}">
                <a16:creationId xmlns:a16="http://schemas.microsoft.com/office/drawing/2014/main" xmlns="" id="{E65850F2-35C7-43CA-2737-323CA569751A}"/>
              </a:ext>
            </a:extLst>
          </p:cNvPr>
          <p:cNvSpPr txBox="1"/>
          <p:nvPr/>
        </p:nvSpPr>
        <p:spPr>
          <a:xfrm>
            <a:off x="8160034" y="5478959"/>
            <a:ext cx="8997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時間</a:t>
            </a:r>
          </a:p>
        </p:txBody>
      </p:sp>
      <p:sp>
        <p:nvSpPr>
          <p:cNvPr id="15" name="文字方塊 14">
            <a:extLst>
              <a:ext uri="{FF2B5EF4-FFF2-40B4-BE49-F238E27FC236}">
                <a16:creationId xmlns:a16="http://schemas.microsoft.com/office/drawing/2014/main" xmlns="" id="{FCED2884-000C-6491-FD1A-1C2072C5C60F}"/>
              </a:ext>
            </a:extLst>
          </p:cNvPr>
          <p:cNvSpPr txBox="1"/>
          <p:nvPr/>
        </p:nvSpPr>
        <p:spPr>
          <a:xfrm>
            <a:off x="6903942" y="5937248"/>
            <a:ext cx="18936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▲位移</a:t>
            </a:r>
            <a:r>
              <a:rPr lang="en-US" altLang="zh-TW" sz="2800" u="sng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     </a:t>
            </a:r>
            <a:r>
              <a:rPr lang="en-US" altLang="zh-TW" sz="28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0</a:t>
            </a:r>
            <a:endParaRPr lang="zh-TW" altLang="en-US" sz="28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16" name="文字方塊 15">
            <a:extLst>
              <a:ext uri="{FF2B5EF4-FFF2-40B4-BE49-F238E27FC236}">
                <a16:creationId xmlns:a16="http://schemas.microsoft.com/office/drawing/2014/main" xmlns="" id="{FDACF281-1561-4E12-AE86-F276679BB07A}"/>
              </a:ext>
            </a:extLst>
          </p:cNvPr>
          <p:cNvSpPr txBox="1"/>
          <p:nvPr/>
        </p:nvSpPr>
        <p:spPr>
          <a:xfrm>
            <a:off x="8074240" y="5937248"/>
            <a:ext cx="3976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8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=</a:t>
            </a:r>
            <a:endParaRPr lang="zh-TW" altLang="en-US" sz="2800" dirty="0">
              <a:solidFill>
                <a:srgbClr val="FF0000"/>
              </a:solidFill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17" name="文字方塊 16">
            <a:extLst>
              <a:ext uri="{FF2B5EF4-FFF2-40B4-BE49-F238E27FC236}">
                <a16:creationId xmlns:a16="http://schemas.microsoft.com/office/drawing/2014/main" xmlns="" id="{359A868F-0B68-D6CD-7F3A-8CA60B9B0AF9}"/>
              </a:ext>
            </a:extLst>
          </p:cNvPr>
          <p:cNvSpPr txBox="1"/>
          <p:nvPr/>
        </p:nvSpPr>
        <p:spPr>
          <a:xfrm>
            <a:off x="6455347" y="4369262"/>
            <a:ext cx="3330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8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x</a:t>
            </a:r>
            <a:endParaRPr lang="zh-TW" altLang="en-US" sz="28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18" name="文字方塊 17">
            <a:extLst>
              <a:ext uri="{FF2B5EF4-FFF2-40B4-BE49-F238E27FC236}">
                <a16:creationId xmlns:a16="http://schemas.microsoft.com/office/drawing/2014/main" xmlns="" id="{430A11DE-BBBF-B421-A459-AECB999B260B}"/>
              </a:ext>
            </a:extLst>
          </p:cNvPr>
          <p:cNvSpPr txBox="1"/>
          <p:nvPr/>
        </p:nvSpPr>
        <p:spPr>
          <a:xfrm>
            <a:off x="7035484" y="5414028"/>
            <a:ext cx="5060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8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t</a:t>
            </a:r>
            <a:r>
              <a:rPr lang="en-US" altLang="zh-TW" sz="2800" baseline="-250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1</a:t>
            </a:r>
            <a:endParaRPr lang="zh-TW" altLang="en-US" sz="2800" baseline="-250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19" name="文字方塊 18">
            <a:extLst>
              <a:ext uri="{FF2B5EF4-FFF2-40B4-BE49-F238E27FC236}">
                <a16:creationId xmlns:a16="http://schemas.microsoft.com/office/drawing/2014/main" xmlns="" id="{B3E66FD8-4E2D-DBA0-170B-E97CE700A7FA}"/>
              </a:ext>
            </a:extLst>
          </p:cNvPr>
          <p:cNvSpPr txBox="1"/>
          <p:nvPr/>
        </p:nvSpPr>
        <p:spPr>
          <a:xfrm>
            <a:off x="7563633" y="5414028"/>
            <a:ext cx="5060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8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t</a:t>
            </a:r>
            <a:r>
              <a:rPr lang="en-US" altLang="zh-TW" sz="2800" baseline="-250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2</a:t>
            </a:r>
            <a:endParaRPr lang="zh-TW" altLang="en-US" sz="2800" baseline="-250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23" name="文字方塊 22">
            <a:extLst>
              <a:ext uri="{FF2B5EF4-FFF2-40B4-BE49-F238E27FC236}">
                <a16:creationId xmlns:a16="http://schemas.microsoft.com/office/drawing/2014/main" xmlns="" id="{4CE0C8EB-BBC8-398D-D418-42EAE2EA4685}"/>
              </a:ext>
            </a:extLst>
          </p:cNvPr>
          <p:cNvSpPr txBox="1"/>
          <p:nvPr/>
        </p:nvSpPr>
        <p:spPr>
          <a:xfrm>
            <a:off x="5033040" y="5478959"/>
            <a:ext cx="8997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時間</a:t>
            </a:r>
          </a:p>
        </p:txBody>
      </p:sp>
      <p:sp>
        <p:nvSpPr>
          <p:cNvPr id="24" name="文字方塊 23">
            <a:extLst>
              <a:ext uri="{FF2B5EF4-FFF2-40B4-BE49-F238E27FC236}">
                <a16:creationId xmlns:a16="http://schemas.microsoft.com/office/drawing/2014/main" xmlns="" id="{D095323E-E0D0-3C99-E4E6-006A9002239C}"/>
              </a:ext>
            </a:extLst>
          </p:cNvPr>
          <p:cNvSpPr txBox="1"/>
          <p:nvPr/>
        </p:nvSpPr>
        <p:spPr>
          <a:xfrm>
            <a:off x="3356623" y="5937248"/>
            <a:ext cx="28031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▲位移</a:t>
            </a:r>
            <a:r>
              <a:rPr lang="en-US" altLang="zh-TW" sz="2800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x</a:t>
            </a:r>
            <a:r>
              <a:rPr lang="en-US" altLang="zh-TW" sz="2800" baseline="-25000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2</a:t>
            </a:r>
            <a:r>
              <a:rPr lang="en-US" altLang="zh-TW" sz="2800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–x</a:t>
            </a:r>
            <a:r>
              <a:rPr lang="en-US" altLang="zh-TW" sz="2800" baseline="-25000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1</a:t>
            </a:r>
            <a:r>
              <a:rPr lang="en-US" altLang="zh-TW" sz="2800" u="sng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     </a:t>
            </a:r>
            <a:r>
              <a:rPr lang="en-US" altLang="zh-TW" sz="28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0</a:t>
            </a:r>
            <a:endParaRPr lang="zh-TW" altLang="en-US" sz="28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25" name="文字方塊 24">
            <a:extLst>
              <a:ext uri="{FF2B5EF4-FFF2-40B4-BE49-F238E27FC236}">
                <a16:creationId xmlns:a16="http://schemas.microsoft.com/office/drawing/2014/main" xmlns="" id="{24B1C382-C8DA-57A6-241D-744BBE8BA279}"/>
              </a:ext>
            </a:extLst>
          </p:cNvPr>
          <p:cNvSpPr txBox="1"/>
          <p:nvPr/>
        </p:nvSpPr>
        <p:spPr>
          <a:xfrm>
            <a:off x="5272252" y="5901908"/>
            <a:ext cx="3976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8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&lt;</a:t>
            </a:r>
            <a:endParaRPr lang="zh-TW" altLang="en-US" sz="2800" dirty="0">
              <a:solidFill>
                <a:srgbClr val="FF0000"/>
              </a:solidFill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26" name="文字方塊 25">
            <a:extLst>
              <a:ext uri="{FF2B5EF4-FFF2-40B4-BE49-F238E27FC236}">
                <a16:creationId xmlns:a16="http://schemas.microsoft.com/office/drawing/2014/main" xmlns="" id="{416C1C77-02EB-1C37-F95F-DF37A0DB5670}"/>
              </a:ext>
            </a:extLst>
          </p:cNvPr>
          <p:cNvSpPr txBox="1"/>
          <p:nvPr/>
        </p:nvSpPr>
        <p:spPr>
          <a:xfrm>
            <a:off x="3145539" y="4130123"/>
            <a:ext cx="5801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8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x</a:t>
            </a:r>
            <a:r>
              <a:rPr lang="en-US" altLang="zh-TW" sz="2800" baseline="-250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1</a:t>
            </a:r>
            <a:endParaRPr lang="zh-TW" altLang="en-US" sz="28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27" name="文字方塊 26">
            <a:extLst>
              <a:ext uri="{FF2B5EF4-FFF2-40B4-BE49-F238E27FC236}">
                <a16:creationId xmlns:a16="http://schemas.microsoft.com/office/drawing/2014/main" xmlns="" id="{E909720C-C581-DACD-B0F9-CE31005C467C}"/>
              </a:ext>
            </a:extLst>
          </p:cNvPr>
          <p:cNvSpPr txBox="1"/>
          <p:nvPr/>
        </p:nvSpPr>
        <p:spPr>
          <a:xfrm>
            <a:off x="3908490" y="5401996"/>
            <a:ext cx="5060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8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t</a:t>
            </a:r>
            <a:r>
              <a:rPr lang="en-US" altLang="zh-TW" sz="2800" baseline="-250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1</a:t>
            </a:r>
            <a:endParaRPr lang="zh-TW" altLang="en-US" sz="2800" baseline="-250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28" name="文字方塊 27">
            <a:extLst>
              <a:ext uri="{FF2B5EF4-FFF2-40B4-BE49-F238E27FC236}">
                <a16:creationId xmlns:a16="http://schemas.microsoft.com/office/drawing/2014/main" xmlns="" id="{89665C6A-67B6-E389-27F4-0A8957F4F21D}"/>
              </a:ext>
            </a:extLst>
          </p:cNvPr>
          <p:cNvSpPr txBox="1"/>
          <p:nvPr/>
        </p:nvSpPr>
        <p:spPr>
          <a:xfrm>
            <a:off x="4436639" y="5401996"/>
            <a:ext cx="5060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8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t</a:t>
            </a:r>
            <a:r>
              <a:rPr lang="en-US" altLang="zh-TW" sz="2800" baseline="-250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2</a:t>
            </a:r>
            <a:endParaRPr lang="zh-TW" altLang="en-US" sz="2800" baseline="-250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29" name="文字方塊 28">
            <a:extLst>
              <a:ext uri="{FF2B5EF4-FFF2-40B4-BE49-F238E27FC236}">
                <a16:creationId xmlns:a16="http://schemas.microsoft.com/office/drawing/2014/main" xmlns="" id="{A067C09C-A81B-6DF9-8F91-5FD4FBF5F4CD}"/>
              </a:ext>
            </a:extLst>
          </p:cNvPr>
          <p:cNvSpPr txBox="1"/>
          <p:nvPr/>
        </p:nvSpPr>
        <p:spPr>
          <a:xfrm>
            <a:off x="3145539" y="4354966"/>
            <a:ext cx="5801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8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x</a:t>
            </a:r>
            <a:r>
              <a:rPr lang="en-US" altLang="zh-TW" sz="2800" baseline="-250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2</a:t>
            </a:r>
            <a:endParaRPr lang="zh-TW" altLang="en-US" sz="28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30" name="文字方塊 29">
            <a:extLst>
              <a:ext uri="{FF2B5EF4-FFF2-40B4-BE49-F238E27FC236}">
                <a16:creationId xmlns:a16="http://schemas.microsoft.com/office/drawing/2014/main" xmlns="" id="{39BA1A60-011A-A961-4BBA-43E706FE8BA8}"/>
              </a:ext>
            </a:extLst>
          </p:cNvPr>
          <p:cNvSpPr txBox="1"/>
          <p:nvPr/>
        </p:nvSpPr>
        <p:spPr>
          <a:xfrm>
            <a:off x="1943589" y="5478959"/>
            <a:ext cx="8997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時間</a:t>
            </a:r>
          </a:p>
        </p:txBody>
      </p:sp>
      <p:sp>
        <p:nvSpPr>
          <p:cNvPr id="31" name="文字方塊 30">
            <a:extLst>
              <a:ext uri="{FF2B5EF4-FFF2-40B4-BE49-F238E27FC236}">
                <a16:creationId xmlns:a16="http://schemas.microsoft.com/office/drawing/2014/main" xmlns="" id="{E16ED1ED-0347-0787-0D53-3DB23B345962}"/>
              </a:ext>
            </a:extLst>
          </p:cNvPr>
          <p:cNvSpPr txBox="1"/>
          <p:nvPr/>
        </p:nvSpPr>
        <p:spPr>
          <a:xfrm>
            <a:off x="218099" y="5937248"/>
            <a:ext cx="26529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▲位移</a:t>
            </a:r>
            <a:r>
              <a:rPr lang="en-US" altLang="zh-TW" sz="2800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x</a:t>
            </a:r>
            <a:r>
              <a:rPr lang="en-US" altLang="zh-TW" sz="2800" baseline="-25000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2</a:t>
            </a:r>
            <a:r>
              <a:rPr lang="en-US" altLang="zh-TW" sz="2800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–x</a:t>
            </a:r>
            <a:r>
              <a:rPr lang="en-US" altLang="zh-TW" sz="2800" baseline="-25000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1</a:t>
            </a:r>
            <a:r>
              <a:rPr lang="en-US" altLang="zh-TW" sz="2800" u="sng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     </a:t>
            </a:r>
            <a:r>
              <a:rPr lang="en-US" altLang="zh-TW" sz="28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0</a:t>
            </a:r>
            <a:endParaRPr lang="zh-TW" altLang="en-US" sz="28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32" name="文字方塊 31">
            <a:extLst>
              <a:ext uri="{FF2B5EF4-FFF2-40B4-BE49-F238E27FC236}">
                <a16:creationId xmlns:a16="http://schemas.microsoft.com/office/drawing/2014/main" xmlns="" id="{BDC1B975-171D-60BF-DBC7-42B0456FCED1}"/>
              </a:ext>
            </a:extLst>
          </p:cNvPr>
          <p:cNvSpPr txBox="1"/>
          <p:nvPr/>
        </p:nvSpPr>
        <p:spPr>
          <a:xfrm>
            <a:off x="2167076" y="5908260"/>
            <a:ext cx="3976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8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&gt;</a:t>
            </a:r>
            <a:endParaRPr lang="zh-TW" altLang="en-US" sz="2800" dirty="0">
              <a:solidFill>
                <a:srgbClr val="FF0000"/>
              </a:solidFill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33" name="文字方塊 32">
            <a:extLst>
              <a:ext uri="{FF2B5EF4-FFF2-40B4-BE49-F238E27FC236}">
                <a16:creationId xmlns:a16="http://schemas.microsoft.com/office/drawing/2014/main" xmlns="" id="{6AC7D69C-3462-5BBA-6FA0-12399D725737}"/>
              </a:ext>
            </a:extLst>
          </p:cNvPr>
          <p:cNvSpPr txBox="1"/>
          <p:nvPr/>
        </p:nvSpPr>
        <p:spPr>
          <a:xfrm>
            <a:off x="56088" y="4352432"/>
            <a:ext cx="5801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800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x</a:t>
            </a:r>
            <a:r>
              <a:rPr lang="en-US" altLang="zh-TW" sz="2800" baseline="-25000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1</a:t>
            </a:r>
            <a:endParaRPr lang="zh-TW" altLang="en-US" sz="28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34" name="文字方塊 33">
            <a:extLst>
              <a:ext uri="{FF2B5EF4-FFF2-40B4-BE49-F238E27FC236}">
                <a16:creationId xmlns:a16="http://schemas.microsoft.com/office/drawing/2014/main" xmlns="" id="{6C0D427A-EE33-7CB7-1495-04BC19CE6015}"/>
              </a:ext>
            </a:extLst>
          </p:cNvPr>
          <p:cNvSpPr txBox="1"/>
          <p:nvPr/>
        </p:nvSpPr>
        <p:spPr>
          <a:xfrm>
            <a:off x="819039" y="5401996"/>
            <a:ext cx="5060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8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t</a:t>
            </a:r>
            <a:r>
              <a:rPr lang="en-US" altLang="zh-TW" sz="2800" baseline="-250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1</a:t>
            </a:r>
            <a:endParaRPr lang="zh-TW" altLang="en-US" sz="2800" baseline="-250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35" name="文字方塊 34">
            <a:extLst>
              <a:ext uri="{FF2B5EF4-FFF2-40B4-BE49-F238E27FC236}">
                <a16:creationId xmlns:a16="http://schemas.microsoft.com/office/drawing/2014/main" xmlns="" id="{C673490E-50B0-D9FE-7536-C5360BDC4801}"/>
              </a:ext>
            </a:extLst>
          </p:cNvPr>
          <p:cNvSpPr txBox="1"/>
          <p:nvPr/>
        </p:nvSpPr>
        <p:spPr>
          <a:xfrm>
            <a:off x="1347188" y="5401996"/>
            <a:ext cx="5060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8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t</a:t>
            </a:r>
            <a:r>
              <a:rPr lang="en-US" altLang="zh-TW" sz="2800" baseline="-250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2</a:t>
            </a:r>
            <a:endParaRPr lang="zh-TW" altLang="en-US" sz="2800" baseline="-250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36" name="文字方塊 35">
            <a:extLst>
              <a:ext uri="{FF2B5EF4-FFF2-40B4-BE49-F238E27FC236}">
                <a16:creationId xmlns:a16="http://schemas.microsoft.com/office/drawing/2014/main" xmlns="" id="{9D6CA475-BE33-365C-F709-EC78D1434E37}"/>
              </a:ext>
            </a:extLst>
          </p:cNvPr>
          <p:cNvSpPr txBox="1"/>
          <p:nvPr/>
        </p:nvSpPr>
        <p:spPr>
          <a:xfrm>
            <a:off x="56088" y="4116483"/>
            <a:ext cx="5801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8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x</a:t>
            </a:r>
            <a:r>
              <a:rPr lang="en-US" altLang="zh-TW" sz="2800" baseline="-250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2</a:t>
            </a:r>
            <a:endParaRPr lang="zh-TW" altLang="en-US" sz="28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grpSp>
        <p:nvGrpSpPr>
          <p:cNvPr id="73" name="群組 72">
            <a:extLst>
              <a:ext uri="{FF2B5EF4-FFF2-40B4-BE49-F238E27FC236}">
                <a16:creationId xmlns:a16="http://schemas.microsoft.com/office/drawing/2014/main" xmlns="" id="{11B569B5-F513-113A-608B-9D54CC3FC05D}"/>
              </a:ext>
            </a:extLst>
          </p:cNvPr>
          <p:cNvGrpSpPr/>
          <p:nvPr/>
        </p:nvGrpSpPr>
        <p:grpSpPr>
          <a:xfrm>
            <a:off x="548680" y="4411178"/>
            <a:ext cx="1099320" cy="1105198"/>
            <a:chOff x="548680" y="4205025"/>
            <a:chExt cx="1099320" cy="1105198"/>
          </a:xfrm>
        </p:grpSpPr>
        <p:sp>
          <p:nvSpPr>
            <p:cNvPr id="39" name="橢圓 38">
              <a:extLst>
                <a:ext uri="{FF2B5EF4-FFF2-40B4-BE49-F238E27FC236}">
                  <a16:creationId xmlns:a16="http://schemas.microsoft.com/office/drawing/2014/main" xmlns="" id="{FEF1EC48-846A-9FD3-34C6-CA1C4C920452}"/>
                </a:ext>
              </a:extLst>
            </p:cNvPr>
            <p:cNvSpPr/>
            <p:nvPr/>
          </p:nvSpPr>
          <p:spPr bwMode="auto">
            <a:xfrm>
              <a:off x="1021647" y="4443048"/>
              <a:ext cx="95571" cy="95571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41" name="橢圓 40">
              <a:extLst>
                <a:ext uri="{FF2B5EF4-FFF2-40B4-BE49-F238E27FC236}">
                  <a16:creationId xmlns:a16="http://schemas.microsoft.com/office/drawing/2014/main" xmlns="" id="{14222B65-575D-29C8-A05A-0C3BA7C9ACD6}"/>
                </a:ext>
              </a:extLst>
            </p:cNvPr>
            <p:cNvSpPr/>
            <p:nvPr/>
          </p:nvSpPr>
          <p:spPr bwMode="auto">
            <a:xfrm>
              <a:off x="1552429" y="4205025"/>
              <a:ext cx="95571" cy="95571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新細明體" pitchFamily="18" charset="-120"/>
              </a:endParaRPr>
            </a:p>
          </p:txBody>
        </p:sp>
        <p:cxnSp>
          <p:nvCxnSpPr>
            <p:cNvPr id="45" name="直線接點 44">
              <a:extLst>
                <a:ext uri="{FF2B5EF4-FFF2-40B4-BE49-F238E27FC236}">
                  <a16:creationId xmlns:a16="http://schemas.microsoft.com/office/drawing/2014/main" xmlns="" id="{87768961-8FF9-3808-F459-8FD38CF81AE0}"/>
                </a:ext>
              </a:extLst>
            </p:cNvPr>
            <p:cNvCxnSpPr/>
            <p:nvPr/>
          </p:nvCxnSpPr>
          <p:spPr bwMode="auto">
            <a:xfrm>
              <a:off x="548680" y="4490833"/>
              <a:ext cx="492017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FF0000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6" name="直線接點 45">
              <a:extLst>
                <a:ext uri="{FF2B5EF4-FFF2-40B4-BE49-F238E27FC236}">
                  <a16:creationId xmlns:a16="http://schemas.microsoft.com/office/drawing/2014/main" xmlns="" id="{4E4A8605-D52B-09C1-A36D-0755A9DDA6A6}"/>
                </a:ext>
              </a:extLst>
            </p:cNvPr>
            <p:cNvCxnSpPr/>
            <p:nvPr/>
          </p:nvCxnSpPr>
          <p:spPr bwMode="auto">
            <a:xfrm>
              <a:off x="548680" y="4258445"/>
              <a:ext cx="1023906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FF0000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8" name="直線接點 47">
              <a:extLst>
                <a:ext uri="{FF2B5EF4-FFF2-40B4-BE49-F238E27FC236}">
                  <a16:creationId xmlns:a16="http://schemas.microsoft.com/office/drawing/2014/main" xmlns="" id="{97384A47-0038-0000-37EA-0961992A21D0}"/>
                </a:ext>
              </a:extLst>
            </p:cNvPr>
            <p:cNvCxnSpPr/>
            <p:nvPr/>
          </p:nvCxnSpPr>
          <p:spPr bwMode="auto">
            <a:xfrm>
              <a:off x="1600215" y="4265681"/>
              <a:ext cx="0" cy="1044542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FF0000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0" name="直線接點 49">
              <a:extLst>
                <a:ext uri="{FF2B5EF4-FFF2-40B4-BE49-F238E27FC236}">
                  <a16:creationId xmlns:a16="http://schemas.microsoft.com/office/drawing/2014/main" xmlns="" id="{9A2C68CA-F760-4AA0-2960-AF38C81D0EF0}"/>
                </a:ext>
              </a:extLst>
            </p:cNvPr>
            <p:cNvCxnSpPr/>
            <p:nvPr/>
          </p:nvCxnSpPr>
          <p:spPr bwMode="auto">
            <a:xfrm>
              <a:off x="1072066" y="4490833"/>
              <a:ext cx="0" cy="819389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FF0000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74" name="群組 73">
            <a:extLst>
              <a:ext uri="{FF2B5EF4-FFF2-40B4-BE49-F238E27FC236}">
                <a16:creationId xmlns:a16="http://schemas.microsoft.com/office/drawing/2014/main" xmlns="" id="{1BA64ADE-51F7-E173-1879-5EE7D8993107}"/>
              </a:ext>
            </a:extLst>
          </p:cNvPr>
          <p:cNvGrpSpPr/>
          <p:nvPr/>
        </p:nvGrpSpPr>
        <p:grpSpPr>
          <a:xfrm>
            <a:off x="3630251" y="4391733"/>
            <a:ext cx="1095511" cy="1124642"/>
            <a:chOff x="3630251" y="4185580"/>
            <a:chExt cx="1095511" cy="1124642"/>
          </a:xfrm>
        </p:grpSpPr>
        <p:sp>
          <p:nvSpPr>
            <p:cNvPr id="37" name="橢圓 36">
              <a:extLst>
                <a:ext uri="{FF2B5EF4-FFF2-40B4-BE49-F238E27FC236}">
                  <a16:creationId xmlns:a16="http://schemas.microsoft.com/office/drawing/2014/main" xmlns="" id="{AF76ED01-4ACC-F1CE-8082-3780DA93990B}"/>
                </a:ext>
              </a:extLst>
            </p:cNvPr>
            <p:cNvSpPr/>
            <p:nvPr/>
          </p:nvSpPr>
          <p:spPr bwMode="auto">
            <a:xfrm>
              <a:off x="4630191" y="4410423"/>
              <a:ext cx="95571" cy="95571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38" name="橢圓 37">
              <a:extLst>
                <a:ext uri="{FF2B5EF4-FFF2-40B4-BE49-F238E27FC236}">
                  <a16:creationId xmlns:a16="http://schemas.microsoft.com/office/drawing/2014/main" xmlns="" id="{EB0CA96F-3719-713B-9D98-91D9FBE92958}"/>
                </a:ext>
              </a:extLst>
            </p:cNvPr>
            <p:cNvSpPr/>
            <p:nvPr/>
          </p:nvSpPr>
          <p:spPr bwMode="auto">
            <a:xfrm>
              <a:off x="4078900" y="4185580"/>
              <a:ext cx="95571" cy="95571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新細明體" pitchFamily="18" charset="-120"/>
              </a:endParaRPr>
            </a:p>
          </p:txBody>
        </p:sp>
        <p:cxnSp>
          <p:nvCxnSpPr>
            <p:cNvPr id="55" name="直線接點 54">
              <a:extLst>
                <a:ext uri="{FF2B5EF4-FFF2-40B4-BE49-F238E27FC236}">
                  <a16:creationId xmlns:a16="http://schemas.microsoft.com/office/drawing/2014/main" xmlns="" id="{CFA9B500-2639-0235-EF31-97EFE2DC89F4}"/>
                </a:ext>
              </a:extLst>
            </p:cNvPr>
            <p:cNvCxnSpPr/>
            <p:nvPr/>
          </p:nvCxnSpPr>
          <p:spPr bwMode="auto">
            <a:xfrm>
              <a:off x="3630251" y="4226129"/>
              <a:ext cx="482804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FF0000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6" name="直線接點 55">
              <a:extLst>
                <a:ext uri="{FF2B5EF4-FFF2-40B4-BE49-F238E27FC236}">
                  <a16:creationId xmlns:a16="http://schemas.microsoft.com/office/drawing/2014/main" xmlns="" id="{5BECF2D9-D6CD-0A0A-26F1-197820A8B739}"/>
                </a:ext>
              </a:extLst>
            </p:cNvPr>
            <p:cNvCxnSpPr/>
            <p:nvPr/>
          </p:nvCxnSpPr>
          <p:spPr bwMode="auto">
            <a:xfrm flipH="1">
              <a:off x="4126685" y="4233365"/>
              <a:ext cx="13999" cy="1076857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FF0000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7" name="直線接點 56">
              <a:extLst>
                <a:ext uri="{FF2B5EF4-FFF2-40B4-BE49-F238E27FC236}">
                  <a16:creationId xmlns:a16="http://schemas.microsoft.com/office/drawing/2014/main" xmlns="" id="{AA615F55-8256-7A56-15CC-C60EA5FF5C34}"/>
                </a:ext>
              </a:extLst>
            </p:cNvPr>
            <p:cNvCxnSpPr/>
            <p:nvPr/>
          </p:nvCxnSpPr>
          <p:spPr bwMode="auto">
            <a:xfrm>
              <a:off x="3630251" y="4451563"/>
              <a:ext cx="1023906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FF0000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8" name="直線接點 57">
              <a:extLst>
                <a:ext uri="{FF2B5EF4-FFF2-40B4-BE49-F238E27FC236}">
                  <a16:creationId xmlns:a16="http://schemas.microsoft.com/office/drawing/2014/main" xmlns="" id="{BAD6A0FB-0BFB-FE85-DA4A-7E4E5E5F7FD9}"/>
                </a:ext>
              </a:extLst>
            </p:cNvPr>
            <p:cNvCxnSpPr/>
            <p:nvPr/>
          </p:nvCxnSpPr>
          <p:spPr bwMode="auto">
            <a:xfrm>
              <a:off x="4681786" y="4458799"/>
              <a:ext cx="0" cy="851423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FF0000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75" name="群組 74">
            <a:extLst>
              <a:ext uri="{FF2B5EF4-FFF2-40B4-BE49-F238E27FC236}">
                <a16:creationId xmlns:a16="http://schemas.microsoft.com/office/drawing/2014/main" xmlns="" id="{6F0A3E87-CC01-00AE-28E5-E2E08E653EB5}"/>
              </a:ext>
            </a:extLst>
          </p:cNvPr>
          <p:cNvGrpSpPr/>
          <p:nvPr/>
        </p:nvGrpSpPr>
        <p:grpSpPr>
          <a:xfrm>
            <a:off x="7192940" y="4616576"/>
            <a:ext cx="628165" cy="899799"/>
            <a:chOff x="7192940" y="4410423"/>
            <a:chExt cx="628165" cy="899799"/>
          </a:xfrm>
        </p:grpSpPr>
        <p:sp>
          <p:nvSpPr>
            <p:cNvPr id="20" name="橢圓 19">
              <a:extLst>
                <a:ext uri="{FF2B5EF4-FFF2-40B4-BE49-F238E27FC236}">
                  <a16:creationId xmlns:a16="http://schemas.microsoft.com/office/drawing/2014/main" xmlns="" id="{33C3F35D-8DFE-112F-5E4D-32A03E8FC216}"/>
                </a:ext>
              </a:extLst>
            </p:cNvPr>
            <p:cNvSpPr/>
            <p:nvPr/>
          </p:nvSpPr>
          <p:spPr bwMode="auto">
            <a:xfrm>
              <a:off x="7725534" y="4410423"/>
              <a:ext cx="95571" cy="95571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21" name="橢圓 20">
              <a:extLst>
                <a:ext uri="{FF2B5EF4-FFF2-40B4-BE49-F238E27FC236}">
                  <a16:creationId xmlns:a16="http://schemas.microsoft.com/office/drawing/2014/main" xmlns="" id="{663C3C6F-15AD-5002-1AAA-AA4F5D275A58}"/>
                </a:ext>
              </a:extLst>
            </p:cNvPr>
            <p:cNvSpPr/>
            <p:nvPr/>
          </p:nvSpPr>
          <p:spPr bwMode="auto">
            <a:xfrm>
              <a:off x="7192940" y="4410423"/>
              <a:ext cx="95571" cy="95571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新細明體" pitchFamily="18" charset="-120"/>
              </a:endParaRPr>
            </a:p>
          </p:txBody>
        </p:sp>
        <p:cxnSp>
          <p:nvCxnSpPr>
            <p:cNvPr id="63" name="直線接點 62">
              <a:extLst>
                <a:ext uri="{FF2B5EF4-FFF2-40B4-BE49-F238E27FC236}">
                  <a16:creationId xmlns:a16="http://schemas.microsoft.com/office/drawing/2014/main" xmlns="" id="{6EAA118A-30FC-2411-32BD-62C51D12FD86}"/>
                </a:ext>
              </a:extLst>
            </p:cNvPr>
            <p:cNvCxnSpPr/>
            <p:nvPr/>
          </p:nvCxnSpPr>
          <p:spPr bwMode="auto">
            <a:xfrm>
              <a:off x="7240725" y="4458208"/>
              <a:ext cx="0" cy="852014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FF0000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5" name="直線接點 64">
              <a:extLst>
                <a:ext uri="{FF2B5EF4-FFF2-40B4-BE49-F238E27FC236}">
                  <a16:creationId xmlns:a16="http://schemas.microsoft.com/office/drawing/2014/main" xmlns="" id="{49B79D13-28C4-2FBB-CAE2-A9663881AEBF}"/>
                </a:ext>
              </a:extLst>
            </p:cNvPr>
            <p:cNvCxnSpPr/>
            <p:nvPr/>
          </p:nvCxnSpPr>
          <p:spPr bwMode="auto">
            <a:xfrm>
              <a:off x="7777935" y="4458208"/>
              <a:ext cx="0" cy="852014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FF0000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66" name="矩形 65">
            <a:extLst>
              <a:ext uri="{FF2B5EF4-FFF2-40B4-BE49-F238E27FC236}">
                <a16:creationId xmlns:a16="http://schemas.microsoft.com/office/drawing/2014/main" xmlns="" id="{73300005-F231-824F-43A6-6257A7D442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53112" y="2687621"/>
            <a:ext cx="5801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正</a:t>
            </a:r>
          </a:p>
        </p:txBody>
      </p:sp>
      <p:sp>
        <p:nvSpPr>
          <p:cNvPr id="67" name="矩形 66">
            <a:extLst>
              <a:ext uri="{FF2B5EF4-FFF2-40B4-BE49-F238E27FC236}">
                <a16:creationId xmlns:a16="http://schemas.microsoft.com/office/drawing/2014/main" xmlns="" id="{E27049AB-AD1A-B88B-17EC-13F0132D43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57299" y="2652103"/>
            <a:ext cx="5801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負</a:t>
            </a:r>
          </a:p>
        </p:txBody>
      </p:sp>
      <p:sp>
        <p:nvSpPr>
          <p:cNvPr id="69" name="矩形 68">
            <a:extLst>
              <a:ext uri="{FF2B5EF4-FFF2-40B4-BE49-F238E27FC236}">
                <a16:creationId xmlns:a16="http://schemas.microsoft.com/office/drawing/2014/main" xmlns="" id="{253E70CF-219F-6DB2-8A4F-2568D4A3FC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02628" y="2394071"/>
            <a:ext cx="5801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零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xmlns="" id="{9D6CA475-BE33-365C-F709-EC78D1434E37}"/>
              </a:ext>
            </a:extLst>
          </p:cNvPr>
          <p:cNvSpPr txBox="1"/>
          <p:nvPr/>
        </p:nvSpPr>
        <p:spPr>
          <a:xfrm>
            <a:off x="185351" y="5401996"/>
            <a:ext cx="5801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800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0</a:t>
            </a:r>
            <a:endParaRPr lang="zh-TW" altLang="en-US" sz="28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61" name="文字方塊 60">
            <a:extLst>
              <a:ext uri="{FF2B5EF4-FFF2-40B4-BE49-F238E27FC236}">
                <a16:creationId xmlns:a16="http://schemas.microsoft.com/office/drawing/2014/main" xmlns="" id="{9D6CA475-BE33-365C-F709-EC78D1434E37}"/>
              </a:ext>
            </a:extLst>
          </p:cNvPr>
          <p:cNvSpPr txBox="1"/>
          <p:nvPr/>
        </p:nvSpPr>
        <p:spPr>
          <a:xfrm>
            <a:off x="3326980" y="5401996"/>
            <a:ext cx="5801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800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0</a:t>
            </a:r>
            <a:endParaRPr lang="zh-TW" altLang="en-US" sz="28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62" name="文字方塊 61">
            <a:extLst>
              <a:ext uri="{FF2B5EF4-FFF2-40B4-BE49-F238E27FC236}">
                <a16:creationId xmlns:a16="http://schemas.microsoft.com/office/drawing/2014/main" xmlns="" id="{9D6CA475-BE33-365C-F709-EC78D1434E37}"/>
              </a:ext>
            </a:extLst>
          </p:cNvPr>
          <p:cNvSpPr txBox="1"/>
          <p:nvPr/>
        </p:nvSpPr>
        <p:spPr>
          <a:xfrm>
            <a:off x="6481329" y="5414028"/>
            <a:ext cx="5801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800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0</a:t>
            </a:r>
            <a:endParaRPr lang="zh-TW" altLang="en-US" sz="2800" dirty="0"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4808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5" grpId="0"/>
      <p:bldP spid="32" grpId="0"/>
      <p:bldP spid="66" grpId="0"/>
      <p:bldP spid="67" grpId="0"/>
      <p:bldP spid="6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sz="quarter" idx="10"/>
          </p:nvPr>
        </p:nvSpPr>
        <p:spPr>
          <a:xfrm>
            <a:off x="450640" y="620689"/>
            <a:ext cx="8172000" cy="588680"/>
          </a:xfrm>
        </p:spPr>
        <p:txBody>
          <a:bodyPr/>
          <a:lstStyle/>
          <a:p>
            <a:pPr marL="514350" indent="-514350">
              <a:buFont typeface="+mj-lt"/>
              <a:buAutoNum type="arabicPeriod" startAt="3"/>
            </a:pPr>
            <a:r>
              <a:rPr lang="zh-TW" altLang="en-US" b="1" dirty="0">
                <a:latin typeface="Times New Roman" panose="02020603050405020304" pitchFamily="18" charset="0"/>
              </a:rPr>
              <a:t>速度（</a:t>
            </a:r>
            <a:r>
              <a:rPr lang="en-US" altLang="zh-TW" b="1" dirty="0">
                <a:latin typeface="Times New Roman" panose="02020603050405020304" pitchFamily="18" charset="0"/>
              </a:rPr>
              <a:t>v</a:t>
            </a:r>
            <a:r>
              <a:rPr lang="zh-TW" altLang="en-US" b="1" dirty="0">
                <a:latin typeface="Times New Roman" panose="02020603050405020304" pitchFamily="18" charset="0"/>
              </a:rPr>
              <a:t>）</a:t>
            </a:r>
            <a:r>
              <a:rPr lang="en-US" altLang="zh-TW" b="1" dirty="0">
                <a:latin typeface="Times New Roman" panose="02020603050405020304" pitchFamily="18" charset="0"/>
              </a:rPr>
              <a:t>− </a:t>
            </a:r>
            <a:r>
              <a:rPr lang="zh-TW" altLang="en-US" b="1" dirty="0">
                <a:latin typeface="Times New Roman" panose="02020603050405020304" pitchFamily="18" charset="0"/>
              </a:rPr>
              <a:t>時間（</a:t>
            </a:r>
            <a:r>
              <a:rPr lang="en-US" altLang="zh-TW" b="1" dirty="0">
                <a:latin typeface="Times New Roman" panose="02020603050405020304" pitchFamily="18" charset="0"/>
              </a:rPr>
              <a:t>t</a:t>
            </a:r>
            <a:r>
              <a:rPr lang="zh-TW" altLang="en-US" b="1" dirty="0">
                <a:latin typeface="Times New Roman" panose="02020603050405020304" pitchFamily="18" charset="0"/>
              </a:rPr>
              <a:t>）關係圖</a:t>
            </a:r>
            <a:endParaRPr lang="en-US" altLang="zh-TW" b="1" dirty="0">
              <a:latin typeface="Times New Roman" panose="02020603050405020304" pitchFamily="18" charset="0"/>
            </a:endParaRPr>
          </a:p>
          <a:p>
            <a:pPr marL="1101725" indent="-590550" eaLnBrk="1" hangingPunct="1"/>
            <a:r>
              <a:rPr lang="en-US" altLang="zh-TW" dirty="0">
                <a:latin typeface="Times New Roman" panose="02020603050405020304" pitchFamily="18" charset="0"/>
              </a:rPr>
              <a:t>(1)	</a:t>
            </a:r>
            <a:r>
              <a:rPr lang="zh-TW" altLang="en-US" dirty="0">
                <a:latin typeface="Times New Roman" panose="02020603050405020304" pitchFamily="18" charset="0"/>
              </a:rPr>
              <a:t>可以直接得知速度的大小。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346759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群組 35">
            <a:extLst>
              <a:ext uri="{FF2B5EF4-FFF2-40B4-BE49-F238E27FC236}">
                <a16:creationId xmlns:a16="http://schemas.microsoft.com/office/drawing/2014/main" xmlns="" id="{41F07896-1889-8CA3-6482-DFEF20F904EE}"/>
              </a:ext>
            </a:extLst>
          </p:cNvPr>
          <p:cNvGrpSpPr/>
          <p:nvPr/>
        </p:nvGrpSpPr>
        <p:grpSpPr>
          <a:xfrm>
            <a:off x="-227245" y="2400496"/>
            <a:ext cx="4815012" cy="3363483"/>
            <a:chOff x="-114104" y="1513642"/>
            <a:chExt cx="4815012" cy="3363483"/>
          </a:xfrm>
        </p:grpSpPr>
        <p:pic>
          <p:nvPicPr>
            <p:cNvPr id="6" name="圖片 5">
              <a:extLst>
                <a:ext uri="{FF2B5EF4-FFF2-40B4-BE49-F238E27FC236}">
                  <a16:creationId xmlns:a16="http://schemas.microsoft.com/office/drawing/2014/main" xmlns="" id="{3542DBB6-A296-47A0-E3FB-A57F7B75CBB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0658"/>
            <a:stretch/>
          </p:blipFill>
          <p:spPr>
            <a:xfrm>
              <a:off x="629646" y="1849420"/>
              <a:ext cx="3634014" cy="3027705"/>
            </a:xfrm>
            <a:prstGeom prst="rect">
              <a:avLst/>
            </a:prstGeom>
          </p:spPr>
        </p:pic>
        <p:sp>
          <p:nvSpPr>
            <p:cNvPr id="7" name="文字方塊 6">
              <a:extLst>
                <a:ext uri="{FF2B5EF4-FFF2-40B4-BE49-F238E27FC236}">
                  <a16:creationId xmlns:a16="http://schemas.microsoft.com/office/drawing/2014/main" xmlns="" id="{362089A7-0AE2-F8E5-4E06-0D36EE321130}"/>
                </a:ext>
              </a:extLst>
            </p:cNvPr>
            <p:cNvSpPr txBox="1"/>
            <p:nvPr/>
          </p:nvSpPr>
          <p:spPr>
            <a:xfrm rot="325231">
              <a:off x="2018349" y="2062206"/>
              <a:ext cx="234989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8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以正方向等速</a:t>
              </a:r>
            </a:p>
          </p:txBody>
        </p:sp>
        <p:sp>
          <p:nvSpPr>
            <p:cNvPr id="9" name="文字方塊 8">
              <a:extLst>
                <a:ext uri="{FF2B5EF4-FFF2-40B4-BE49-F238E27FC236}">
                  <a16:creationId xmlns:a16="http://schemas.microsoft.com/office/drawing/2014/main" xmlns="" id="{12C73C1B-4E0B-69B6-8D12-64BE55E104BC}"/>
                </a:ext>
              </a:extLst>
            </p:cNvPr>
            <p:cNvSpPr txBox="1"/>
            <p:nvPr/>
          </p:nvSpPr>
          <p:spPr>
            <a:xfrm>
              <a:off x="-114104" y="1513642"/>
              <a:ext cx="1591178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TW" altLang="en-US" sz="28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速度</a:t>
              </a:r>
              <a:endParaRPr lang="en-US" altLang="zh-TW" sz="2800" dirty="0">
                <a:latin typeface="Times New Roman" panose="02020603050405020304" pitchFamily="18" charset="0"/>
                <a:ea typeface="微軟正黑體" panose="020B0604030504040204" pitchFamily="34" charset="-120"/>
              </a:endParaRPr>
            </a:p>
            <a:p>
              <a:pPr algn="ctr"/>
              <a:r>
                <a:rPr lang="zh-TW" altLang="en-US" sz="28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（</a:t>
              </a:r>
              <a:r>
                <a:rPr lang="en-US" altLang="zh-TW" sz="28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m/s</a:t>
              </a:r>
              <a:r>
                <a:rPr lang="zh-TW" altLang="en-US" sz="28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）</a:t>
              </a:r>
            </a:p>
          </p:txBody>
        </p:sp>
        <p:sp>
          <p:nvSpPr>
            <p:cNvPr id="10" name="文字方塊 9">
              <a:extLst>
                <a:ext uri="{FF2B5EF4-FFF2-40B4-BE49-F238E27FC236}">
                  <a16:creationId xmlns:a16="http://schemas.microsoft.com/office/drawing/2014/main" xmlns="" id="{19D58CB9-B444-B722-DEAF-34269B28A446}"/>
                </a:ext>
              </a:extLst>
            </p:cNvPr>
            <p:cNvSpPr txBox="1"/>
            <p:nvPr/>
          </p:nvSpPr>
          <p:spPr>
            <a:xfrm>
              <a:off x="314180" y="3400830"/>
              <a:ext cx="36420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zh-TW" sz="28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0</a:t>
              </a:r>
              <a:endParaRPr lang="zh-TW" altLang="en-US" sz="2800" dirty="0">
                <a:latin typeface="Times New Roman" panose="02020603050405020304" pitchFamily="18" charset="0"/>
                <a:ea typeface="微軟正黑體" panose="020B0604030504040204" pitchFamily="34" charset="-120"/>
              </a:endParaRPr>
            </a:p>
          </p:txBody>
        </p:sp>
        <p:sp>
          <p:nvSpPr>
            <p:cNvPr id="11" name="文字方塊 10">
              <a:extLst>
                <a:ext uri="{FF2B5EF4-FFF2-40B4-BE49-F238E27FC236}">
                  <a16:creationId xmlns:a16="http://schemas.microsoft.com/office/drawing/2014/main" xmlns="" id="{6DCD9828-AA0F-3914-C4B9-8C504478709B}"/>
                </a:ext>
              </a:extLst>
            </p:cNvPr>
            <p:cNvSpPr txBox="1"/>
            <p:nvPr/>
          </p:nvSpPr>
          <p:spPr>
            <a:xfrm>
              <a:off x="3637980" y="3363272"/>
              <a:ext cx="1062928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TW" altLang="en-US" sz="28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時間</a:t>
              </a:r>
              <a:endParaRPr lang="en-US" altLang="zh-TW" sz="2800" dirty="0">
                <a:latin typeface="Times New Roman" panose="02020603050405020304" pitchFamily="18" charset="0"/>
                <a:ea typeface="微軟正黑體" panose="020B0604030504040204" pitchFamily="34" charset="-120"/>
              </a:endParaRPr>
            </a:p>
            <a:p>
              <a:pPr algn="ctr"/>
              <a:r>
                <a:rPr lang="zh-TW" altLang="en-US" sz="28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（</a:t>
              </a:r>
              <a:r>
                <a:rPr lang="en-US" altLang="zh-TW" sz="28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s</a:t>
              </a:r>
              <a:r>
                <a:rPr lang="zh-TW" altLang="en-US" sz="28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）</a:t>
              </a:r>
            </a:p>
          </p:txBody>
        </p:sp>
        <p:sp>
          <p:nvSpPr>
            <p:cNvPr id="12" name="文字方塊 11">
              <a:extLst>
                <a:ext uri="{FF2B5EF4-FFF2-40B4-BE49-F238E27FC236}">
                  <a16:creationId xmlns:a16="http://schemas.microsoft.com/office/drawing/2014/main" xmlns="" id="{BAD8071A-1028-963A-7686-38F608697E9C}"/>
                </a:ext>
              </a:extLst>
            </p:cNvPr>
            <p:cNvSpPr txBox="1"/>
            <p:nvPr/>
          </p:nvSpPr>
          <p:spPr>
            <a:xfrm>
              <a:off x="606375" y="3066004"/>
              <a:ext cx="301556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TW" altLang="en-US" sz="28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位移</a:t>
              </a:r>
              <a:r>
                <a:rPr lang="en-US" altLang="zh-TW" sz="28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=v</a:t>
              </a:r>
              <a:r>
                <a:rPr lang="en-US" altLang="zh-TW" sz="2800" dirty="0">
                  <a:latin typeface="Times New Roman" panose="02020603050405020304" pitchFamily="18" charset="0"/>
                  <a:ea typeface="微軟正黑體" panose="020B0604030504040204" pitchFamily="34" charset="-120"/>
                  <a:sym typeface="Wingdings 2" panose="05020102010507070707" pitchFamily="18" charset="2"/>
                </a:rPr>
                <a:t></a:t>
              </a:r>
              <a:r>
                <a:rPr lang="en-US" altLang="zh-TW" sz="28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(t</a:t>
              </a:r>
              <a:r>
                <a:rPr lang="en-US" altLang="zh-TW" sz="2800" baseline="-250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2</a:t>
              </a:r>
              <a:r>
                <a:rPr lang="en-US" altLang="zh-TW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− </a:t>
              </a:r>
              <a:r>
                <a:rPr lang="en-US" altLang="zh-TW" sz="28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t</a:t>
              </a:r>
              <a:r>
                <a:rPr lang="en-US" altLang="zh-TW" sz="2800" baseline="-250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1</a:t>
              </a:r>
              <a:r>
                <a:rPr lang="en-US" altLang="zh-TW" sz="28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)</a:t>
              </a:r>
              <a:endParaRPr lang="zh-TW" altLang="en-US" sz="2800" dirty="0">
                <a:latin typeface="Times New Roman" panose="02020603050405020304" pitchFamily="18" charset="0"/>
                <a:ea typeface="微軟正黑體" panose="020B0604030504040204" pitchFamily="34" charset="-120"/>
              </a:endParaRPr>
            </a:p>
          </p:txBody>
        </p:sp>
        <p:sp>
          <p:nvSpPr>
            <p:cNvPr id="13" name="文字方塊 12">
              <a:extLst>
                <a:ext uri="{FF2B5EF4-FFF2-40B4-BE49-F238E27FC236}">
                  <a16:creationId xmlns:a16="http://schemas.microsoft.com/office/drawing/2014/main" xmlns="" id="{F24BA237-F31D-4E0C-793C-E48B1C51A81E}"/>
                </a:ext>
              </a:extLst>
            </p:cNvPr>
            <p:cNvSpPr txBox="1"/>
            <p:nvPr/>
          </p:nvSpPr>
          <p:spPr>
            <a:xfrm>
              <a:off x="314180" y="2576895"/>
              <a:ext cx="36420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zh-TW" sz="28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v</a:t>
              </a:r>
              <a:endParaRPr lang="zh-TW" altLang="en-US" sz="2800" dirty="0">
                <a:latin typeface="Times New Roman" panose="02020603050405020304" pitchFamily="18" charset="0"/>
                <a:ea typeface="微軟正黑體" panose="020B0604030504040204" pitchFamily="34" charset="-120"/>
              </a:endParaRPr>
            </a:p>
          </p:txBody>
        </p:sp>
        <p:sp>
          <p:nvSpPr>
            <p:cNvPr id="14" name="文字方塊 13">
              <a:extLst>
                <a:ext uri="{FF2B5EF4-FFF2-40B4-BE49-F238E27FC236}">
                  <a16:creationId xmlns:a16="http://schemas.microsoft.com/office/drawing/2014/main" xmlns="" id="{AB21C1EF-5750-6FFF-2AA1-31DDB3B067B2}"/>
                </a:ext>
              </a:extLst>
            </p:cNvPr>
            <p:cNvSpPr txBox="1"/>
            <p:nvPr/>
          </p:nvSpPr>
          <p:spPr>
            <a:xfrm>
              <a:off x="3097894" y="3592607"/>
              <a:ext cx="54774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28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t</a:t>
              </a:r>
              <a:r>
                <a:rPr lang="en-US" altLang="zh-TW" sz="2800" baseline="-250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2</a:t>
              </a:r>
              <a:r>
                <a:rPr lang="en-US" altLang="zh-TW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zh-TW" altLang="en-US" sz="2800" dirty="0">
                <a:latin typeface="Times New Roman" panose="02020603050405020304" pitchFamily="18" charset="0"/>
                <a:ea typeface="微軟正黑體" panose="020B0604030504040204" pitchFamily="34" charset="-120"/>
              </a:endParaRPr>
            </a:p>
          </p:txBody>
        </p:sp>
        <p:sp>
          <p:nvSpPr>
            <p:cNvPr id="25" name="文字方塊 24">
              <a:extLst>
                <a:ext uri="{FF2B5EF4-FFF2-40B4-BE49-F238E27FC236}">
                  <a16:creationId xmlns:a16="http://schemas.microsoft.com/office/drawing/2014/main" xmlns="" id="{057079C7-8345-1499-1539-AE808C44190E}"/>
                </a:ext>
              </a:extLst>
            </p:cNvPr>
            <p:cNvSpPr txBox="1"/>
            <p:nvPr/>
          </p:nvSpPr>
          <p:spPr>
            <a:xfrm>
              <a:off x="718948" y="3592607"/>
              <a:ext cx="54774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28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t</a:t>
              </a:r>
              <a:r>
                <a:rPr lang="en-US" altLang="zh-TW" sz="2800" baseline="-250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1</a:t>
              </a:r>
              <a:r>
                <a:rPr lang="en-US" altLang="zh-TW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zh-TW" altLang="en-US" sz="2800" dirty="0">
                <a:latin typeface="Times New Roman" panose="02020603050405020304" pitchFamily="18" charset="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35" name="群組 34">
            <a:extLst>
              <a:ext uri="{FF2B5EF4-FFF2-40B4-BE49-F238E27FC236}">
                <a16:creationId xmlns:a16="http://schemas.microsoft.com/office/drawing/2014/main" xmlns="" id="{FC1F8591-5B7C-3539-A759-60DED6A6EDDC}"/>
              </a:ext>
            </a:extLst>
          </p:cNvPr>
          <p:cNvGrpSpPr/>
          <p:nvPr/>
        </p:nvGrpSpPr>
        <p:grpSpPr>
          <a:xfrm>
            <a:off x="4336357" y="2400496"/>
            <a:ext cx="4826838" cy="3363483"/>
            <a:chOff x="4047593" y="1513642"/>
            <a:chExt cx="4826838" cy="3363483"/>
          </a:xfrm>
        </p:grpSpPr>
        <p:pic>
          <p:nvPicPr>
            <p:cNvPr id="24" name="圖片 23">
              <a:extLst>
                <a:ext uri="{FF2B5EF4-FFF2-40B4-BE49-F238E27FC236}">
                  <a16:creationId xmlns:a16="http://schemas.microsoft.com/office/drawing/2014/main" xmlns="" id="{03DCE0AD-25DF-EAEA-80F6-29652609986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5555" r="-254"/>
            <a:stretch/>
          </p:blipFill>
          <p:spPr>
            <a:xfrm>
              <a:off x="4665614" y="1849420"/>
              <a:ext cx="4128868" cy="3027705"/>
            </a:xfrm>
            <a:prstGeom prst="rect">
              <a:avLst/>
            </a:prstGeom>
          </p:spPr>
        </p:pic>
        <p:sp>
          <p:nvSpPr>
            <p:cNvPr id="27" name="文字方塊 26">
              <a:extLst>
                <a:ext uri="{FF2B5EF4-FFF2-40B4-BE49-F238E27FC236}">
                  <a16:creationId xmlns:a16="http://schemas.microsoft.com/office/drawing/2014/main" xmlns="" id="{A8C8E3F2-2DDC-5F86-C98A-256B80095A22}"/>
                </a:ext>
              </a:extLst>
            </p:cNvPr>
            <p:cNvSpPr txBox="1"/>
            <p:nvPr/>
          </p:nvSpPr>
          <p:spPr>
            <a:xfrm rot="325231">
              <a:off x="6524532" y="2008829"/>
              <a:ext cx="234989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8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以負方向等速</a:t>
              </a:r>
            </a:p>
          </p:txBody>
        </p:sp>
        <p:sp>
          <p:nvSpPr>
            <p:cNvPr id="28" name="文字方塊 27">
              <a:extLst>
                <a:ext uri="{FF2B5EF4-FFF2-40B4-BE49-F238E27FC236}">
                  <a16:creationId xmlns:a16="http://schemas.microsoft.com/office/drawing/2014/main" xmlns="" id="{065765BA-1665-9420-BE0F-C5B33F9EADE4}"/>
                </a:ext>
              </a:extLst>
            </p:cNvPr>
            <p:cNvSpPr txBox="1"/>
            <p:nvPr/>
          </p:nvSpPr>
          <p:spPr>
            <a:xfrm>
              <a:off x="4047593" y="1513642"/>
              <a:ext cx="1591178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TW" altLang="en-US" sz="28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速度</a:t>
              </a:r>
              <a:endParaRPr lang="en-US" altLang="zh-TW" sz="2800" dirty="0">
                <a:latin typeface="Times New Roman" panose="02020603050405020304" pitchFamily="18" charset="0"/>
                <a:ea typeface="微軟正黑體" panose="020B0604030504040204" pitchFamily="34" charset="-120"/>
              </a:endParaRPr>
            </a:p>
            <a:p>
              <a:pPr algn="ctr"/>
              <a:r>
                <a:rPr lang="zh-TW" altLang="en-US" sz="28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（</a:t>
              </a:r>
              <a:r>
                <a:rPr lang="en-US" altLang="zh-TW" sz="28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m/s</a:t>
              </a:r>
              <a:r>
                <a:rPr lang="zh-TW" altLang="en-US" sz="28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）</a:t>
              </a:r>
            </a:p>
          </p:txBody>
        </p:sp>
        <p:sp>
          <p:nvSpPr>
            <p:cNvPr id="29" name="文字方塊 28">
              <a:extLst>
                <a:ext uri="{FF2B5EF4-FFF2-40B4-BE49-F238E27FC236}">
                  <a16:creationId xmlns:a16="http://schemas.microsoft.com/office/drawing/2014/main" xmlns="" id="{2E650B10-F505-28A4-C96E-A169FBA160F3}"/>
                </a:ext>
              </a:extLst>
            </p:cNvPr>
            <p:cNvSpPr txBox="1"/>
            <p:nvPr/>
          </p:nvSpPr>
          <p:spPr>
            <a:xfrm>
              <a:off x="4475877" y="3340670"/>
              <a:ext cx="36420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zh-TW" sz="28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0</a:t>
              </a:r>
              <a:endParaRPr lang="zh-TW" altLang="en-US" sz="2800" dirty="0">
                <a:latin typeface="Times New Roman" panose="02020603050405020304" pitchFamily="18" charset="0"/>
                <a:ea typeface="微軟正黑體" panose="020B0604030504040204" pitchFamily="34" charset="-120"/>
              </a:endParaRPr>
            </a:p>
          </p:txBody>
        </p:sp>
        <p:sp>
          <p:nvSpPr>
            <p:cNvPr id="30" name="文字方塊 29">
              <a:extLst>
                <a:ext uri="{FF2B5EF4-FFF2-40B4-BE49-F238E27FC236}">
                  <a16:creationId xmlns:a16="http://schemas.microsoft.com/office/drawing/2014/main" xmlns="" id="{C43A1F0B-7C01-1F57-AA36-24AFB38965F5}"/>
                </a:ext>
              </a:extLst>
            </p:cNvPr>
            <p:cNvSpPr txBox="1"/>
            <p:nvPr/>
          </p:nvSpPr>
          <p:spPr>
            <a:xfrm>
              <a:off x="7749824" y="3327614"/>
              <a:ext cx="994314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TW" altLang="en-US" sz="28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時間</a:t>
              </a:r>
              <a:endParaRPr lang="en-US" altLang="zh-TW" sz="2800" dirty="0">
                <a:latin typeface="Times New Roman" panose="02020603050405020304" pitchFamily="18" charset="0"/>
                <a:ea typeface="微軟正黑體" panose="020B0604030504040204" pitchFamily="34" charset="-120"/>
              </a:endParaRPr>
            </a:p>
            <a:p>
              <a:pPr algn="ctr"/>
              <a:r>
                <a:rPr lang="zh-TW" altLang="en-US" sz="28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（</a:t>
              </a:r>
              <a:r>
                <a:rPr lang="en-US" altLang="zh-TW" sz="28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s</a:t>
              </a:r>
              <a:r>
                <a:rPr lang="zh-TW" altLang="en-US" sz="28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）</a:t>
              </a:r>
            </a:p>
          </p:txBody>
        </p:sp>
        <p:sp>
          <p:nvSpPr>
            <p:cNvPr id="31" name="文字方塊 30">
              <a:extLst>
                <a:ext uri="{FF2B5EF4-FFF2-40B4-BE49-F238E27FC236}">
                  <a16:creationId xmlns:a16="http://schemas.microsoft.com/office/drawing/2014/main" xmlns="" id="{B0A9ECCD-476E-D11A-C8B6-E90295C32717}"/>
                </a:ext>
              </a:extLst>
            </p:cNvPr>
            <p:cNvSpPr txBox="1"/>
            <p:nvPr/>
          </p:nvSpPr>
          <p:spPr>
            <a:xfrm>
              <a:off x="4683912" y="3682322"/>
              <a:ext cx="301556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TW" altLang="en-US" sz="28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位移</a:t>
              </a:r>
              <a:r>
                <a:rPr lang="en-US" altLang="zh-TW" sz="28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=</a:t>
              </a:r>
              <a:r>
                <a:rPr lang="en-US" altLang="zh-TW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−</a:t>
              </a:r>
              <a:r>
                <a:rPr lang="en-US" altLang="zh-TW" sz="28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v</a:t>
              </a:r>
              <a:r>
                <a:rPr lang="en-US" altLang="zh-TW" sz="2800" dirty="0">
                  <a:latin typeface="Times New Roman" panose="02020603050405020304" pitchFamily="18" charset="0"/>
                  <a:ea typeface="微軟正黑體" panose="020B0604030504040204" pitchFamily="34" charset="-120"/>
                  <a:sym typeface="Wingdings 2" panose="05020102010507070707" pitchFamily="18" charset="2"/>
                </a:rPr>
                <a:t></a:t>
              </a:r>
              <a:r>
                <a:rPr lang="en-US" altLang="zh-TW" sz="28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(t</a:t>
              </a:r>
              <a:r>
                <a:rPr lang="en-US" altLang="zh-TW" sz="2800" baseline="-250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2</a:t>
              </a:r>
              <a:r>
                <a:rPr lang="en-US" altLang="zh-TW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− </a:t>
              </a:r>
              <a:r>
                <a:rPr lang="en-US" altLang="zh-TW" sz="28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t</a:t>
              </a:r>
              <a:r>
                <a:rPr lang="en-US" altLang="zh-TW" sz="2800" baseline="-250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1</a:t>
              </a:r>
              <a:r>
                <a:rPr lang="en-US" altLang="zh-TW" sz="28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)</a:t>
              </a:r>
              <a:endParaRPr lang="zh-TW" altLang="en-US" sz="2800" dirty="0">
                <a:latin typeface="Times New Roman" panose="02020603050405020304" pitchFamily="18" charset="0"/>
                <a:ea typeface="微軟正黑體" panose="020B0604030504040204" pitchFamily="34" charset="-120"/>
              </a:endParaRPr>
            </a:p>
          </p:txBody>
        </p:sp>
        <p:sp>
          <p:nvSpPr>
            <p:cNvPr id="32" name="文字方塊 31">
              <a:extLst>
                <a:ext uri="{FF2B5EF4-FFF2-40B4-BE49-F238E27FC236}">
                  <a16:creationId xmlns:a16="http://schemas.microsoft.com/office/drawing/2014/main" xmlns="" id="{DE31176F-40C4-5BD0-5640-254D65D60BFD}"/>
                </a:ext>
              </a:extLst>
            </p:cNvPr>
            <p:cNvSpPr txBox="1"/>
            <p:nvPr/>
          </p:nvSpPr>
          <p:spPr>
            <a:xfrm>
              <a:off x="4261405" y="4039041"/>
              <a:ext cx="56618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zh-TW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−</a:t>
              </a:r>
              <a:r>
                <a:rPr lang="en-US" altLang="zh-TW" sz="28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v</a:t>
              </a:r>
              <a:endParaRPr lang="zh-TW" altLang="en-US" sz="2800" dirty="0">
                <a:latin typeface="Times New Roman" panose="02020603050405020304" pitchFamily="18" charset="0"/>
                <a:ea typeface="微軟正黑體" panose="020B0604030504040204" pitchFamily="34" charset="-120"/>
              </a:endParaRPr>
            </a:p>
          </p:txBody>
        </p:sp>
        <p:sp>
          <p:nvSpPr>
            <p:cNvPr id="33" name="文字方塊 32">
              <a:extLst>
                <a:ext uri="{FF2B5EF4-FFF2-40B4-BE49-F238E27FC236}">
                  <a16:creationId xmlns:a16="http://schemas.microsoft.com/office/drawing/2014/main" xmlns="" id="{A225D777-3392-ED36-764A-A07E44BDA66A}"/>
                </a:ext>
              </a:extLst>
            </p:cNvPr>
            <p:cNvSpPr txBox="1"/>
            <p:nvPr/>
          </p:nvSpPr>
          <p:spPr>
            <a:xfrm>
              <a:off x="7151736" y="3049923"/>
              <a:ext cx="54774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28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t</a:t>
              </a:r>
              <a:r>
                <a:rPr lang="en-US" altLang="zh-TW" sz="2800" baseline="-250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2</a:t>
              </a:r>
              <a:r>
                <a:rPr lang="en-US" altLang="zh-TW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zh-TW" altLang="en-US" sz="2800" dirty="0">
                <a:latin typeface="Times New Roman" panose="02020603050405020304" pitchFamily="18" charset="0"/>
                <a:ea typeface="微軟正黑體" panose="020B0604030504040204" pitchFamily="34" charset="-120"/>
              </a:endParaRPr>
            </a:p>
          </p:txBody>
        </p:sp>
        <p:sp>
          <p:nvSpPr>
            <p:cNvPr id="34" name="文字方塊 33">
              <a:extLst>
                <a:ext uri="{FF2B5EF4-FFF2-40B4-BE49-F238E27FC236}">
                  <a16:creationId xmlns:a16="http://schemas.microsoft.com/office/drawing/2014/main" xmlns="" id="{B0D8658D-6E1D-090E-58FF-DC2EC370E99E}"/>
                </a:ext>
              </a:extLst>
            </p:cNvPr>
            <p:cNvSpPr txBox="1"/>
            <p:nvPr/>
          </p:nvSpPr>
          <p:spPr>
            <a:xfrm>
              <a:off x="4828410" y="3051920"/>
              <a:ext cx="54774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28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t</a:t>
              </a:r>
              <a:r>
                <a:rPr lang="en-US" altLang="zh-TW" sz="2800" baseline="-250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1</a:t>
              </a:r>
              <a:r>
                <a:rPr lang="en-US" altLang="zh-TW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zh-TW" altLang="en-US" sz="2800" dirty="0">
                <a:latin typeface="Times New Roman" panose="02020603050405020304" pitchFamily="18" charset="0"/>
                <a:ea typeface="微軟正黑體" panose="020B0604030504040204" pitchFamily="34" charset="-120"/>
              </a:endParaRPr>
            </a:p>
          </p:txBody>
        </p:sp>
      </p:grpSp>
      <p:sp>
        <p:nvSpPr>
          <p:cNvPr id="37" name="矩形 36">
            <a:extLst>
              <a:ext uri="{FF2B5EF4-FFF2-40B4-BE49-F238E27FC236}">
                <a16:creationId xmlns:a16="http://schemas.microsoft.com/office/drawing/2014/main" xmlns="" id="{68B6A034-27E8-183E-BECA-D03EFF1A2D79}"/>
              </a:ext>
            </a:extLst>
          </p:cNvPr>
          <p:cNvSpPr/>
          <p:nvPr/>
        </p:nvSpPr>
        <p:spPr>
          <a:xfrm>
            <a:off x="539401" y="5844344"/>
            <a:ext cx="8065199" cy="6832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▲</a:t>
            </a:r>
            <a:r>
              <a:rPr lang="en-US" altLang="zh-TW" sz="3200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v-t</a:t>
            </a:r>
            <a:r>
              <a:rPr lang="zh-TW" altLang="en-US" sz="3200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圖</a:t>
            </a:r>
            <a:r>
              <a: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所圍的矩形面積大小，即為位移大小</a:t>
            </a:r>
          </a:p>
        </p:txBody>
      </p:sp>
      <p:sp>
        <p:nvSpPr>
          <p:cNvPr id="40" name="文字版面配置區 2">
            <a:extLst>
              <a:ext uri="{FF2B5EF4-FFF2-40B4-BE49-F238E27FC236}">
                <a16:creationId xmlns:a16="http://schemas.microsoft.com/office/drawing/2014/main" xmlns="" id="{9CFFF64B-3EBE-54D3-C796-063B95B34FB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0640" y="620689"/>
            <a:ext cx="8172000" cy="588680"/>
          </a:xfrm>
        </p:spPr>
        <p:txBody>
          <a:bodyPr/>
          <a:lstStyle/>
          <a:p>
            <a:pPr marL="514350" indent="-514350">
              <a:buFont typeface="+mj-lt"/>
              <a:buAutoNum type="arabicPeriod" startAt="3"/>
            </a:pPr>
            <a:r>
              <a:rPr lang="zh-TW" altLang="en-US" b="1" dirty="0">
                <a:latin typeface="Times New Roman" panose="02020603050405020304" pitchFamily="18" charset="0"/>
              </a:rPr>
              <a:t>速度（</a:t>
            </a:r>
            <a:r>
              <a:rPr lang="en-US" altLang="zh-TW" b="1" dirty="0">
                <a:latin typeface="Times New Roman" panose="02020603050405020304" pitchFamily="18" charset="0"/>
              </a:rPr>
              <a:t>v</a:t>
            </a:r>
            <a:r>
              <a:rPr lang="zh-TW" altLang="en-US" b="1" dirty="0">
                <a:latin typeface="Times New Roman" panose="02020603050405020304" pitchFamily="18" charset="0"/>
              </a:rPr>
              <a:t>）</a:t>
            </a:r>
            <a:r>
              <a:rPr lang="en-US" altLang="zh-TW" b="1" dirty="0">
                <a:latin typeface="Times New Roman" panose="02020603050405020304" pitchFamily="18" charset="0"/>
              </a:rPr>
              <a:t>− </a:t>
            </a:r>
            <a:r>
              <a:rPr lang="zh-TW" altLang="en-US" b="1" dirty="0">
                <a:latin typeface="Times New Roman" panose="02020603050405020304" pitchFamily="18" charset="0"/>
              </a:rPr>
              <a:t>時間（</a:t>
            </a:r>
            <a:r>
              <a:rPr lang="en-US" altLang="zh-TW" b="1" dirty="0">
                <a:latin typeface="Times New Roman" panose="02020603050405020304" pitchFamily="18" charset="0"/>
              </a:rPr>
              <a:t>t</a:t>
            </a:r>
            <a:r>
              <a:rPr lang="zh-TW" altLang="en-US" b="1" dirty="0">
                <a:latin typeface="Times New Roman" panose="02020603050405020304" pitchFamily="18" charset="0"/>
              </a:rPr>
              <a:t>）關係圖</a:t>
            </a:r>
            <a:endParaRPr lang="en-US" altLang="zh-TW" b="1" dirty="0">
              <a:latin typeface="Times New Roman" panose="02020603050405020304" pitchFamily="18" charset="0"/>
            </a:endParaRPr>
          </a:p>
          <a:p>
            <a:pPr marL="1101725" indent="-590550" eaLnBrk="1" hangingPunct="1"/>
            <a:r>
              <a:rPr lang="en-US" altLang="zh-TW" dirty="0">
                <a:latin typeface="Times New Roman" panose="02020603050405020304" pitchFamily="18" charset="0"/>
              </a:rPr>
              <a:t>(2)	</a:t>
            </a:r>
            <a:r>
              <a:rPr lang="zh-TW" altLang="en-US" dirty="0">
                <a:latin typeface="Times New Roman" panose="02020603050405020304" pitchFamily="18" charset="0"/>
              </a:rPr>
              <a:t>關係線與時間軸所圍成的面積，等於物體</a:t>
            </a:r>
            <a:r>
              <a:rPr lang="zh-TW" altLang="en-US" u="sng" dirty="0">
                <a:latin typeface="Times New Roman" panose="02020603050405020304" pitchFamily="18" charset="0"/>
              </a:rPr>
              <a:t>　　　　</a:t>
            </a:r>
            <a:r>
              <a:rPr lang="zh-TW" altLang="en-US" dirty="0">
                <a:latin typeface="Times New Roman" panose="02020603050405020304" pitchFamily="18" charset="0"/>
              </a:rPr>
              <a:t>的大小。</a:t>
            </a:r>
          </a:p>
        </p:txBody>
      </p:sp>
      <p:sp>
        <p:nvSpPr>
          <p:cNvPr id="41" name="矩形 40">
            <a:extLst>
              <a:ext uri="{FF2B5EF4-FFF2-40B4-BE49-F238E27FC236}">
                <a16:creationId xmlns:a16="http://schemas.microsoft.com/office/drawing/2014/main" xmlns="" id="{CED2346B-F7BE-0081-F93D-0B22AA2B20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31361" y="1934094"/>
            <a:ext cx="105533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位移</a:t>
            </a:r>
          </a:p>
        </p:txBody>
      </p:sp>
      <p:grpSp>
        <p:nvGrpSpPr>
          <p:cNvPr id="26" name="群組 25"/>
          <p:cNvGrpSpPr/>
          <p:nvPr/>
        </p:nvGrpSpPr>
        <p:grpSpPr>
          <a:xfrm>
            <a:off x="8690305" y="6425280"/>
            <a:ext cx="360000" cy="360000"/>
            <a:chOff x="1983179" y="1757548"/>
            <a:chExt cx="360000" cy="360000"/>
          </a:xfrm>
        </p:grpSpPr>
        <p:sp>
          <p:nvSpPr>
            <p:cNvPr id="38" name="橢圓 37">
              <a:hlinkClick r:id="" action="ppaction://hlinkshowjump?jump=endshow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39" name="乘號 38">
              <a:hlinkClick r:id="" action="ppaction://hlinkshowjump?jump=endshow"/>
            </p:cNvPr>
            <p:cNvSpPr/>
            <p:nvPr userDrawn="1"/>
          </p:nvSpPr>
          <p:spPr bwMode="auto">
            <a:xfrm>
              <a:off x="2001179" y="1793548"/>
              <a:ext cx="324000" cy="288000"/>
            </a:xfrm>
            <a:prstGeom prst="mathMultiply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42" name="群組 41"/>
          <p:cNvGrpSpPr/>
          <p:nvPr/>
        </p:nvGrpSpPr>
        <p:grpSpPr>
          <a:xfrm>
            <a:off x="8309380" y="6425280"/>
            <a:ext cx="360000" cy="360000"/>
            <a:chOff x="1983179" y="1757548"/>
            <a:chExt cx="360000" cy="360000"/>
          </a:xfrm>
        </p:grpSpPr>
        <p:sp>
          <p:nvSpPr>
            <p:cNvPr id="43" name="橢圓 42">
              <a:hlinkClick r:id="" action="ppaction://hlinkshowjump?jump=nextslide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44" name="等腰三角形 43">
              <a:hlinkClick r:id="" action="ppaction://hlinkshowjump?jump=nextslide"/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45" name="群組 44"/>
          <p:cNvGrpSpPr/>
          <p:nvPr/>
        </p:nvGrpSpPr>
        <p:grpSpPr>
          <a:xfrm flipH="1">
            <a:off x="7547532" y="6425280"/>
            <a:ext cx="360000" cy="360000"/>
            <a:chOff x="1983179" y="1757548"/>
            <a:chExt cx="360000" cy="360000"/>
          </a:xfrm>
        </p:grpSpPr>
        <p:sp>
          <p:nvSpPr>
            <p:cNvPr id="46" name="橢圓 45">
              <a:hlinkClick r:id="" action="ppaction://hlinkshowjump?jump=previousslide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47" name="等腰三角形 46">
              <a:hlinkClick r:id="" action="ppaction://hlinkshowjump?jump=previousslide"/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48" name="群組 47"/>
          <p:cNvGrpSpPr/>
          <p:nvPr/>
        </p:nvGrpSpPr>
        <p:grpSpPr>
          <a:xfrm>
            <a:off x="7928456" y="6425280"/>
            <a:ext cx="360000" cy="360000"/>
            <a:chOff x="7642461" y="6618625"/>
            <a:chExt cx="360000" cy="360000"/>
          </a:xfrm>
        </p:grpSpPr>
        <p:sp>
          <p:nvSpPr>
            <p:cNvPr id="49" name="橢圓 48">
              <a:hlinkClick r:id="" action="ppaction://hlinkshowjump?jump=firstslide"/>
            </p:cNvPr>
            <p:cNvSpPr/>
            <p:nvPr userDrawn="1"/>
          </p:nvSpPr>
          <p:spPr bwMode="auto">
            <a:xfrm flipH="1">
              <a:off x="7642461" y="6618625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50" name="Rectangle 9">
              <a:hlinkClick r:id="" action="ppaction://hlinkshowjump?jump=firstslide"/>
              <a:extLst>
                <a:ext uri="{FF2B5EF4-FFF2-40B4-BE49-F238E27FC236}">
                  <a16:creationId xmlns:a16="http://schemas.microsoft.com/office/drawing/2014/main" xmlns="" id="{F4DF7C3C-D955-465B-A7ED-DA6CEFF74209}"/>
                </a:ext>
              </a:extLst>
            </p:cNvPr>
            <p:cNvSpPr/>
            <p:nvPr userDrawn="1"/>
          </p:nvSpPr>
          <p:spPr>
            <a:xfrm>
              <a:off x="7696461" y="6690625"/>
              <a:ext cx="252000" cy="216000"/>
            </a:xfrm>
            <a:custGeom>
              <a:avLst/>
              <a:gdLst/>
              <a:ahLst/>
              <a:cxnLst/>
              <a:rect l="l" t="t" r="r" b="b"/>
              <a:pathLst>
                <a:path w="3228210" h="3222968">
                  <a:moveTo>
                    <a:pt x="1619999" y="642446"/>
                  </a:moveTo>
                  <a:lnTo>
                    <a:pt x="2664115" y="1686562"/>
                  </a:lnTo>
                  <a:lnTo>
                    <a:pt x="2664116" y="1686562"/>
                  </a:lnTo>
                  <a:lnTo>
                    <a:pt x="2664116" y="3222968"/>
                  </a:lnTo>
                  <a:lnTo>
                    <a:pt x="2015013" y="3222968"/>
                  </a:lnTo>
                  <a:lnTo>
                    <a:pt x="2015013" y="2511495"/>
                  </a:lnTo>
                  <a:cubicBezTo>
                    <a:pt x="2015013" y="2399422"/>
                    <a:pt x="1924159" y="2308568"/>
                    <a:pt x="1812086" y="2308568"/>
                  </a:cubicBezTo>
                  <a:lnTo>
                    <a:pt x="1427912" y="2308568"/>
                  </a:lnTo>
                  <a:cubicBezTo>
                    <a:pt x="1315839" y="2308568"/>
                    <a:pt x="1224985" y="2399422"/>
                    <a:pt x="1224985" y="2511495"/>
                  </a:cubicBezTo>
                  <a:lnTo>
                    <a:pt x="1224985" y="3222968"/>
                  </a:lnTo>
                  <a:lnTo>
                    <a:pt x="575882" y="3222968"/>
                  </a:lnTo>
                  <a:lnTo>
                    <a:pt x="575882" y="1686562"/>
                  </a:lnTo>
                  <a:lnTo>
                    <a:pt x="575884" y="1686562"/>
                  </a:lnTo>
                  <a:close/>
                  <a:moveTo>
                    <a:pt x="509997" y="122689"/>
                  </a:moveTo>
                  <a:lnTo>
                    <a:pt x="942045" y="122689"/>
                  </a:lnTo>
                  <a:lnTo>
                    <a:pt x="942045" y="542556"/>
                  </a:lnTo>
                  <a:lnTo>
                    <a:pt x="509997" y="974604"/>
                  </a:lnTo>
                  <a:close/>
                  <a:moveTo>
                    <a:pt x="1620001" y="7099"/>
                  </a:moveTo>
                  <a:lnTo>
                    <a:pt x="3228210" y="1686560"/>
                  </a:lnTo>
                  <a:lnTo>
                    <a:pt x="2900441" y="1686560"/>
                  </a:lnTo>
                  <a:lnTo>
                    <a:pt x="1620001" y="349390"/>
                  </a:lnTo>
                  <a:close/>
                  <a:moveTo>
                    <a:pt x="1619999" y="0"/>
                  </a:moveTo>
                  <a:lnTo>
                    <a:pt x="1619999" y="342291"/>
                  </a:lnTo>
                  <a:lnTo>
                    <a:pt x="330172" y="1679462"/>
                  </a:lnTo>
                  <a:lnTo>
                    <a:pt x="0" y="167946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2409474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文字版面配置區 2">
            <a:extLst>
              <a:ext uri="{FF2B5EF4-FFF2-40B4-BE49-F238E27FC236}">
                <a16:creationId xmlns:a16="http://schemas.microsoft.com/office/drawing/2014/main" xmlns="" id="{9CFFF64B-3EBE-54D3-C796-063B95B34FB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0640" y="620689"/>
            <a:ext cx="8172000" cy="588680"/>
          </a:xfrm>
        </p:spPr>
        <p:txBody>
          <a:bodyPr/>
          <a:lstStyle/>
          <a:p>
            <a:pPr marL="514350" indent="-514350">
              <a:buFont typeface="+mj-lt"/>
              <a:buAutoNum type="arabicPeriod" startAt="3"/>
            </a:pPr>
            <a:r>
              <a:rPr lang="zh-TW" altLang="en-US" b="1" dirty="0">
                <a:latin typeface="Times New Roman" panose="02020603050405020304" pitchFamily="18" charset="0"/>
              </a:rPr>
              <a:t>速度（</a:t>
            </a:r>
            <a:r>
              <a:rPr lang="en-US" altLang="zh-TW" b="1" dirty="0">
                <a:latin typeface="Times New Roman" panose="02020603050405020304" pitchFamily="18" charset="0"/>
              </a:rPr>
              <a:t>v</a:t>
            </a:r>
            <a:r>
              <a:rPr lang="zh-TW" altLang="en-US" b="1" dirty="0">
                <a:latin typeface="Times New Roman" panose="02020603050405020304" pitchFamily="18" charset="0"/>
              </a:rPr>
              <a:t>）</a:t>
            </a:r>
            <a:r>
              <a:rPr lang="en-US" altLang="zh-TW" b="1" dirty="0">
                <a:latin typeface="Times New Roman" panose="02020603050405020304" pitchFamily="18" charset="0"/>
              </a:rPr>
              <a:t>− </a:t>
            </a:r>
            <a:r>
              <a:rPr lang="zh-TW" altLang="en-US" b="1" dirty="0">
                <a:latin typeface="Times New Roman" panose="02020603050405020304" pitchFamily="18" charset="0"/>
              </a:rPr>
              <a:t>時間（</a:t>
            </a:r>
            <a:r>
              <a:rPr lang="en-US" altLang="zh-TW" b="1" dirty="0">
                <a:latin typeface="Times New Roman" panose="02020603050405020304" pitchFamily="18" charset="0"/>
              </a:rPr>
              <a:t>t</a:t>
            </a:r>
            <a:r>
              <a:rPr lang="zh-TW" altLang="en-US" b="1" dirty="0">
                <a:latin typeface="Times New Roman" panose="02020603050405020304" pitchFamily="18" charset="0"/>
              </a:rPr>
              <a:t>）關係圖</a:t>
            </a:r>
            <a:endParaRPr lang="en-US" altLang="zh-TW" b="1" dirty="0">
              <a:latin typeface="Times New Roman" panose="02020603050405020304" pitchFamily="18" charset="0"/>
            </a:endParaRPr>
          </a:p>
          <a:p>
            <a:pPr marL="1101725" indent="-590550" eaLnBrk="1" hangingPunct="1"/>
            <a:r>
              <a:rPr lang="en-US" altLang="zh-TW" dirty="0">
                <a:latin typeface="Times New Roman" panose="02020603050405020304" pitchFamily="18" charset="0"/>
              </a:rPr>
              <a:t>(3) </a:t>
            </a:r>
            <a:r>
              <a:rPr lang="en-US" altLang="zh-TW" dirty="0" smtClean="0">
                <a:latin typeface="Times New Roman" panose="02020603050405020304" pitchFamily="18" charset="0"/>
              </a:rPr>
              <a:t>x-t</a:t>
            </a:r>
            <a:r>
              <a:rPr lang="zh-TW" altLang="en-US" dirty="0" smtClean="0">
                <a:latin typeface="Times New Roman" panose="02020603050405020304" pitchFamily="18" charset="0"/>
              </a:rPr>
              <a:t>圖</a:t>
            </a:r>
            <a:r>
              <a:rPr lang="zh-TW" altLang="en-US" dirty="0">
                <a:latin typeface="Times New Roman" panose="02020603050405020304" pitchFamily="18" charset="0"/>
              </a:rPr>
              <a:t>與 </a:t>
            </a:r>
            <a:r>
              <a:rPr lang="en-US" altLang="zh-TW" dirty="0" smtClean="0">
                <a:latin typeface="Times New Roman" panose="02020603050405020304" pitchFamily="18" charset="0"/>
              </a:rPr>
              <a:t>v-t</a:t>
            </a:r>
            <a:r>
              <a:rPr lang="zh-TW" altLang="en-US" dirty="0" smtClean="0">
                <a:latin typeface="Times New Roman" panose="02020603050405020304" pitchFamily="18" charset="0"/>
              </a:rPr>
              <a:t>圖</a:t>
            </a:r>
            <a:r>
              <a:rPr lang="zh-TW" altLang="en-US" dirty="0">
                <a:latin typeface="Times New Roman" panose="02020603050405020304" pitchFamily="18" charset="0"/>
              </a:rPr>
              <a:t>的轉換</a:t>
            </a:r>
          </a:p>
        </p:txBody>
      </p:sp>
      <p:grpSp>
        <p:nvGrpSpPr>
          <p:cNvPr id="22" name="群組 21">
            <a:extLst>
              <a:ext uri="{FF2B5EF4-FFF2-40B4-BE49-F238E27FC236}">
                <a16:creationId xmlns:a16="http://schemas.microsoft.com/office/drawing/2014/main" xmlns="" id="{5AD93A9B-678F-D3F8-4C24-65F26AE5F7AD}"/>
              </a:ext>
            </a:extLst>
          </p:cNvPr>
          <p:cNvGrpSpPr/>
          <p:nvPr/>
        </p:nvGrpSpPr>
        <p:grpSpPr>
          <a:xfrm>
            <a:off x="219128" y="2188912"/>
            <a:ext cx="4227369" cy="3232799"/>
            <a:chOff x="657456" y="2213355"/>
            <a:chExt cx="4227369" cy="3232799"/>
          </a:xfrm>
        </p:grpSpPr>
        <p:pic>
          <p:nvPicPr>
            <p:cNvPr id="4" name="圖片 3">
              <a:extLst>
                <a:ext uri="{FF2B5EF4-FFF2-40B4-BE49-F238E27FC236}">
                  <a16:creationId xmlns:a16="http://schemas.microsoft.com/office/drawing/2014/main" xmlns="" id="{E9190C43-6950-6093-C1EC-8AE965EEDFA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6842"/>
            <a:stretch/>
          </p:blipFill>
          <p:spPr>
            <a:xfrm>
              <a:off x="1383631" y="2759383"/>
              <a:ext cx="3031958" cy="2686771"/>
            </a:xfrm>
            <a:prstGeom prst="rect">
              <a:avLst/>
            </a:prstGeom>
          </p:spPr>
        </p:pic>
        <p:sp>
          <p:nvSpPr>
            <p:cNvPr id="8" name="文字方塊 7">
              <a:extLst>
                <a:ext uri="{FF2B5EF4-FFF2-40B4-BE49-F238E27FC236}">
                  <a16:creationId xmlns:a16="http://schemas.microsoft.com/office/drawing/2014/main" xmlns="" id="{D5A88A5F-98DD-E7FF-C803-DF4E36EBB0EF}"/>
                </a:ext>
              </a:extLst>
            </p:cNvPr>
            <p:cNvSpPr txBox="1"/>
            <p:nvPr/>
          </p:nvSpPr>
          <p:spPr>
            <a:xfrm>
              <a:off x="1161741" y="2213355"/>
              <a:ext cx="188066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TW" altLang="en-US" sz="32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位置（</a:t>
              </a:r>
              <a:r>
                <a:rPr lang="en-US" altLang="zh-TW" sz="32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m</a:t>
              </a:r>
              <a:r>
                <a:rPr lang="zh-TW" altLang="en-US" sz="32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）</a:t>
              </a:r>
            </a:p>
          </p:txBody>
        </p:sp>
        <p:sp>
          <p:nvSpPr>
            <p:cNvPr id="15" name="文字方塊 14">
              <a:extLst>
                <a:ext uri="{FF2B5EF4-FFF2-40B4-BE49-F238E27FC236}">
                  <a16:creationId xmlns:a16="http://schemas.microsoft.com/office/drawing/2014/main" xmlns="" id="{A54E6126-4B9E-6C27-97D4-0C8D06B3529D}"/>
                </a:ext>
              </a:extLst>
            </p:cNvPr>
            <p:cNvSpPr txBox="1"/>
            <p:nvPr/>
          </p:nvSpPr>
          <p:spPr>
            <a:xfrm>
              <a:off x="1093473" y="3841158"/>
              <a:ext cx="38985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zh-TW" sz="32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0</a:t>
              </a:r>
              <a:endPara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endParaRPr>
            </a:p>
          </p:txBody>
        </p:sp>
        <p:sp>
          <p:nvSpPr>
            <p:cNvPr id="16" name="文字方塊 15">
              <a:extLst>
                <a:ext uri="{FF2B5EF4-FFF2-40B4-BE49-F238E27FC236}">
                  <a16:creationId xmlns:a16="http://schemas.microsoft.com/office/drawing/2014/main" xmlns="" id="{89CC2D92-E8F5-351E-F137-FA99613A71AD}"/>
                </a:ext>
              </a:extLst>
            </p:cNvPr>
            <p:cNvSpPr txBox="1"/>
            <p:nvPr/>
          </p:nvSpPr>
          <p:spPr>
            <a:xfrm>
              <a:off x="3821897" y="4173270"/>
              <a:ext cx="1062928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TW" altLang="en-US" sz="32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時間</a:t>
              </a:r>
              <a:endParaRPr lang="en-US" altLang="zh-TW" sz="3200" dirty="0">
                <a:latin typeface="Times New Roman" panose="02020603050405020304" pitchFamily="18" charset="0"/>
                <a:ea typeface="微軟正黑體" panose="020B0604030504040204" pitchFamily="34" charset="-120"/>
              </a:endParaRPr>
            </a:p>
            <a:p>
              <a:pPr algn="ctr"/>
              <a:r>
                <a:rPr lang="zh-TW" altLang="en-US" sz="32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（</a:t>
              </a:r>
              <a:r>
                <a:rPr lang="en-US" altLang="zh-TW" sz="32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s</a:t>
              </a:r>
              <a:r>
                <a:rPr lang="zh-TW" altLang="en-US" sz="32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）</a:t>
              </a:r>
            </a:p>
          </p:txBody>
        </p:sp>
        <p:sp>
          <p:nvSpPr>
            <p:cNvPr id="17" name="文字方塊 16">
              <a:extLst>
                <a:ext uri="{FF2B5EF4-FFF2-40B4-BE49-F238E27FC236}">
                  <a16:creationId xmlns:a16="http://schemas.microsoft.com/office/drawing/2014/main" xmlns="" id="{41361090-D051-694C-CB42-1A91037BE858}"/>
                </a:ext>
              </a:extLst>
            </p:cNvPr>
            <p:cNvSpPr txBox="1"/>
            <p:nvPr/>
          </p:nvSpPr>
          <p:spPr>
            <a:xfrm>
              <a:off x="888287" y="3155358"/>
              <a:ext cx="595036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zh-TW" sz="32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80</a:t>
              </a:r>
              <a:endPara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endParaRPr>
            </a:p>
          </p:txBody>
        </p:sp>
        <p:sp>
          <p:nvSpPr>
            <p:cNvPr id="18" name="文字方塊 17">
              <a:extLst>
                <a:ext uri="{FF2B5EF4-FFF2-40B4-BE49-F238E27FC236}">
                  <a16:creationId xmlns:a16="http://schemas.microsoft.com/office/drawing/2014/main" xmlns="" id="{1C914C18-13D9-CF35-B388-CA3C8C3CC24C}"/>
                </a:ext>
              </a:extLst>
            </p:cNvPr>
            <p:cNvSpPr txBox="1"/>
            <p:nvPr/>
          </p:nvSpPr>
          <p:spPr>
            <a:xfrm>
              <a:off x="657456" y="4526780"/>
              <a:ext cx="82586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zh-TW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−</a:t>
              </a:r>
              <a:r>
                <a:rPr lang="en-US" altLang="zh-TW" sz="32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80</a:t>
              </a:r>
              <a:endPara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endParaRPr>
            </a:p>
          </p:txBody>
        </p:sp>
        <p:sp>
          <p:nvSpPr>
            <p:cNvPr id="19" name="文字方塊 18">
              <a:extLst>
                <a:ext uri="{FF2B5EF4-FFF2-40B4-BE49-F238E27FC236}">
                  <a16:creationId xmlns:a16="http://schemas.microsoft.com/office/drawing/2014/main" xmlns="" id="{E4DA8DCD-DF40-DBBC-A6A2-8EA3DBF7D2EA}"/>
                </a:ext>
              </a:extLst>
            </p:cNvPr>
            <p:cNvSpPr txBox="1"/>
            <p:nvPr/>
          </p:nvSpPr>
          <p:spPr>
            <a:xfrm>
              <a:off x="2013693" y="4133545"/>
              <a:ext cx="38985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zh-TW" sz="32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4</a:t>
              </a:r>
              <a:endPara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endParaRPr>
            </a:p>
          </p:txBody>
        </p:sp>
        <p:sp>
          <p:nvSpPr>
            <p:cNvPr id="20" name="文字方塊 19">
              <a:extLst>
                <a:ext uri="{FF2B5EF4-FFF2-40B4-BE49-F238E27FC236}">
                  <a16:creationId xmlns:a16="http://schemas.microsoft.com/office/drawing/2014/main" xmlns="" id="{A3DF3B9F-A673-554F-8E84-6E5EE04F05F8}"/>
                </a:ext>
              </a:extLst>
            </p:cNvPr>
            <p:cNvSpPr txBox="1"/>
            <p:nvPr/>
          </p:nvSpPr>
          <p:spPr>
            <a:xfrm>
              <a:off x="2693701" y="4133545"/>
              <a:ext cx="38985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zh-TW" sz="32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8</a:t>
              </a:r>
              <a:endPara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endParaRPr>
            </a:p>
          </p:txBody>
        </p:sp>
        <p:sp>
          <p:nvSpPr>
            <p:cNvPr id="21" name="文字方塊 20">
              <a:extLst>
                <a:ext uri="{FF2B5EF4-FFF2-40B4-BE49-F238E27FC236}">
                  <a16:creationId xmlns:a16="http://schemas.microsoft.com/office/drawing/2014/main" xmlns="" id="{A931D3AB-301E-1B2B-9188-F2FE6D70793C}"/>
                </a:ext>
              </a:extLst>
            </p:cNvPr>
            <p:cNvSpPr txBox="1"/>
            <p:nvPr/>
          </p:nvSpPr>
          <p:spPr>
            <a:xfrm>
              <a:off x="3300561" y="4133545"/>
              <a:ext cx="59503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zh-TW" sz="32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12</a:t>
              </a:r>
              <a:endPara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23" name="群組 22">
            <a:extLst>
              <a:ext uri="{FF2B5EF4-FFF2-40B4-BE49-F238E27FC236}">
                <a16:creationId xmlns:a16="http://schemas.microsoft.com/office/drawing/2014/main" xmlns="" id="{E3877264-38D1-FF40-E857-D71131E8A68F}"/>
              </a:ext>
            </a:extLst>
          </p:cNvPr>
          <p:cNvGrpSpPr/>
          <p:nvPr/>
        </p:nvGrpSpPr>
        <p:grpSpPr>
          <a:xfrm>
            <a:off x="4721568" y="2188912"/>
            <a:ext cx="4227369" cy="3232799"/>
            <a:chOff x="657456" y="2213355"/>
            <a:chExt cx="4227369" cy="3232799"/>
          </a:xfrm>
        </p:grpSpPr>
        <p:pic>
          <p:nvPicPr>
            <p:cNvPr id="26" name="圖片 25">
              <a:extLst>
                <a:ext uri="{FF2B5EF4-FFF2-40B4-BE49-F238E27FC236}">
                  <a16:creationId xmlns:a16="http://schemas.microsoft.com/office/drawing/2014/main" xmlns="" id="{1ED3CC09-5357-16A7-036B-1EF74F8CC67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5263" r="-348"/>
            <a:stretch/>
          </p:blipFill>
          <p:spPr>
            <a:xfrm>
              <a:off x="1383630" y="2759383"/>
              <a:ext cx="3208151" cy="2686771"/>
            </a:xfrm>
            <a:prstGeom prst="rect">
              <a:avLst/>
            </a:prstGeom>
          </p:spPr>
        </p:pic>
        <p:sp>
          <p:nvSpPr>
            <p:cNvPr id="38" name="文字方塊 37">
              <a:extLst>
                <a:ext uri="{FF2B5EF4-FFF2-40B4-BE49-F238E27FC236}">
                  <a16:creationId xmlns:a16="http://schemas.microsoft.com/office/drawing/2014/main" xmlns="" id="{7219EB31-8D49-59F7-EA0C-E365EB93D3A9}"/>
                </a:ext>
              </a:extLst>
            </p:cNvPr>
            <p:cNvSpPr txBox="1"/>
            <p:nvPr/>
          </p:nvSpPr>
          <p:spPr>
            <a:xfrm>
              <a:off x="1004939" y="2213355"/>
              <a:ext cx="240735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TW" altLang="en-US" sz="32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速度（</a:t>
              </a:r>
              <a:r>
                <a:rPr lang="en-US" altLang="zh-TW" sz="32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m/s</a:t>
              </a:r>
              <a:r>
                <a:rPr lang="zh-TW" altLang="en-US" sz="32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）</a:t>
              </a:r>
            </a:p>
          </p:txBody>
        </p:sp>
        <p:sp>
          <p:nvSpPr>
            <p:cNvPr id="39" name="文字方塊 38">
              <a:extLst>
                <a:ext uri="{FF2B5EF4-FFF2-40B4-BE49-F238E27FC236}">
                  <a16:creationId xmlns:a16="http://schemas.microsoft.com/office/drawing/2014/main" xmlns="" id="{CE750EE0-B2C0-AA42-F037-4E51BE4A1262}"/>
                </a:ext>
              </a:extLst>
            </p:cNvPr>
            <p:cNvSpPr txBox="1"/>
            <p:nvPr/>
          </p:nvSpPr>
          <p:spPr>
            <a:xfrm>
              <a:off x="1093473" y="3841158"/>
              <a:ext cx="38985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zh-TW" sz="32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0</a:t>
              </a:r>
              <a:endPara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endParaRPr>
            </a:p>
          </p:txBody>
        </p:sp>
        <p:sp>
          <p:nvSpPr>
            <p:cNvPr id="42" name="文字方塊 41">
              <a:extLst>
                <a:ext uri="{FF2B5EF4-FFF2-40B4-BE49-F238E27FC236}">
                  <a16:creationId xmlns:a16="http://schemas.microsoft.com/office/drawing/2014/main" xmlns="" id="{B06DA793-49C5-CB53-070B-82EACBC9F6A9}"/>
                </a:ext>
              </a:extLst>
            </p:cNvPr>
            <p:cNvSpPr txBox="1"/>
            <p:nvPr/>
          </p:nvSpPr>
          <p:spPr>
            <a:xfrm>
              <a:off x="3821897" y="4247819"/>
              <a:ext cx="1062928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TW" altLang="en-US" sz="32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時間</a:t>
              </a:r>
              <a:endParaRPr lang="en-US" altLang="zh-TW" sz="3200" dirty="0">
                <a:latin typeface="Times New Roman" panose="02020603050405020304" pitchFamily="18" charset="0"/>
                <a:ea typeface="微軟正黑體" panose="020B0604030504040204" pitchFamily="34" charset="-120"/>
              </a:endParaRPr>
            </a:p>
            <a:p>
              <a:pPr algn="ctr"/>
              <a:r>
                <a:rPr lang="zh-TW" altLang="en-US" sz="32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（</a:t>
              </a:r>
              <a:r>
                <a:rPr lang="en-US" altLang="zh-TW" sz="32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s</a:t>
              </a:r>
              <a:r>
                <a:rPr lang="zh-TW" altLang="en-US" sz="32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）</a:t>
              </a:r>
            </a:p>
          </p:txBody>
        </p:sp>
        <p:sp>
          <p:nvSpPr>
            <p:cNvPr id="43" name="文字方塊 42">
              <a:extLst>
                <a:ext uri="{FF2B5EF4-FFF2-40B4-BE49-F238E27FC236}">
                  <a16:creationId xmlns:a16="http://schemas.microsoft.com/office/drawing/2014/main" xmlns="" id="{06AAA4B0-51CD-6F99-F3D7-7924FC053993}"/>
                </a:ext>
              </a:extLst>
            </p:cNvPr>
            <p:cNvSpPr txBox="1"/>
            <p:nvPr/>
          </p:nvSpPr>
          <p:spPr>
            <a:xfrm>
              <a:off x="888287" y="3155358"/>
              <a:ext cx="595036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zh-TW" sz="32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20</a:t>
              </a:r>
              <a:endPara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endParaRPr>
            </a:p>
          </p:txBody>
        </p:sp>
        <p:sp>
          <p:nvSpPr>
            <p:cNvPr id="44" name="文字方塊 43">
              <a:extLst>
                <a:ext uri="{FF2B5EF4-FFF2-40B4-BE49-F238E27FC236}">
                  <a16:creationId xmlns:a16="http://schemas.microsoft.com/office/drawing/2014/main" xmlns="" id="{C7442AA7-DC3E-CA36-1CE4-3AC60EB149A3}"/>
                </a:ext>
              </a:extLst>
            </p:cNvPr>
            <p:cNvSpPr txBox="1"/>
            <p:nvPr/>
          </p:nvSpPr>
          <p:spPr>
            <a:xfrm>
              <a:off x="657456" y="4526780"/>
              <a:ext cx="82586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zh-TW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−</a:t>
              </a:r>
              <a:r>
                <a:rPr lang="en-US" altLang="zh-TW" sz="32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20</a:t>
              </a:r>
              <a:endPara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endParaRPr>
            </a:p>
          </p:txBody>
        </p:sp>
        <p:sp>
          <p:nvSpPr>
            <p:cNvPr id="45" name="文字方塊 44">
              <a:extLst>
                <a:ext uri="{FF2B5EF4-FFF2-40B4-BE49-F238E27FC236}">
                  <a16:creationId xmlns:a16="http://schemas.microsoft.com/office/drawing/2014/main" xmlns="" id="{4D646462-3699-44B0-61E6-F16F1E733F8B}"/>
                </a:ext>
              </a:extLst>
            </p:cNvPr>
            <p:cNvSpPr txBox="1"/>
            <p:nvPr/>
          </p:nvSpPr>
          <p:spPr>
            <a:xfrm>
              <a:off x="2013693" y="4133545"/>
              <a:ext cx="38985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zh-TW" sz="32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4</a:t>
              </a:r>
              <a:endPara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endParaRPr>
            </a:p>
          </p:txBody>
        </p:sp>
        <p:sp>
          <p:nvSpPr>
            <p:cNvPr id="46" name="文字方塊 45">
              <a:extLst>
                <a:ext uri="{FF2B5EF4-FFF2-40B4-BE49-F238E27FC236}">
                  <a16:creationId xmlns:a16="http://schemas.microsoft.com/office/drawing/2014/main" xmlns="" id="{98003831-1AE5-310C-2137-297FA76F1DB1}"/>
                </a:ext>
              </a:extLst>
            </p:cNvPr>
            <p:cNvSpPr txBox="1"/>
            <p:nvPr/>
          </p:nvSpPr>
          <p:spPr>
            <a:xfrm>
              <a:off x="2753861" y="3594192"/>
              <a:ext cx="38985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zh-TW" sz="32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8</a:t>
              </a:r>
              <a:endPara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endParaRPr>
            </a:p>
          </p:txBody>
        </p:sp>
        <p:sp>
          <p:nvSpPr>
            <p:cNvPr id="47" name="文字方塊 46">
              <a:extLst>
                <a:ext uri="{FF2B5EF4-FFF2-40B4-BE49-F238E27FC236}">
                  <a16:creationId xmlns:a16="http://schemas.microsoft.com/office/drawing/2014/main" xmlns="" id="{BBF1C094-29E9-FC8F-4A36-96887809B9E2}"/>
                </a:ext>
              </a:extLst>
            </p:cNvPr>
            <p:cNvSpPr txBox="1"/>
            <p:nvPr/>
          </p:nvSpPr>
          <p:spPr>
            <a:xfrm>
              <a:off x="3396817" y="3594192"/>
              <a:ext cx="59503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zh-TW" sz="32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12</a:t>
              </a:r>
              <a:endPara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endParaRPr>
            </a:p>
          </p:txBody>
        </p:sp>
      </p:grpSp>
      <p:sp>
        <p:nvSpPr>
          <p:cNvPr id="49" name="矩形 48">
            <a:extLst>
              <a:ext uri="{FF2B5EF4-FFF2-40B4-BE49-F238E27FC236}">
                <a16:creationId xmlns:a16="http://schemas.microsoft.com/office/drawing/2014/main" xmlns="" id="{4CCF14AA-D58A-59E0-DBED-AE95CA584098}"/>
              </a:ext>
            </a:extLst>
          </p:cNvPr>
          <p:cNvSpPr/>
          <p:nvPr/>
        </p:nvSpPr>
        <p:spPr>
          <a:xfrm>
            <a:off x="1269828" y="5499713"/>
            <a:ext cx="2382907" cy="6832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▲</a:t>
            </a:r>
            <a:r>
              <a:rPr lang="en-US" altLang="zh-TW" sz="3200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x-t</a:t>
            </a:r>
            <a:r>
              <a:rPr lang="zh-TW" altLang="en-US" sz="3200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關係</a:t>
            </a:r>
            <a:r>
              <a: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圖</a:t>
            </a:r>
          </a:p>
        </p:txBody>
      </p:sp>
      <p:sp>
        <p:nvSpPr>
          <p:cNvPr id="50" name="矩形 49">
            <a:extLst>
              <a:ext uri="{FF2B5EF4-FFF2-40B4-BE49-F238E27FC236}">
                <a16:creationId xmlns:a16="http://schemas.microsoft.com/office/drawing/2014/main" xmlns="" id="{21E43AFC-6A16-4262-37F4-0F7C9EBE5409}"/>
              </a:ext>
            </a:extLst>
          </p:cNvPr>
          <p:cNvSpPr/>
          <p:nvPr/>
        </p:nvSpPr>
        <p:spPr>
          <a:xfrm>
            <a:off x="5860363" y="5499713"/>
            <a:ext cx="2382907" cy="6832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▲</a:t>
            </a:r>
            <a:r>
              <a:rPr lang="en-US" altLang="zh-TW" sz="3200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v-t</a:t>
            </a:r>
            <a:r>
              <a:rPr lang="zh-TW" altLang="en-US" sz="3200" dirty="0" smtClean="0">
                <a:latin typeface="Times New Roman" panose="02020603050405020304" pitchFamily="18" charset="0"/>
                <a:ea typeface="微軟正黑體" panose="020B0604030504040204" pitchFamily="34" charset="-120"/>
              </a:rPr>
              <a:t>關係</a:t>
            </a:r>
            <a:r>
              <a: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rPr>
              <a:t>圖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6715510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heme/theme1.xml><?xml version="1.0" encoding="utf-8"?>
<a:theme xmlns:a="http://schemas.openxmlformats.org/drawingml/2006/main" name="2_翰林國中自然教學PPT ">
  <a:themeElements>
    <a:clrScheme name="101國中教學ppt地理投影片母片 8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3300"/>
      </a:hlink>
      <a:folHlink>
        <a:srgbClr val="B2B2B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itchFamily="34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itchFamily="34" charset="0"/>
            <a:ea typeface="新細明體" pitchFamily="18" charset="-120"/>
          </a:defRPr>
        </a:defPPr>
      </a:lstStyle>
    </a:lnDef>
  </a:objectDefaults>
  <a:extraClrSchemeLst>
    <a:extraClrScheme>
      <a:clrScheme name="101國中教學ppt地理投影片母片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01國中教學ppt地理投影片母片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1國中教學ppt地理投影片母片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1國中教學ppt地理投影片母片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1國中教學ppt地理投影片母片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1國中教學ppt地理投影片母片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1國中教學ppt地理投影片母片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1國中教學ppt地理投影片母片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FF330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3814</TotalTime>
  <Words>458</Words>
  <Application>Microsoft Office PowerPoint</Application>
  <PresentationFormat>如螢幕大小 (4:3)</PresentationFormat>
  <Paragraphs>159</Paragraphs>
  <Slides>11</Slides>
  <Notes>10</Notes>
  <HiddenSlides>0</HiddenSlides>
  <MMClips>0</MMClips>
  <ScaleCrop>false</ScaleCrop>
  <HeadingPairs>
    <vt:vector size="8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21" baseType="lpstr">
      <vt:lpstr>굴림</vt:lpstr>
      <vt:lpstr>微软雅黑</vt:lpstr>
      <vt:lpstr>微軟正黑體</vt:lpstr>
      <vt:lpstr>新細明體</vt:lpstr>
      <vt:lpstr>標楷體</vt:lpstr>
      <vt:lpstr>Arial</vt:lpstr>
      <vt:lpstr>Times New Roman</vt:lpstr>
      <vt:lpstr>Wingdings 2</vt:lpstr>
      <vt:lpstr>2_翰林國中自然教學PPT </vt:lpstr>
      <vt:lpstr>Equation</vt:lpstr>
      <vt:lpstr>速率與速度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>Dino Studio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認識物質</dc:title>
  <dc:creator/>
  <cp:lastModifiedBy>鍾馨儀</cp:lastModifiedBy>
  <cp:revision>428</cp:revision>
  <dcterms:created xsi:type="dcterms:W3CDTF">2010-09-06T12:46:49Z</dcterms:created>
  <dcterms:modified xsi:type="dcterms:W3CDTF">2024-05-21T05:19:20Z</dcterms:modified>
</cp:coreProperties>
</file>