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0"/>
  </p:notesMasterIdLst>
  <p:sldIdLst>
    <p:sldId id="345" r:id="rId2"/>
    <p:sldId id="346" r:id="rId3"/>
    <p:sldId id="391" r:id="rId4"/>
    <p:sldId id="395" r:id="rId5"/>
    <p:sldId id="396" r:id="rId6"/>
    <p:sldId id="397" r:id="rId7"/>
    <p:sldId id="398" r:id="rId8"/>
    <p:sldId id="373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2E2"/>
    <a:srgbClr val="F8C6CF"/>
    <a:srgbClr val="FBEFED"/>
    <a:srgbClr val="E96F84"/>
    <a:srgbClr val="3377BA"/>
    <a:srgbClr val="0055A9"/>
    <a:srgbClr val="0000FF"/>
    <a:srgbClr val="FF0000"/>
    <a:srgbClr val="FFFF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>
        <p:scale>
          <a:sx n="50" d="100"/>
          <a:sy n="50" d="100"/>
        </p:scale>
        <p:origin x="1452" y="834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93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dirty="0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52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435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TW" altLang="zh-TW" sz="1200" b="0" i="0" u="none" strike="noStrike" dirty="0">
              <a:effectLst/>
              <a:latin typeface="Arial" panose="020B0604020202020204" pitchFamily="34" charset="0"/>
            </a:endParaRPr>
          </a:p>
          <a:p>
            <a:endParaRPr lang="zh-TW" altLang="en-US" dirty="0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271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950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1-3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加速度運動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加速度運動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1-3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60224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加速度運動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當物體運動時，若是速度發生改變，我們稱此物體具有加速度。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平均加速度</a:t>
            </a:r>
          </a:p>
          <a:p>
            <a:pPr marL="1119188" eaLnBrk="1" hangingPunct="1">
              <a:tabLst>
                <a:tab pos="2719388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a. </a:t>
            </a:r>
            <a:r>
              <a:rPr lang="zh-TW" altLang="en-US" dirty="0">
                <a:latin typeface="Times New Roman" panose="02020603050405020304" pitchFamily="18" charset="0"/>
              </a:rPr>
              <a:t>定義：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dirty="0">
                <a:latin typeface="Times New Roman" panose="02020603050405020304" pitchFamily="18" charset="0"/>
              </a:rPr>
              <a:t>物體運動時，其速度變化量與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dirty="0">
                <a:latin typeface="Times New Roman" panose="02020603050405020304" pitchFamily="18" charset="0"/>
              </a:rPr>
              <a:t>所經過時間的比值。</a:t>
            </a:r>
          </a:p>
          <a:p>
            <a:pPr marL="1119188" eaLnBrk="1" hangingPunct="1">
              <a:spcBef>
                <a:spcPts val="2000"/>
              </a:spcBef>
              <a:spcAft>
                <a:spcPts val="2000"/>
              </a:spcAft>
              <a:tabLst>
                <a:tab pos="2719388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b. </a:t>
            </a:r>
            <a:r>
              <a:rPr lang="zh-TW" altLang="en-US" dirty="0">
                <a:latin typeface="Times New Roman" panose="02020603050405020304" pitchFamily="18" charset="0"/>
              </a:rPr>
              <a:t>公式：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 marL="1119188" eaLnBrk="1" hangingPunct="1">
              <a:tabLst>
                <a:tab pos="2719388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c. </a:t>
            </a:r>
            <a:r>
              <a:rPr lang="zh-TW" altLang="en-US" dirty="0">
                <a:latin typeface="Times New Roman" panose="02020603050405020304" pitchFamily="18" charset="0"/>
              </a:rPr>
              <a:t>單位：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 smtClean="0">
                <a:latin typeface="Times New Roman" panose="02020603050405020304" pitchFamily="18" charset="0"/>
              </a:rPr>
              <a:t>和</a:t>
            </a:r>
            <a:r>
              <a:rPr lang="en-US" altLang="zh-TW" dirty="0" smtClean="0">
                <a:latin typeface="Times New Roman" panose="02020603050405020304" pitchFamily="18" charset="0"/>
              </a:rPr>
              <a:t>cm/s</a:t>
            </a:r>
            <a:r>
              <a:rPr lang="en-US" altLang="zh-TW" baseline="30000" dirty="0" smtClean="0">
                <a:latin typeface="Times New Roman" panose="02020603050405020304" pitchFamily="18" charset="0"/>
              </a:rPr>
              <a:t>2</a:t>
            </a:r>
            <a:endParaRPr lang="zh-TW" altLang="en-US" baseline="30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物件 1">
            <a:extLst>
              <a:ext uri="{FF2B5EF4-FFF2-40B4-BE49-F238E27FC236}">
                <a16:creationId xmlns="" xmlns:a16="http://schemas.microsoft.com/office/drawing/2014/main" id="{1DE88B7A-D72A-913C-1955-EF9D02047B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70967"/>
              </p:ext>
            </p:extLst>
          </p:nvPr>
        </p:nvGraphicFramePr>
        <p:xfrm>
          <a:off x="3280026" y="4458788"/>
          <a:ext cx="4718050" cy="113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4584600" imgH="1104840" progId="Equation.DSMT4">
                  <p:embed/>
                </p:oleObj>
              </mc:Choice>
              <mc:Fallback>
                <p:oleObj name="Equation" r:id="rId5" imgW="4584600" imgH="110484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="" xmlns:a16="http://schemas.microsoft.com/office/drawing/2014/main" id="{52F5DCD4-8126-0143-3494-B4A5F732E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80026" y="4458788"/>
                        <a:ext cx="4718050" cy="1135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2E639A40-BA85-7E70-4CEA-C5B92D89F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8598" y="567660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m/s</a:t>
            </a:r>
            <a:r>
              <a:rPr lang="en-US" altLang="zh-TW" sz="32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60224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速度（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zh-TW" b="1" dirty="0">
                <a:latin typeface="Times New Roman" panose="02020603050405020304" pitchFamily="18" charset="0"/>
              </a:rPr>
              <a:t>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可以直接得知速度的大小。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關係線與時間軸所圍成的面積，等於物體位移的大小。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圖中的關係線傾斜程度愈陡，表示加速度愈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(4)	</a:t>
            </a:r>
            <a:r>
              <a:rPr lang="zh-TW" altLang="en-US" dirty="0">
                <a:latin typeface="Times New Roman" panose="02020603050405020304" pitchFamily="18" charset="0"/>
              </a:rPr>
              <a:t>當速度與加速度方向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，速度會變</a:t>
            </a:r>
            <a:r>
              <a:rPr lang="zh-TW" altLang="en-US" u="sng" dirty="0">
                <a:latin typeface="Times New Roman" panose="02020603050405020304" pitchFamily="18" charset="0"/>
              </a:rPr>
              <a:t>　　  </a:t>
            </a:r>
            <a:r>
              <a:rPr lang="zh-TW" altLang="en-US" dirty="0">
                <a:latin typeface="Times New Roman" panose="02020603050405020304" pitchFamily="18" charset="0"/>
              </a:rPr>
              <a:t>；當速度與加速度方向</a:t>
            </a:r>
            <a:r>
              <a:rPr lang="zh-TW" altLang="en-US" u="sng" dirty="0">
                <a:latin typeface="Times New Roman" panose="02020603050405020304" pitchFamily="18" charset="0"/>
              </a:rPr>
              <a:t>　　　  </a:t>
            </a:r>
            <a:r>
              <a:rPr lang="zh-TW" altLang="en-US" dirty="0">
                <a:latin typeface="Times New Roman" panose="02020603050405020304" pitchFamily="18" charset="0"/>
              </a:rPr>
              <a:t>，速度會變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  <a:endParaRPr lang="zh-TW" altLang="en-US" baseline="30000" dirty="0">
              <a:latin typeface="Times New Roman" panose="02020603050405020304" pitchFamily="18" charset="0"/>
            </a:endParaRP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266CA704-33B5-CD10-0484-9A1328B68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864" y="387505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13D7BAF8-28B4-BC18-3594-9F3BFD528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278" y="4581287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相同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3BEB0222-7B8E-E6E3-F60A-434048949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0739" y="515403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快</a:t>
            </a:r>
          </a:p>
        </p:txBody>
      </p:sp>
      <p:sp>
        <p:nvSpPr>
          <p:cNvPr id="9" name="矩形 11">
            <a:extLst>
              <a:ext uri="{FF2B5EF4-FFF2-40B4-BE49-F238E27FC236}">
                <a16:creationId xmlns="" xmlns:a16="http://schemas.microsoft.com/office/drawing/2014/main" id="{53C15F92-4DC2-8790-DB8F-AA305D713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2390" y="514402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相反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0" name="矩形 11">
            <a:extLst>
              <a:ext uri="{FF2B5EF4-FFF2-40B4-BE49-F238E27FC236}">
                <a16:creationId xmlns="" xmlns:a16="http://schemas.microsoft.com/office/drawing/2014/main" id="{4C01E3D4-5BC0-4417-FA18-C48052E87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511" y="574083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慢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926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圖片 51">
            <a:extLst>
              <a:ext uri="{FF2B5EF4-FFF2-40B4-BE49-F238E27FC236}">
                <a16:creationId xmlns="" xmlns:a16="http://schemas.microsoft.com/office/drawing/2014/main" id="{19309535-485E-5BE5-0741-129501A876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59" t="-493" r="-333" b="493"/>
          <a:stretch/>
        </p:blipFill>
        <p:spPr>
          <a:xfrm>
            <a:off x="2961682" y="890049"/>
            <a:ext cx="3115733" cy="4699000"/>
          </a:xfrm>
          <a:prstGeom prst="rect">
            <a:avLst/>
          </a:prstGeom>
        </p:spPr>
      </p:pic>
      <p:pic>
        <p:nvPicPr>
          <p:cNvPr id="51" name="圖片 50">
            <a:extLst>
              <a:ext uri="{FF2B5EF4-FFF2-40B4-BE49-F238E27FC236}">
                <a16:creationId xmlns="" xmlns:a16="http://schemas.microsoft.com/office/drawing/2014/main" id="{19309535-485E-5BE5-0741-129501A876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15" r="33211"/>
          <a:stretch/>
        </p:blipFill>
        <p:spPr>
          <a:xfrm>
            <a:off x="6028267" y="939077"/>
            <a:ext cx="3115733" cy="4699000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19309535-485E-5BE5-0741-129501A876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07"/>
          <a:stretch/>
        </p:blipFill>
        <p:spPr>
          <a:xfrm>
            <a:off x="0" y="937835"/>
            <a:ext cx="2980267" cy="4699000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FDB61C5E-E5D4-C2C9-7551-5E4A47CF3608}"/>
              </a:ext>
            </a:extLst>
          </p:cNvPr>
          <p:cNvSpPr txBox="1"/>
          <p:nvPr/>
        </p:nvSpPr>
        <p:spPr>
          <a:xfrm>
            <a:off x="77882" y="114770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>
                <a:solidFill>
                  <a:srgbClr val="009CE5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加速度為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6EE77BF5-1309-1149-2621-E0403AAF029D}"/>
              </a:ext>
            </a:extLst>
          </p:cNvPr>
          <p:cNvSpPr txBox="1"/>
          <p:nvPr/>
        </p:nvSpPr>
        <p:spPr>
          <a:xfrm>
            <a:off x="6312661" y="114770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>
                <a:solidFill>
                  <a:srgbClr val="7CBBB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加速度為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4AF45A92-B667-8E00-15DD-E4CDB296CB66}"/>
              </a:ext>
            </a:extLst>
          </p:cNvPr>
          <p:cNvSpPr txBox="1"/>
          <p:nvPr/>
        </p:nvSpPr>
        <p:spPr>
          <a:xfrm>
            <a:off x="3276239" y="114770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>
                <a:solidFill>
                  <a:srgbClr val="DB695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加速度為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9739FDF5-40CF-03D9-A0C9-10DAE207E3B9}"/>
              </a:ext>
            </a:extLst>
          </p:cNvPr>
          <p:cNvSpPr txBox="1"/>
          <p:nvPr/>
        </p:nvSpPr>
        <p:spPr>
          <a:xfrm>
            <a:off x="126010" y="1711459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速度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183AF504-711B-3F92-1FE2-73745F3515A7}"/>
              </a:ext>
            </a:extLst>
          </p:cNvPr>
          <p:cNvSpPr txBox="1"/>
          <p:nvPr/>
        </p:nvSpPr>
        <p:spPr>
          <a:xfrm>
            <a:off x="6171560" y="1711459"/>
            <a:ext cx="100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速度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47C5ACB2-D83C-D8A9-D786-4BCBA65F266C}"/>
              </a:ext>
            </a:extLst>
          </p:cNvPr>
          <p:cNvSpPr txBox="1"/>
          <p:nvPr/>
        </p:nvSpPr>
        <p:spPr>
          <a:xfrm>
            <a:off x="3178816" y="1711459"/>
            <a:ext cx="100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速度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E65850F2-35C7-43CA-2737-323CA569751A}"/>
              </a:ext>
            </a:extLst>
          </p:cNvPr>
          <p:cNvSpPr txBox="1"/>
          <p:nvPr/>
        </p:nvSpPr>
        <p:spPr>
          <a:xfrm>
            <a:off x="5055742" y="4021522"/>
            <a:ext cx="89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FDACF281-1561-4E12-AE86-F276679BB07A}"/>
              </a:ext>
            </a:extLst>
          </p:cNvPr>
          <p:cNvSpPr txBox="1"/>
          <p:nvPr/>
        </p:nvSpPr>
        <p:spPr>
          <a:xfrm>
            <a:off x="4020203" y="4947038"/>
            <a:ext cx="397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endParaRPr lang="zh-TW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359A868F-0B68-D6CD-7F3A-8CA60B9B0AF9}"/>
              </a:ext>
            </a:extLst>
          </p:cNvPr>
          <p:cNvSpPr txBox="1"/>
          <p:nvPr/>
        </p:nvSpPr>
        <p:spPr>
          <a:xfrm>
            <a:off x="3351055" y="2911825"/>
            <a:ext cx="333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430A11DE-BBBF-B421-A459-AECB999B260B}"/>
              </a:ext>
            </a:extLst>
          </p:cNvPr>
          <p:cNvSpPr txBox="1"/>
          <p:nvPr/>
        </p:nvSpPr>
        <p:spPr>
          <a:xfrm>
            <a:off x="3931192" y="3956591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B3E66FD8-4E2D-DBA0-170B-E97CE700A7FA}"/>
              </a:ext>
            </a:extLst>
          </p:cNvPr>
          <p:cNvSpPr txBox="1"/>
          <p:nvPr/>
        </p:nvSpPr>
        <p:spPr>
          <a:xfrm>
            <a:off x="4459341" y="3956591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4CE0C8EB-BBC8-398D-D418-42EAE2EA4685}"/>
              </a:ext>
            </a:extLst>
          </p:cNvPr>
          <p:cNvSpPr txBox="1"/>
          <p:nvPr/>
        </p:nvSpPr>
        <p:spPr>
          <a:xfrm>
            <a:off x="8069319" y="4021522"/>
            <a:ext cx="89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="" xmlns:a16="http://schemas.microsoft.com/office/drawing/2014/main" id="{416C1C77-02EB-1C37-F95F-DF37A0DB5670}"/>
              </a:ext>
            </a:extLst>
          </p:cNvPr>
          <p:cNvSpPr txBox="1"/>
          <p:nvPr/>
        </p:nvSpPr>
        <p:spPr>
          <a:xfrm>
            <a:off x="6181818" y="2672686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="" xmlns:a16="http://schemas.microsoft.com/office/drawing/2014/main" id="{E909720C-C581-DACD-B0F9-CE31005C467C}"/>
              </a:ext>
            </a:extLst>
          </p:cNvPr>
          <p:cNvSpPr txBox="1"/>
          <p:nvPr/>
        </p:nvSpPr>
        <p:spPr>
          <a:xfrm>
            <a:off x="6944769" y="3944559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="" xmlns:a16="http://schemas.microsoft.com/office/drawing/2014/main" id="{89665C6A-67B6-E389-27F4-0A8957F4F21D}"/>
              </a:ext>
            </a:extLst>
          </p:cNvPr>
          <p:cNvSpPr txBox="1"/>
          <p:nvPr/>
        </p:nvSpPr>
        <p:spPr>
          <a:xfrm>
            <a:off x="7472918" y="3944559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="" xmlns:a16="http://schemas.microsoft.com/office/drawing/2014/main" id="{A067C09C-A81B-6DF9-8F91-5FD4FBF5F4CD}"/>
              </a:ext>
            </a:extLst>
          </p:cNvPr>
          <p:cNvSpPr txBox="1"/>
          <p:nvPr/>
        </p:nvSpPr>
        <p:spPr>
          <a:xfrm>
            <a:off x="6181818" y="2897529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="" xmlns:a16="http://schemas.microsoft.com/office/drawing/2014/main" id="{39BA1A60-011A-A961-4BBA-43E706FE8BA8}"/>
              </a:ext>
            </a:extLst>
          </p:cNvPr>
          <p:cNvSpPr txBox="1"/>
          <p:nvPr/>
        </p:nvSpPr>
        <p:spPr>
          <a:xfrm>
            <a:off x="1943589" y="4021522"/>
            <a:ext cx="89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="" xmlns:a16="http://schemas.microsoft.com/office/drawing/2014/main" id="{E16ED1ED-0347-0787-0D53-3DB23B345962}"/>
              </a:ext>
            </a:extLst>
          </p:cNvPr>
          <p:cNvSpPr txBox="1"/>
          <p:nvPr/>
        </p:nvSpPr>
        <p:spPr>
          <a:xfrm>
            <a:off x="-40447" y="4538567"/>
            <a:ext cx="29800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	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物體速度變化量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zh-TW" altLang="en-US" sz="28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  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="" xmlns:a16="http://schemas.microsoft.com/office/drawing/2014/main" id="{BDC1B975-171D-60BF-DBC7-42B0456FCED1}"/>
              </a:ext>
            </a:extLst>
          </p:cNvPr>
          <p:cNvSpPr txBox="1"/>
          <p:nvPr/>
        </p:nvSpPr>
        <p:spPr>
          <a:xfrm>
            <a:off x="1892926" y="4955073"/>
            <a:ext cx="397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&gt;</a:t>
            </a:r>
            <a:endParaRPr lang="zh-TW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="" xmlns:a16="http://schemas.microsoft.com/office/drawing/2014/main" id="{6AC7D69C-3462-5BBA-6FA0-12399D725737}"/>
              </a:ext>
            </a:extLst>
          </p:cNvPr>
          <p:cNvSpPr txBox="1"/>
          <p:nvPr/>
        </p:nvSpPr>
        <p:spPr>
          <a:xfrm>
            <a:off x="56088" y="2680485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="" xmlns:a16="http://schemas.microsoft.com/office/drawing/2014/main" id="{6C0D427A-EE33-7CB7-1495-04BC19CE6015}"/>
              </a:ext>
            </a:extLst>
          </p:cNvPr>
          <p:cNvSpPr txBox="1"/>
          <p:nvPr/>
        </p:nvSpPr>
        <p:spPr>
          <a:xfrm>
            <a:off x="819039" y="3944559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C673490E-50B0-D9FE-7536-C5360BDC4801}"/>
              </a:ext>
            </a:extLst>
          </p:cNvPr>
          <p:cNvSpPr txBox="1"/>
          <p:nvPr/>
        </p:nvSpPr>
        <p:spPr>
          <a:xfrm>
            <a:off x="1347188" y="3944559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="" xmlns:a16="http://schemas.microsoft.com/office/drawing/2014/main" id="{9D6CA475-BE33-365C-F709-EC78D1434E37}"/>
              </a:ext>
            </a:extLst>
          </p:cNvPr>
          <p:cNvSpPr txBox="1"/>
          <p:nvPr/>
        </p:nvSpPr>
        <p:spPr>
          <a:xfrm>
            <a:off x="56088" y="2919362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73" name="群組 72">
            <a:extLst>
              <a:ext uri="{FF2B5EF4-FFF2-40B4-BE49-F238E27FC236}">
                <a16:creationId xmlns="" xmlns:a16="http://schemas.microsoft.com/office/drawing/2014/main" id="{11B569B5-F513-113A-608B-9D54CC3FC05D}"/>
              </a:ext>
            </a:extLst>
          </p:cNvPr>
          <p:cNvGrpSpPr/>
          <p:nvPr/>
        </p:nvGrpSpPr>
        <p:grpSpPr>
          <a:xfrm>
            <a:off x="548680" y="2953741"/>
            <a:ext cx="1099320" cy="1105198"/>
            <a:chOff x="548680" y="4205025"/>
            <a:chExt cx="1099320" cy="1105198"/>
          </a:xfrm>
        </p:grpSpPr>
        <p:sp>
          <p:nvSpPr>
            <p:cNvPr id="39" name="橢圓 38">
              <a:extLst>
                <a:ext uri="{FF2B5EF4-FFF2-40B4-BE49-F238E27FC236}">
                  <a16:creationId xmlns="" xmlns:a16="http://schemas.microsoft.com/office/drawing/2014/main" id="{FEF1EC48-846A-9FD3-34C6-CA1C4C920452}"/>
                </a:ext>
              </a:extLst>
            </p:cNvPr>
            <p:cNvSpPr/>
            <p:nvPr/>
          </p:nvSpPr>
          <p:spPr bwMode="auto">
            <a:xfrm>
              <a:off x="1021647" y="4443048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41" name="橢圓 40">
              <a:extLst>
                <a:ext uri="{FF2B5EF4-FFF2-40B4-BE49-F238E27FC236}">
                  <a16:creationId xmlns="" xmlns:a16="http://schemas.microsoft.com/office/drawing/2014/main" id="{14222B65-575D-29C8-A05A-0C3BA7C9ACD6}"/>
                </a:ext>
              </a:extLst>
            </p:cNvPr>
            <p:cNvSpPr/>
            <p:nvPr/>
          </p:nvSpPr>
          <p:spPr bwMode="auto">
            <a:xfrm>
              <a:off x="1552429" y="4205025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45" name="直線接點 44">
              <a:extLst>
                <a:ext uri="{FF2B5EF4-FFF2-40B4-BE49-F238E27FC236}">
                  <a16:creationId xmlns="" xmlns:a16="http://schemas.microsoft.com/office/drawing/2014/main" id="{87768961-8FF9-3808-F459-8FD38CF81AE0}"/>
                </a:ext>
              </a:extLst>
            </p:cNvPr>
            <p:cNvCxnSpPr/>
            <p:nvPr/>
          </p:nvCxnSpPr>
          <p:spPr bwMode="auto">
            <a:xfrm>
              <a:off x="548680" y="4490833"/>
              <a:ext cx="49201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直線接點 45">
              <a:extLst>
                <a:ext uri="{FF2B5EF4-FFF2-40B4-BE49-F238E27FC236}">
                  <a16:creationId xmlns="" xmlns:a16="http://schemas.microsoft.com/office/drawing/2014/main" id="{4E4A8605-D52B-09C1-A36D-0755A9DDA6A6}"/>
                </a:ext>
              </a:extLst>
            </p:cNvPr>
            <p:cNvCxnSpPr/>
            <p:nvPr/>
          </p:nvCxnSpPr>
          <p:spPr bwMode="auto">
            <a:xfrm>
              <a:off x="548680" y="4258445"/>
              <a:ext cx="102390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直線接點 47">
              <a:extLst>
                <a:ext uri="{FF2B5EF4-FFF2-40B4-BE49-F238E27FC236}">
                  <a16:creationId xmlns="" xmlns:a16="http://schemas.microsoft.com/office/drawing/2014/main" id="{97384A47-0038-0000-37EA-0961992A21D0}"/>
                </a:ext>
              </a:extLst>
            </p:cNvPr>
            <p:cNvCxnSpPr/>
            <p:nvPr/>
          </p:nvCxnSpPr>
          <p:spPr bwMode="auto">
            <a:xfrm>
              <a:off x="1600215" y="4265681"/>
              <a:ext cx="0" cy="104454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直線接點 49">
              <a:extLst>
                <a:ext uri="{FF2B5EF4-FFF2-40B4-BE49-F238E27FC236}">
                  <a16:creationId xmlns="" xmlns:a16="http://schemas.microsoft.com/office/drawing/2014/main" id="{9A2C68CA-F760-4AA0-2960-AF38C81D0EF0}"/>
                </a:ext>
              </a:extLst>
            </p:cNvPr>
            <p:cNvCxnSpPr/>
            <p:nvPr/>
          </p:nvCxnSpPr>
          <p:spPr bwMode="auto">
            <a:xfrm>
              <a:off x="1072066" y="4490833"/>
              <a:ext cx="0" cy="81938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4" name="群組 73">
            <a:extLst>
              <a:ext uri="{FF2B5EF4-FFF2-40B4-BE49-F238E27FC236}">
                <a16:creationId xmlns="" xmlns:a16="http://schemas.microsoft.com/office/drawing/2014/main" id="{1BA64ADE-51F7-E173-1879-5EE7D8993107}"/>
              </a:ext>
            </a:extLst>
          </p:cNvPr>
          <p:cNvGrpSpPr/>
          <p:nvPr/>
        </p:nvGrpSpPr>
        <p:grpSpPr>
          <a:xfrm>
            <a:off x="6666530" y="2934296"/>
            <a:ext cx="1095511" cy="1124642"/>
            <a:chOff x="3630251" y="4185580"/>
            <a:chExt cx="1095511" cy="1124642"/>
          </a:xfrm>
        </p:grpSpPr>
        <p:sp>
          <p:nvSpPr>
            <p:cNvPr id="37" name="橢圓 36">
              <a:extLst>
                <a:ext uri="{FF2B5EF4-FFF2-40B4-BE49-F238E27FC236}">
                  <a16:creationId xmlns="" xmlns:a16="http://schemas.microsoft.com/office/drawing/2014/main" id="{AF76ED01-4ACC-F1CE-8082-3780DA93990B}"/>
                </a:ext>
              </a:extLst>
            </p:cNvPr>
            <p:cNvSpPr/>
            <p:nvPr/>
          </p:nvSpPr>
          <p:spPr bwMode="auto">
            <a:xfrm>
              <a:off x="4630191" y="4410423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8" name="橢圓 37">
              <a:extLst>
                <a:ext uri="{FF2B5EF4-FFF2-40B4-BE49-F238E27FC236}">
                  <a16:creationId xmlns="" xmlns:a16="http://schemas.microsoft.com/office/drawing/2014/main" id="{EB0CA96F-3719-713B-9D98-91D9FBE92958}"/>
                </a:ext>
              </a:extLst>
            </p:cNvPr>
            <p:cNvSpPr/>
            <p:nvPr/>
          </p:nvSpPr>
          <p:spPr bwMode="auto">
            <a:xfrm>
              <a:off x="4078900" y="4185580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55" name="直線接點 54">
              <a:extLst>
                <a:ext uri="{FF2B5EF4-FFF2-40B4-BE49-F238E27FC236}">
                  <a16:creationId xmlns="" xmlns:a16="http://schemas.microsoft.com/office/drawing/2014/main" id="{CFA9B500-2639-0235-EF31-97EFE2DC89F4}"/>
                </a:ext>
              </a:extLst>
            </p:cNvPr>
            <p:cNvCxnSpPr/>
            <p:nvPr/>
          </p:nvCxnSpPr>
          <p:spPr bwMode="auto">
            <a:xfrm>
              <a:off x="3630251" y="4226129"/>
              <a:ext cx="48280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直線接點 55">
              <a:extLst>
                <a:ext uri="{FF2B5EF4-FFF2-40B4-BE49-F238E27FC236}">
                  <a16:creationId xmlns="" xmlns:a16="http://schemas.microsoft.com/office/drawing/2014/main" id="{5BECF2D9-D6CD-0A0A-26F1-197820A8B739}"/>
                </a:ext>
              </a:extLst>
            </p:cNvPr>
            <p:cNvCxnSpPr/>
            <p:nvPr/>
          </p:nvCxnSpPr>
          <p:spPr bwMode="auto">
            <a:xfrm flipH="1">
              <a:off x="4126685" y="4233365"/>
              <a:ext cx="13999" cy="107685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直線接點 56">
              <a:extLst>
                <a:ext uri="{FF2B5EF4-FFF2-40B4-BE49-F238E27FC236}">
                  <a16:creationId xmlns="" xmlns:a16="http://schemas.microsoft.com/office/drawing/2014/main" id="{AA615F55-8256-7A56-15CC-C60EA5FF5C34}"/>
                </a:ext>
              </a:extLst>
            </p:cNvPr>
            <p:cNvCxnSpPr/>
            <p:nvPr/>
          </p:nvCxnSpPr>
          <p:spPr bwMode="auto">
            <a:xfrm>
              <a:off x="3630251" y="4451563"/>
              <a:ext cx="102390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直線接點 57">
              <a:extLst>
                <a:ext uri="{FF2B5EF4-FFF2-40B4-BE49-F238E27FC236}">
                  <a16:creationId xmlns="" xmlns:a16="http://schemas.microsoft.com/office/drawing/2014/main" id="{BAD6A0FB-0BFB-FE85-DA4A-7E4E5E5F7FD9}"/>
                </a:ext>
              </a:extLst>
            </p:cNvPr>
            <p:cNvCxnSpPr/>
            <p:nvPr/>
          </p:nvCxnSpPr>
          <p:spPr bwMode="auto">
            <a:xfrm>
              <a:off x="4681786" y="4458799"/>
              <a:ext cx="0" cy="85142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5" name="群組 74">
            <a:extLst>
              <a:ext uri="{FF2B5EF4-FFF2-40B4-BE49-F238E27FC236}">
                <a16:creationId xmlns="" xmlns:a16="http://schemas.microsoft.com/office/drawing/2014/main" id="{6F0A3E87-CC01-00AE-28E5-E2E08E653EB5}"/>
              </a:ext>
            </a:extLst>
          </p:cNvPr>
          <p:cNvGrpSpPr/>
          <p:nvPr/>
        </p:nvGrpSpPr>
        <p:grpSpPr>
          <a:xfrm>
            <a:off x="4088648" y="3159139"/>
            <a:ext cx="628165" cy="899799"/>
            <a:chOff x="7192940" y="4410423"/>
            <a:chExt cx="628165" cy="899799"/>
          </a:xfrm>
        </p:grpSpPr>
        <p:sp>
          <p:nvSpPr>
            <p:cNvPr id="20" name="橢圓 19">
              <a:extLst>
                <a:ext uri="{FF2B5EF4-FFF2-40B4-BE49-F238E27FC236}">
                  <a16:creationId xmlns="" xmlns:a16="http://schemas.microsoft.com/office/drawing/2014/main" id="{33C3F35D-8DFE-112F-5E4D-32A03E8FC216}"/>
                </a:ext>
              </a:extLst>
            </p:cNvPr>
            <p:cNvSpPr/>
            <p:nvPr/>
          </p:nvSpPr>
          <p:spPr bwMode="auto">
            <a:xfrm>
              <a:off x="7725534" y="4410423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1" name="橢圓 20">
              <a:extLst>
                <a:ext uri="{FF2B5EF4-FFF2-40B4-BE49-F238E27FC236}">
                  <a16:creationId xmlns="" xmlns:a16="http://schemas.microsoft.com/office/drawing/2014/main" id="{663C3C6F-15AD-5002-1AAA-AA4F5D275A58}"/>
                </a:ext>
              </a:extLst>
            </p:cNvPr>
            <p:cNvSpPr/>
            <p:nvPr/>
          </p:nvSpPr>
          <p:spPr bwMode="auto">
            <a:xfrm>
              <a:off x="7192940" y="4410423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63" name="直線接點 62">
              <a:extLst>
                <a:ext uri="{FF2B5EF4-FFF2-40B4-BE49-F238E27FC236}">
                  <a16:creationId xmlns="" xmlns:a16="http://schemas.microsoft.com/office/drawing/2014/main" id="{6EAA118A-30FC-2411-32BD-62C51D12FD86}"/>
                </a:ext>
              </a:extLst>
            </p:cNvPr>
            <p:cNvCxnSpPr/>
            <p:nvPr/>
          </p:nvCxnSpPr>
          <p:spPr bwMode="auto">
            <a:xfrm>
              <a:off x="7240725" y="4458208"/>
              <a:ext cx="0" cy="85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直線接點 64">
              <a:extLst>
                <a:ext uri="{FF2B5EF4-FFF2-40B4-BE49-F238E27FC236}">
                  <a16:creationId xmlns="" xmlns:a16="http://schemas.microsoft.com/office/drawing/2014/main" id="{49B79D13-28C4-2FBB-CAE2-A9663881AEBF}"/>
                </a:ext>
              </a:extLst>
            </p:cNvPr>
            <p:cNvCxnSpPr/>
            <p:nvPr/>
          </p:nvCxnSpPr>
          <p:spPr bwMode="auto">
            <a:xfrm>
              <a:off x="7777935" y="4458208"/>
              <a:ext cx="0" cy="85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6" name="矩形 65">
            <a:extLst>
              <a:ext uri="{FF2B5EF4-FFF2-40B4-BE49-F238E27FC236}">
                <a16:creationId xmlns="" xmlns:a16="http://schemas.microsoft.com/office/drawing/2014/main" id="{73300005-F231-824F-43A6-6257A7D44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7111" y="911525"/>
            <a:ext cx="580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="" xmlns:a16="http://schemas.microsoft.com/office/drawing/2014/main" id="{E27049AB-AD1A-B88B-17EC-13F0132D4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2398" y="911525"/>
            <a:ext cx="580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負</a:t>
            </a:r>
          </a:p>
        </p:txBody>
      </p:sp>
      <p:sp>
        <p:nvSpPr>
          <p:cNvPr id="69" name="矩形 68">
            <a:extLst>
              <a:ext uri="{FF2B5EF4-FFF2-40B4-BE49-F238E27FC236}">
                <a16:creationId xmlns="" xmlns:a16="http://schemas.microsoft.com/office/drawing/2014/main" id="{253E70CF-219F-6DB2-8A4F-2568D4A3F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327" y="911525"/>
            <a:ext cx="580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零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C0E49039-FCA3-B5CE-A6E1-8983AC23A20D}"/>
              </a:ext>
            </a:extLst>
          </p:cNvPr>
          <p:cNvSpPr txBox="1"/>
          <p:nvPr/>
        </p:nvSpPr>
        <p:spPr>
          <a:xfrm>
            <a:off x="6147496" y="4538567"/>
            <a:ext cx="29800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	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物體速度變化量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zh-TW" altLang="en-US" sz="28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  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4BB9CE6F-0A3A-B377-1A71-5728E983933D}"/>
              </a:ext>
            </a:extLst>
          </p:cNvPr>
          <p:cNvSpPr txBox="1"/>
          <p:nvPr/>
        </p:nvSpPr>
        <p:spPr>
          <a:xfrm>
            <a:off x="8080869" y="4955073"/>
            <a:ext cx="397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&lt;</a:t>
            </a:r>
            <a:endParaRPr lang="zh-TW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907056F3-A8C7-5851-F247-3CBA198A9B90}"/>
              </a:ext>
            </a:extLst>
          </p:cNvPr>
          <p:cNvSpPr txBox="1"/>
          <p:nvPr/>
        </p:nvSpPr>
        <p:spPr>
          <a:xfrm>
            <a:off x="3150021" y="4538567"/>
            <a:ext cx="29800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	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物體速度變化量</a:t>
            </a:r>
            <a:r>
              <a:rPr lang="zh-TW" altLang="en-US" sz="28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  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0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2" grpId="0"/>
      <p:bldP spid="66" grpId="0"/>
      <p:bldP spid="67" grpId="0"/>
      <p:bldP spid="6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60224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等加速度運動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指任一時間間隔內，加速度均相同的運動。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 </a:t>
            </a:r>
            <a:r>
              <a:rPr lang="zh-TW" altLang="en-US" dirty="0">
                <a:latin typeface="Times New Roman" panose="02020603050405020304" pitchFamily="18" charset="0"/>
              </a:rPr>
              <a:t>斜面運動實驗</a:t>
            </a:r>
            <a:endParaRPr lang="zh-TW" altLang="en-US" baseline="30000" dirty="0">
              <a:latin typeface="Times New Roman" panose="02020603050405020304" pitchFamily="18" charset="0"/>
            </a:endParaRPr>
          </a:p>
        </p:txBody>
      </p:sp>
      <p:grpSp>
        <p:nvGrpSpPr>
          <p:cNvPr id="19" name="群組 18">
            <a:extLst>
              <a:ext uri="{FF2B5EF4-FFF2-40B4-BE49-F238E27FC236}">
                <a16:creationId xmlns="" xmlns:a16="http://schemas.microsoft.com/office/drawing/2014/main" id="{1A870BBC-4A4A-21CF-37B9-AEF864ABD4A5}"/>
              </a:ext>
            </a:extLst>
          </p:cNvPr>
          <p:cNvGrpSpPr/>
          <p:nvPr/>
        </p:nvGrpSpPr>
        <p:grpSpPr>
          <a:xfrm>
            <a:off x="4061675" y="1885932"/>
            <a:ext cx="5198374" cy="4515217"/>
            <a:chOff x="151410" y="2667985"/>
            <a:chExt cx="5198374" cy="4515217"/>
          </a:xfrm>
        </p:grpSpPr>
        <p:pic>
          <p:nvPicPr>
            <p:cNvPr id="6" name="圖片 5">
              <a:extLst>
                <a:ext uri="{FF2B5EF4-FFF2-40B4-BE49-F238E27FC236}">
                  <a16:creationId xmlns="" xmlns:a16="http://schemas.microsoft.com/office/drawing/2014/main" id="{7203ABB6-3821-5C90-54FD-C948D5E7F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2282" y="3265176"/>
              <a:ext cx="3405197" cy="3004384"/>
            </a:xfrm>
            <a:prstGeom prst="rect">
              <a:avLst/>
            </a:prstGeom>
          </p:spPr>
        </p:pic>
        <p:grpSp>
          <p:nvGrpSpPr>
            <p:cNvPr id="18" name="群組 17">
              <a:extLst>
                <a:ext uri="{FF2B5EF4-FFF2-40B4-BE49-F238E27FC236}">
                  <a16:creationId xmlns="" xmlns:a16="http://schemas.microsoft.com/office/drawing/2014/main" id="{FC1CBC3D-5D23-1274-D83D-F115C28FB093}"/>
                </a:ext>
              </a:extLst>
            </p:cNvPr>
            <p:cNvGrpSpPr/>
            <p:nvPr/>
          </p:nvGrpSpPr>
          <p:grpSpPr>
            <a:xfrm>
              <a:off x="151410" y="2667985"/>
              <a:ext cx="5198374" cy="4515217"/>
              <a:chOff x="151410" y="2667985"/>
              <a:chExt cx="5198374" cy="4515217"/>
            </a:xfrm>
          </p:grpSpPr>
          <p:sp>
            <p:nvSpPr>
              <p:cNvPr id="7" name="文字方塊 6">
                <a:extLst>
                  <a:ext uri="{FF2B5EF4-FFF2-40B4-BE49-F238E27FC236}">
                    <a16:creationId xmlns="" xmlns:a16="http://schemas.microsoft.com/office/drawing/2014/main" id="{7A08ED87-1097-95C9-2BB3-E7BA9D3167F8}"/>
                  </a:ext>
                </a:extLst>
              </p:cNvPr>
              <p:cNvSpPr txBox="1"/>
              <p:nvPr/>
            </p:nvSpPr>
            <p:spPr>
              <a:xfrm>
                <a:off x="151410" y="2667985"/>
                <a:ext cx="1466499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速度</a:t>
                </a:r>
                <a:endPara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zh-TW" altLang="en-US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（</a:t>
                </a:r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m/s</a:t>
                </a:r>
                <a:r>
                  <a:rPr lang="zh-TW" altLang="en-US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）</a:t>
                </a:r>
              </a:p>
            </p:txBody>
          </p:sp>
          <p:sp>
            <p:nvSpPr>
              <p:cNvPr id="9" name="文字方塊 8">
                <a:extLst>
                  <a:ext uri="{FF2B5EF4-FFF2-40B4-BE49-F238E27FC236}">
                    <a16:creationId xmlns="" xmlns:a16="http://schemas.microsoft.com/office/drawing/2014/main" id="{6C3F6CEF-8A17-737C-39B6-FCDA846BCB79}"/>
                  </a:ext>
                </a:extLst>
              </p:cNvPr>
              <p:cNvSpPr txBox="1"/>
              <p:nvPr/>
            </p:nvSpPr>
            <p:spPr>
              <a:xfrm>
                <a:off x="884660" y="3685688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1.4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="" xmlns:a16="http://schemas.microsoft.com/office/drawing/2014/main" id="{DFA94E1A-5DAA-93A1-C4BF-07CBF82A5B8C}"/>
                  </a:ext>
                </a:extLst>
              </p:cNvPr>
              <p:cNvSpPr txBox="1"/>
              <p:nvPr/>
            </p:nvSpPr>
            <p:spPr>
              <a:xfrm>
                <a:off x="884660" y="4326742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1.0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1" name="文字方塊 10">
                <a:extLst>
                  <a:ext uri="{FF2B5EF4-FFF2-40B4-BE49-F238E27FC236}">
                    <a16:creationId xmlns="" xmlns:a16="http://schemas.microsoft.com/office/drawing/2014/main" id="{6D63AC31-51C2-B888-084B-C7B48BE0E889}"/>
                  </a:ext>
                </a:extLst>
              </p:cNvPr>
              <p:cNvSpPr txBox="1"/>
              <p:nvPr/>
            </p:nvSpPr>
            <p:spPr>
              <a:xfrm>
                <a:off x="884660" y="4917644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0.6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2" name="文字方塊 11">
                <a:extLst>
                  <a:ext uri="{FF2B5EF4-FFF2-40B4-BE49-F238E27FC236}">
                    <a16:creationId xmlns="" xmlns:a16="http://schemas.microsoft.com/office/drawing/2014/main" id="{59E5C0B9-90E5-E98F-6635-B9B258AD523E}"/>
                  </a:ext>
                </a:extLst>
              </p:cNvPr>
              <p:cNvSpPr txBox="1"/>
              <p:nvPr/>
            </p:nvSpPr>
            <p:spPr>
              <a:xfrm>
                <a:off x="884660" y="5558698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0.2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3" name="文字方塊 12">
                <a:extLst>
                  <a:ext uri="{FF2B5EF4-FFF2-40B4-BE49-F238E27FC236}">
                    <a16:creationId xmlns="" xmlns:a16="http://schemas.microsoft.com/office/drawing/2014/main" id="{321984C5-A313-DFA0-7DB4-9BADDD2650E0}"/>
                  </a:ext>
                </a:extLst>
              </p:cNvPr>
              <p:cNvSpPr txBox="1"/>
              <p:nvPr/>
            </p:nvSpPr>
            <p:spPr>
              <a:xfrm>
                <a:off x="1580410" y="6143473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0.5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4" name="文字方塊 13">
                <a:extLst>
                  <a:ext uri="{FF2B5EF4-FFF2-40B4-BE49-F238E27FC236}">
                    <a16:creationId xmlns="" xmlns:a16="http://schemas.microsoft.com/office/drawing/2014/main" id="{FF37DAA2-3F25-C603-F42A-D73D2E881913}"/>
                  </a:ext>
                </a:extLst>
              </p:cNvPr>
              <p:cNvSpPr txBox="1"/>
              <p:nvPr/>
            </p:nvSpPr>
            <p:spPr>
              <a:xfrm>
                <a:off x="2217511" y="6143473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1.5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5" name="文字方塊 14">
                <a:extLst>
                  <a:ext uri="{FF2B5EF4-FFF2-40B4-BE49-F238E27FC236}">
                    <a16:creationId xmlns="" xmlns:a16="http://schemas.microsoft.com/office/drawing/2014/main" id="{F356A6F2-CDA0-C27B-3A72-78086E41D466}"/>
                  </a:ext>
                </a:extLst>
              </p:cNvPr>
              <p:cNvSpPr txBox="1"/>
              <p:nvPr/>
            </p:nvSpPr>
            <p:spPr>
              <a:xfrm>
                <a:off x="2855758" y="6143473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2.5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="" xmlns:a16="http://schemas.microsoft.com/office/drawing/2014/main" id="{1202CAD7-48E4-F69C-7CC5-C8F950685A99}"/>
                  </a:ext>
                </a:extLst>
              </p:cNvPr>
              <p:cNvSpPr txBox="1"/>
              <p:nvPr/>
            </p:nvSpPr>
            <p:spPr>
              <a:xfrm>
                <a:off x="3492859" y="6143473"/>
                <a:ext cx="7332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3.5</a:t>
                </a:r>
                <a:endPara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7" name="文字方塊 16">
                <a:extLst>
                  <a:ext uri="{FF2B5EF4-FFF2-40B4-BE49-F238E27FC236}">
                    <a16:creationId xmlns="" xmlns:a16="http://schemas.microsoft.com/office/drawing/2014/main" id="{F76EA0E3-AADA-37D8-CA73-3882A3CEC235}"/>
                  </a:ext>
                </a:extLst>
              </p:cNvPr>
              <p:cNvSpPr txBox="1"/>
              <p:nvPr/>
            </p:nvSpPr>
            <p:spPr>
              <a:xfrm>
                <a:off x="3222382" y="6598427"/>
                <a:ext cx="212740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時間（</a:t>
                </a:r>
                <a:r>
                  <a:rPr lang="en-US" altLang="zh-TW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s</a:t>
                </a:r>
                <a:r>
                  <a:rPr lang="zh-TW" altLang="en-US" sz="3200" dirty="0"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）</a:t>
                </a:r>
              </a:p>
            </p:txBody>
          </p:sp>
        </p:grpSp>
      </p:grpSp>
      <p:grpSp>
        <p:nvGrpSpPr>
          <p:cNvPr id="20" name="群組 19">
            <a:extLst>
              <a:ext uri="{FF2B5EF4-FFF2-40B4-BE49-F238E27FC236}">
                <a16:creationId xmlns="" xmlns:a16="http://schemas.microsoft.com/office/drawing/2014/main" id="{83D41F74-6185-CFAC-EE9B-C9ADCA16D968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1" name="橢圓 20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A986C8FD-54B8-B5D3-7F3E-CC9B0664EC5F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2" name="乘號 21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0B55D1E-2F5F-9347-16BE-05E768AE4E1E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3" name="群組 22">
            <a:extLst>
              <a:ext uri="{FF2B5EF4-FFF2-40B4-BE49-F238E27FC236}">
                <a16:creationId xmlns="" xmlns:a16="http://schemas.microsoft.com/office/drawing/2014/main" id="{E4D5F74B-342E-6DAC-6E2F-9A70102820AA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24" name="橢圓 23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49824B3A-0C7C-801A-06A7-DFD9942F9D0D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5" name="等腰三角形 24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1A9D07F9-498D-91C6-AA41-5C06B17F30AF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6" name="群組 25">
            <a:extLst>
              <a:ext uri="{FF2B5EF4-FFF2-40B4-BE49-F238E27FC236}">
                <a16:creationId xmlns="" xmlns:a16="http://schemas.microsoft.com/office/drawing/2014/main" id="{A2071E65-02D1-F769-8241-4FC37B441D93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C21D7499-3EE5-5BBF-38FB-413B892B195F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等腰三角形 27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0EAC165A-E4FE-C683-7F58-8AD543B8E5D7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>
            <a:extLst>
              <a:ext uri="{FF2B5EF4-FFF2-40B4-BE49-F238E27FC236}">
                <a16:creationId xmlns="" xmlns:a16="http://schemas.microsoft.com/office/drawing/2014/main" id="{0CF9A6DA-5FC5-C43E-CD47-EA5F1965E199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30" name="橢圓 2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9C7235EE-B37E-0F92-FA69-CD7EB3AF0E28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A5C286E0-07C2-51B5-7CD8-246D0843F692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2448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群組 41">
            <a:extLst>
              <a:ext uri="{FF2B5EF4-FFF2-40B4-BE49-F238E27FC236}">
                <a16:creationId xmlns="" xmlns:a16="http://schemas.microsoft.com/office/drawing/2014/main" id="{0FA2B6FF-F31E-562F-53A9-7E55A8434833}"/>
              </a:ext>
            </a:extLst>
          </p:cNvPr>
          <p:cNvGrpSpPr/>
          <p:nvPr/>
        </p:nvGrpSpPr>
        <p:grpSpPr>
          <a:xfrm>
            <a:off x="2022003" y="370757"/>
            <a:ext cx="5099993" cy="2570259"/>
            <a:chOff x="3820368" y="154190"/>
            <a:chExt cx="5099993" cy="2570259"/>
          </a:xfrm>
        </p:grpSpPr>
        <p:pic>
          <p:nvPicPr>
            <p:cNvPr id="32" name="圖片 31">
              <a:extLst>
                <a:ext uri="{FF2B5EF4-FFF2-40B4-BE49-F238E27FC236}">
                  <a16:creationId xmlns="" xmlns:a16="http://schemas.microsoft.com/office/drawing/2014/main" id="{5FB44BB1-2A22-E65E-E9FE-DAD5B76B26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8859" y="661053"/>
              <a:ext cx="4545496" cy="2063396"/>
            </a:xfrm>
            <a:prstGeom prst="rect">
              <a:avLst/>
            </a:prstGeom>
          </p:spPr>
        </p:pic>
        <p:sp>
          <p:nvSpPr>
            <p:cNvPr id="33" name="文字方塊 32">
              <a:extLst>
                <a:ext uri="{FF2B5EF4-FFF2-40B4-BE49-F238E27FC236}">
                  <a16:creationId xmlns="" xmlns:a16="http://schemas.microsoft.com/office/drawing/2014/main" id="{F3693CBB-898D-930B-0BBC-2B6E6754AF14}"/>
                </a:ext>
              </a:extLst>
            </p:cNvPr>
            <p:cNvSpPr txBox="1"/>
            <p:nvPr/>
          </p:nvSpPr>
          <p:spPr>
            <a:xfrm>
              <a:off x="3820368" y="1400363"/>
              <a:ext cx="6674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4s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4" name="文字方塊 33">
              <a:extLst>
                <a:ext uri="{FF2B5EF4-FFF2-40B4-BE49-F238E27FC236}">
                  <a16:creationId xmlns="" xmlns:a16="http://schemas.microsoft.com/office/drawing/2014/main" id="{F5D6115F-63B0-54F0-DFE5-AF4582EF7848}"/>
                </a:ext>
              </a:extLst>
            </p:cNvPr>
            <p:cNvSpPr txBox="1"/>
            <p:nvPr/>
          </p:nvSpPr>
          <p:spPr>
            <a:xfrm>
              <a:off x="5488853" y="851684"/>
              <a:ext cx="6674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3s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5" name="文字方塊 34">
              <a:extLst>
                <a:ext uri="{FF2B5EF4-FFF2-40B4-BE49-F238E27FC236}">
                  <a16:creationId xmlns="" xmlns:a16="http://schemas.microsoft.com/office/drawing/2014/main" id="{CB82733F-DE99-7120-DE97-182BA4AE5BB0}"/>
                </a:ext>
              </a:extLst>
            </p:cNvPr>
            <p:cNvSpPr txBox="1"/>
            <p:nvPr/>
          </p:nvSpPr>
          <p:spPr>
            <a:xfrm>
              <a:off x="6679982" y="523200"/>
              <a:ext cx="6674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2s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6" name="文字方塊 35">
              <a:extLst>
                <a:ext uri="{FF2B5EF4-FFF2-40B4-BE49-F238E27FC236}">
                  <a16:creationId xmlns="" xmlns:a16="http://schemas.microsoft.com/office/drawing/2014/main" id="{45394F51-D5D3-934C-6817-8F37762F1B01}"/>
                </a:ext>
              </a:extLst>
            </p:cNvPr>
            <p:cNvSpPr txBox="1"/>
            <p:nvPr/>
          </p:nvSpPr>
          <p:spPr>
            <a:xfrm>
              <a:off x="7333666" y="278940"/>
              <a:ext cx="6674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1s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7" name="文字方塊 36">
              <a:extLst>
                <a:ext uri="{FF2B5EF4-FFF2-40B4-BE49-F238E27FC236}">
                  <a16:creationId xmlns="" xmlns:a16="http://schemas.microsoft.com/office/drawing/2014/main" id="{2639F33A-0568-83D0-4D85-B86B1A63334F}"/>
                </a:ext>
              </a:extLst>
            </p:cNvPr>
            <p:cNvSpPr txBox="1"/>
            <p:nvPr/>
          </p:nvSpPr>
          <p:spPr>
            <a:xfrm>
              <a:off x="7685068" y="154190"/>
              <a:ext cx="6674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0s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="" xmlns:a16="http://schemas.microsoft.com/office/drawing/2014/main" id="{8F9A417D-5B7E-E5DD-8F78-48EAA3B21E01}"/>
                </a:ext>
              </a:extLst>
            </p:cNvPr>
            <p:cNvSpPr txBox="1"/>
            <p:nvPr/>
          </p:nvSpPr>
          <p:spPr>
            <a:xfrm>
              <a:off x="4487780" y="2139674"/>
              <a:ext cx="13145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1.4m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9" name="文字方塊 38">
              <a:extLst>
                <a:ext uri="{FF2B5EF4-FFF2-40B4-BE49-F238E27FC236}">
                  <a16:creationId xmlns="" xmlns:a16="http://schemas.microsoft.com/office/drawing/2014/main" id="{9C4671FF-0F5A-3CDB-6117-C8257CD532F9}"/>
                </a:ext>
              </a:extLst>
            </p:cNvPr>
            <p:cNvSpPr txBox="1"/>
            <p:nvPr/>
          </p:nvSpPr>
          <p:spPr>
            <a:xfrm>
              <a:off x="5868791" y="1692750"/>
              <a:ext cx="13145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1.0m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40" name="文字方塊 39">
              <a:extLst>
                <a:ext uri="{FF2B5EF4-FFF2-40B4-BE49-F238E27FC236}">
                  <a16:creationId xmlns="" xmlns:a16="http://schemas.microsoft.com/office/drawing/2014/main" id="{0C72D814-9FFB-7A1C-0E40-07A54C875B58}"/>
                </a:ext>
              </a:extLst>
            </p:cNvPr>
            <p:cNvSpPr txBox="1"/>
            <p:nvPr/>
          </p:nvSpPr>
          <p:spPr>
            <a:xfrm>
              <a:off x="6809391" y="1364266"/>
              <a:ext cx="13145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0.6m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41" name="文字方塊 40">
              <a:extLst>
                <a:ext uri="{FF2B5EF4-FFF2-40B4-BE49-F238E27FC236}">
                  <a16:creationId xmlns="" xmlns:a16="http://schemas.microsoft.com/office/drawing/2014/main" id="{9011A00A-70CA-991C-508D-E0E26C3A3AA9}"/>
                </a:ext>
              </a:extLst>
            </p:cNvPr>
            <p:cNvSpPr txBox="1"/>
            <p:nvPr/>
          </p:nvSpPr>
          <p:spPr>
            <a:xfrm>
              <a:off x="7605808" y="1148771"/>
              <a:ext cx="13145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effectLst>
                    <a:glow rad="127000">
                      <a:schemeClr val="bg1"/>
                    </a:glow>
                  </a:effectLst>
                  <a:latin typeface="Times New Roman" panose="02020603050405020304" pitchFamily="18" charset="0"/>
                  <a:ea typeface="微軟正黑體" panose="020B0604030504040204" pitchFamily="34" charset="-120"/>
                </a:rPr>
                <a:t>0.2m</a:t>
              </a:r>
              <a:endParaRPr lang="zh-TW" altLang="en-US" sz="3200" dirty="0"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44" name="表格 43">
            <a:extLst>
              <a:ext uri="{FF2B5EF4-FFF2-40B4-BE49-F238E27FC236}">
                <a16:creationId xmlns="" xmlns:a16="http://schemas.microsoft.com/office/drawing/2014/main" id="{CC0FD22D-32B4-536D-FB26-A364E162AA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835326"/>
              </p:ext>
            </p:extLst>
          </p:nvPr>
        </p:nvGraphicFramePr>
        <p:xfrm>
          <a:off x="186259" y="2982615"/>
          <a:ext cx="8915483" cy="35786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240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39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400">
                  <a:extLst>
                    <a:ext uri="{9D8B030D-6E8A-4147-A177-3AD203B41FA5}">
                      <a16:colId xmlns="" xmlns:a16="http://schemas.microsoft.com/office/drawing/2014/main" val="1032360765"/>
                    </a:ext>
                  </a:extLst>
                </a:gridCol>
                <a:gridCol w="1066068">
                  <a:extLst>
                    <a:ext uri="{9D8B030D-6E8A-4147-A177-3AD203B41FA5}">
                      <a16:colId xmlns="" xmlns:a16="http://schemas.microsoft.com/office/drawing/2014/main" val="3150056082"/>
                    </a:ext>
                  </a:extLst>
                </a:gridCol>
                <a:gridCol w="304433">
                  <a:extLst>
                    <a:ext uri="{9D8B030D-6E8A-4147-A177-3AD203B41FA5}">
                      <a16:colId xmlns="" xmlns:a16="http://schemas.microsoft.com/office/drawing/2014/main" val="110726345"/>
                    </a:ext>
                  </a:extLst>
                </a:gridCol>
                <a:gridCol w="799551">
                  <a:extLst>
                    <a:ext uri="{9D8B030D-6E8A-4147-A177-3AD203B41FA5}">
                      <a16:colId xmlns="" xmlns:a16="http://schemas.microsoft.com/office/drawing/2014/main" val="2180080628"/>
                    </a:ext>
                  </a:extLst>
                </a:gridCol>
                <a:gridCol w="570951">
                  <a:extLst>
                    <a:ext uri="{9D8B030D-6E8A-4147-A177-3AD203B41FA5}">
                      <a16:colId xmlns="" xmlns:a16="http://schemas.microsoft.com/office/drawing/2014/main" val="238754344"/>
                    </a:ext>
                  </a:extLst>
                </a:gridCol>
                <a:gridCol w="5330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7468">
                  <a:extLst>
                    <a:ext uri="{9D8B030D-6E8A-4147-A177-3AD203B41FA5}">
                      <a16:colId xmlns="" xmlns:a16="http://schemas.microsoft.com/office/drawing/2014/main" val="3462910926"/>
                    </a:ext>
                  </a:extLst>
                </a:gridCol>
                <a:gridCol w="266517">
                  <a:extLst>
                    <a:ext uri="{9D8B030D-6E8A-4147-A177-3AD203B41FA5}">
                      <a16:colId xmlns="" xmlns:a16="http://schemas.microsoft.com/office/drawing/2014/main" val="181678437"/>
                    </a:ext>
                  </a:extLst>
                </a:gridCol>
                <a:gridCol w="1103984">
                  <a:extLst>
                    <a:ext uri="{9D8B030D-6E8A-4147-A177-3AD203B41FA5}">
                      <a16:colId xmlns="" xmlns:a16="http://schemas.microsoft.com/office/drawing/2014/main" val="2346891167"/>
                    </a:ext>
                  </a:extLst>
                </a:gridCol>
              </a:tblGrid>
              <a:tr h="416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32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時間（</a:t>
                      </a:r>
                      <a:r>
                        <a:rPr lang="en-US" altLang="zh-TW" sz="32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s</a:t>
                      </a:r>
                      <a:r>
                        <a:rPr lang="zh-TW" altLang="en-US" sz="32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）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E96F8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2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3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4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60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位置（</a:t>
                      </a:r>
                      <a:r>
                        <a:rPr kumimoji="0" lang="en-US" altLang="zh-TW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m</a:t>
                      </a: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）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6F8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0.2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0.8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1.8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3.2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60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位移（</a:t>
                      </a:r>
                      <a:r>
                        <a:rPr kumimoji="0" lang="en-US" altLang="zh-TW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m</a:t>
                      </a: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）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6F84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8C6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0.2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0.6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1.0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1.4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8C6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785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平均速度（</a:t>
                      </a:r>
                      <a:r>
                        <a:rPr kumimoji="0" lang="en-US" altLang="zh-TW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m/s</a:t>
                      </a: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）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6F84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AE2E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0.2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0.6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1.0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1.4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AE2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785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速度變化（</a:t>
                      </a:r>
                      <a:r>
                        <a:rPr kumimoji="0" lang="en-US" altLang="zh-TW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m/s</a:t>
                      </a:r>
                      <a:r>
                        <a:rPr kumimoji="0" lang="zh-TW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6F8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0.4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0.4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0.4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8C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2810767"/>
                  </a:ext>
                </a:extLst>
              </a:tr>
            </a:tbl>
          </a:graphicData>
        </a:graphic>
      </p:graphicFrame>
      <p:grpSp>
        <p:nvGrpSpPr>
          <p:cNvPr id="57" name="群組 56">
            <a:extLst>
              <a:ext uri="{FF2B5EF4-FFF2-40B4-BE49-F238E27FC236}">
                <a16:creationId xmlns="" xmlns:a16="http://schemas.microsoft.com/office/drawing/2014/main" id="{1488918C-DC2E-A5FD-00F3-ABE2A4FCDF8C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58" name="橢圓 57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DEE6BD12-18D1-B2D8-5DE3-2FBEB300AAAD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9" name="乘號 58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D21461BC-146F-EC65-AC05-BD9B8F1B5EA4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0" name="群組 59">
            <a:extLst>
              <a:ext uri="{FF2B5EF4-FFF2-40B4-BE49-F238E27FC236}">
                <a16:creationId xmlns="" xmlns:a16="http://schemas.microsoft.com/office/drawing/2014/main" id="{306231A2-EC58-AC26-2417-89A344ADAEB3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61" name="橢圓 60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BFA71F6E-8751-C2B1-45C9-A027DD01F416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62" name="等腰三角形 61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35D267B3-A180-3906-203D-3872A172458F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3" name="群組 62">
            <a:extLst>
              <a:ext uri="{FF2B5EF4-FFF2-40B4-BE49-F238E27FC236}">
                <a16:creationId xmlns="" xmlns:a16="http://schemas.microsoft.com/office/drawing/2014/main" id="{98F42A0C-D1C8-9CB9-8946-4CDA4708975F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64" name="橢圓 63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0AD6A422-F30F-148B-5519-1D1960BDB615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65" name="等腰三角形 64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842D5217-E860-3E36-12AC-9135CC1B04B9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6" name="群組 65">
            <a:extLst>
              <a:ext uri="{FF2B5EF4-FFF2-40B4-BE49-F238E27FC236}">
                <a16:creationId xmlns="" xmlns:a16="http://schemas.microsoft.com/office/drawing/2014/main" id="{43ED832F-FB42-CCF5-6DB4-982468C15589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67" name="橢圓 66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35039F62-50E7-ABCB-EF45-BCD90EA054E3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68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820A4B80-95D8-8396-6E82-2E708DC8A8BB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167062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60224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加速度（</a:t>
            </a:r>
            <a:r>
              <a:rPr lang="en-US" altLang="zh-TW" b="1" dirty="0">
                <a:latin typeface="Times New Roman" panose="02020603050405020304" pitchFamily="18" charset="0"/>
              </a:rPr>
              <a:t>a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zh-TW" b="1" dirty="0">
                <a:latin typeface="Times New Roman" panose="02020603050405020304" pitchFamily="18" charset="0"/>
              </a:rPr>
              <a:t>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zh-TW" altLang="en-US" baseline="30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37B4085F-7F4B-1F5D-14C2-64B735D5C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655380"/>
              </p:ext>
            </p:extLst>
          </p:nvPr>
        </p:nvGraphicFramePr>
        <p:xfrm>
          <a:off x="103974" y="1380454"/>
          <a:ext cx="8936052" cy="4235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300">
                  <a:extLst>
                    <a:ext uri="{9D8B030D-6E8A-4147-A177-3AD203B41FA5}">
                      <a16:colId xmlns="" xmlns:a16="http://schemas.microsoft.com/office/drawing/2014/main" val="2463076947"/>
                    </a:ext>
                  </a:extLst>
                </a:gridCol>
                <a:gridCol w="3645568">
                  <a:extLst>
                    <a:ext uri="{9D8B030D-6E8A-4147-A177-3AD203B41FA5}">
                      <a16:colId xmlns="" xmlns:a16="http://schemas.microsoft.com/office/drawing/2014/main" val="3992443265"/>
                    </a:ext>
                  </a:extLst>
                </a:gridCol>
                <a:gridCol w="1720516">
                  <a:extLst>
                    <a:ext uri="{9D8B030D-6E8A-4147-A177-3AD203B41FA5}">
                      <a16:colId xmlns="" xmlns:a16="http://schemas.microsoft.com/office/drawing/2014/main" val="1009640952"/>
                    </a:ext>
                  </a:extLst>
                </a:gridCol>
                <a:gridCol w="1664668">
                  <a:extLst>
                    <a:ext uri="{9D8B030D-6E8A-4147-A177-3AD203B41FA5}">
                      <a16:colId xmlns="" xmlns:a16="http://schemas.microsoft.com/office/drawing/2014/main" val="2729298600"/>
                    </a:ext>
                  </a:extLst>
                </a:gridCol>
              </a:tblGrid>
              <a:tr h="568662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狀態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x-t</a:t>
                      </a:r>
                      <a:r>
                        <a:rPr lang="zh-TW" altLang="en-US" sz="3200" b="1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v-t</a:t>
                      </a:r>
                      <a:r>
                        <a:rPr lang="zh-TW" altLang="en-US" sz="3200" b="1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a-t</a:t>
                      </a:r>
                      <a:r>
                        <a:rPr lang="zh-TW" altLang="en-US" sz="3200" b="1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9029121"/>
                  </a:ext>
                </a:extLst>
              </a:tr>
              <a:tr h="1644090"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1.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靜止</a:t>
                      </a:r>
                    </a:p>
                    <a:p>
                      <a:pPr marL="444500" marR="3619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v=0</a:t>
                      </a:r>
                    </a:p>
                    <a:p>
                      <a:pPr marL="444500" marR="3619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a=0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49506050"/>
                  </a:ext>
                </a:extLst>
              </a:tr>
              <a:tr h="1404743">
                <a:tc>
                  <a:txBody>
                    <a:bodyPr/>
                    <a:lstStyle/>
                    <a:p>
                      <a:pPr marL="409575" marR="180340" indent="-37465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2.	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等速度運動</a:t>
                      </a:r>
                    </a:p>
                    <a:p>
                      <a:pPr marL="444500" marR="36195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v=</a:t>
                      </a: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常數</a:t>
                      </a:r>
                    </a:p>
                    <a:p>
                      <a:pPr marL="444500" marR="36195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a=0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73053882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="" xmlns:a16="http://schemas.microsoft.com/office/drawing/2014/main" id="{02C7CB03-73DC-201B-2096-01F0A595C00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37"/>
          <a:stretch/>
        </p:blipFill>
        <p:spPr>
          <a:xfrm>
            <a:off x="2398016" y="1982297"/>
            <a:ext cx="3004163" cy="1263856"/>
          </a:xfrm>
          <a:prstGeom prst="rect">
            <a:avLst/>
          </a:prstGeom>
        </p:spPr>
      </p:pic>
      <p:sp>
        <p:nvSpPr>
          <p:cNvPr id="32" name="文字方塊 31">
            <a:extLst>
              <a:ext uri="{FF2B5EF4-FFF2-40B4-BE49-F238E27FC236}">
                <a16:creationId xmlns="" xmlns:a16="http://schemas.microsoft.com/office/drawing/2014/main" id="{16BF4AE8-CA0D-51F6-EBCB-F5C58F92A0B8}"/>
              </a:ext>
            </a:extLst>
          </p:cNvPr>
          <p:cNvSpPr txBox="1"/>
          <p:nvPr/>
        </p:nvSpPr>
        <p:spPr>
          <a:xfrm>
            <a:off x="2104420" y="181121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="" xmlns:a16="http://schemas.microsoft.com/office/drawing/2014/main" id="{B122A4B3-944C-BCC8-2D65-C6CD82632868}"/>
              </a:ext>
            </a:extLst>
          </p:cNvPr>
          <p:cNvSpPr txBox="1"/>
          <p:nvPr/>
        </p:nvSpPr>
        <p:spPr>
          <a:xfrm>
            <a:off x="3534310" y="3043956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="" xmlns:a16="http://schemas.microsoft.com/office/drawing/2014/main" id="{5198FB73-CDB0-8BFC-683F-CEE311754DCC}"/>
              </a:ext>
            </a:extLst>
          </p:cNvPr>
          <p:cNvSpPr txBox="1"/>
          <p:nvPr/>
        </p:nvSpPr>
        <p:spPr>
          <a:xfrm>
            <a:off x="3669984" y="181121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B1E15B78-CC45-8EE0-7266-EC3FE5BBDBB1}"/>
              </a:ext>
            </a:extLst>
          </p:cNvPr>
          <p:cNvSpPr txBox="1"/>
          <p:nvPr/>
        </p:nvSpPr>
        <p:spPr>
          <a:xfrm>
            <a:off x="5099874" y="3043956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pic>
        <p:nvPicPr>
          <p:cNvPr id="36" name="圖片 35">
            <a:extLst>
              <a:ext uri="{FF2B5EF4-FFF2-40B4-BE49-F238E27FC236}">
                <a16:creationId xmlns="" xmlns:a16="http://schemas.microsoft.com/office/drawing/2014/main" id="{761717D8-7A03-C6D8-CC67-0A2E685266B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35" r="-951"/>
          <a:stretch/>
        </p:blipFill>
        <p:spPr>
          <a:xfrm>
            <a:off x="5871309" y="2009430"/>
            <a:ext cx="1430584" cy="1263856"/>
          </a:xfrm>
          <a:prstGeom prst="rect">
            <a:avLst/>
          </a:prstGeom>
        </p:spPr>
      </p:pic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5163AB49-6965-DAC9-FA1C-03C31D979204}"/>
              </a:ext>
            </a:extLst>
          </p:cNvPr>
          <p:cNvSpPr txBox="1"/>
          <p:nvPr/>
        </p:nvSpPr>
        <p:spPr>
          <a:xfrm>
            <a:off x="5616224" y="181112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867B2F5B-9966-66D0-3521-B2DAEE90AD86}"/>
              </a:ext>
            </a:extLst>
          </p:cNvPr>
          <p:cNvSpPr txBox="1"/>
          <p:nvPr/>
        </p:nvSpPr>
        <p:spPr>
          <a:xfrm>
            <a:off x="7034082" y="3043872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D20F85E9-12FD-79F5-65D8-F1F2053647F4}"/>
              </a:ext>
            </a:extLst>
          </p:cNvPr>
          <p:cNvSpPr txBox="1"/>
          <p:nvPr/>
        </p:nvSpPr>
        <p:spPr>
          <a:xfrm>
            <a:off x="2658549" y="2509976"/>
            <a:ext cx="8258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x=0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E9588206-AF94-AFC3-B230-475F0E0C5A91}"/>
              </a:ext>
            </a:extLst>
          </p:cNvPr>
          <p:cNvSpPr txBox="1"/>
          <p:nvPr/>
        </p:nvSpPr>
        <p:spPr>
          <a:xfrm>
            <a:off x="4034231" y="2044635"/>
            <a:ext cx="1441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x=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常數</a:t>
            </a:r>
          </a:p>
        </p:txBody>
      </p:sp>
      <p:pic>
        <p:nvPicPr>
          <p:cNvPr id="42" name="圖片 41">
            <a:extLst>
              <a:ext uri="{FF2B5EF4-FFF2-40B4-BE49-F238E27FC236}">
                <a16:creationId xmlns="" xmlns:a16="http://schemas.microsoft.com/office/drawing/2014/main" id="{5A673E5E-2531-BEB9-1A3A-BDB96FFD553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39145" r="57229"/>
          <a:stretch/>
        </p:blipFill>
        <p:spPr>
          <a:xfrm>
            <a:off x="2371537" y="3771899"/>
            <a:ext cx="3004162" cy="1263600"/>
          </a:xfrm>
          <a:prstGeom prst="rect">
            <a:avLst/>
          </a:prstGeom>
        </p:spPr>
      </p:pic>
      <p:pic>
        <p:nvPicPr>
          <p:cNvPr id="43" name="圖片 42">
            <a:extLst>
              <a:ext uri="{FF2B5EF4-FFF2-40B4-BE49-F238E27FC236}">
                <a16:creationId xmlns="" xmlns:a16="http://schemas.microsoft.com/office/drawing/2014/main" id="{1310B610-B2DF-F54E-8EA9-55893906AE5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0" t="39145" r="28234"/>
          <a:stretch/>
        </p:blipFill>
        <p:spPr>
          <a:xfrm>
            <a:off x="5884276" y="3824022"/>
            <a:ext cx="1334914" cy="1263600"/>
          </a:xfrm>
          <a:prstGeom prst="rect">
            <a:avLst/>
          </a:prstGeom>
        </p:spPr>
      </p:pic>
      <p:pic>
        <p:nvPicPr>
          <p:cNvPr id="46" name="圖片 45">
            <a:extLst>
              <a:ext uri="{FF2B5EF4-FFF2-40B4-BE49-F238E27FC236}">
                <a16:creationId xmlns="" xmlns:a16="http://schemas.microsoft.com/office/drawing/2014/main" id="{98947BFF-4AFA-19D5-1EEB-068A874712E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88" t="248" r="1106" b="43607"/>
          <a:stretch/>
        </p:blipFill>
        <p:spPr>
          <a:xfrm>
            <a:off x="7631402" y="2846110"/>
            <a:ext cx="1334914" cy="1165780"/>
          </a:xfrm>
          <a:prstGeom prst="rect">
            <a:avLst/>
          </a:prstGeom>
        </p:spPr>
      </p:pic>
      <p:sp>
        <p:nvSpPr>
          <p:cNvPr id="48" name="文字方塊 47">
            <a:extLst>
              <a:ext uri="{FF2B5EF4-FFF2-40B4-BE49-F238E27FC236}">
                <a16:creationId xmlns="" xmlns:a16="http://schemas.microsoft.com/office/drawing/2014/main" id="{6E85AD61-3974-BB76-4010-B08CCD06E3FD}"/>
              </a:ext>
            </a:extLst>
          </p:cNvPr>
          <p:cNvSpPr txBox="1"/>
          <p:nvPr/>
        </p:nvSpPr>
        <p:spPr>
          <a:xfrm>
            <a:off x="2104419" y="3608527"/>
            <a:ext cx="400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="" xmlns:a16="http://schemas.microsoft.com/office/drawing/2014/main" id="{4E2ACC3C-D7AB-E4C9-6EEE-43DA9E92853B}"/>
              </a:ext>
            </a:extLst>
          </p:cNvPr>
          <p:cNvSpPr txBox="1"/>
          <p:nvPr/>
        </p:nvSpPr>
        <p:spPr>
          <a:xfrm>
            <a:off x="3534310" y="4841271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50" name="文字方塊 49">
            <a:extLst>
              <a:ext uri="{FF2B5EF4-FFF2-40B4-BE49-F238E27FC236}">
                <a16:creationId xmlns="" xmlns:a16="http://schemas.microsoft.com/office/drawing/2014/main" id="{FBA49A1D-5123-4FAF-41D6-5F0855B33975}"/>
              </a:ext>
            </a:extLst>
          </p:cNvPr>
          <p:cNvSpPr txBox="1"/>
          <p:nvPr/>
        </p:nvSpPr>
        <p:spPr>
          <a:xfrm>
            <a:off x="3669984" y="3608527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="" xmlns:a16="http://schemas.microsoft.com/office/drawing/2014/main" id="{ADF77E16-C053-0E80-18C2-7B160AE3D6B5}"/>
              </a:ext>
            </a:extLst>
          </p:cNvPr>
          <p:cNvSpPr txBox="1"/>
          <p:nvPr/>
        </p:nvSpPr>
        <p:spPr>
          <a:xfrm>
            <a:off x="5099874" y="4841271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="" xmlns:a16="http://schemas.microsoft.com/office/drawing/2014/main" id="{442C8BA1-F1FB-BBBF-D7D6-F2A5AC8B7533}"/>
              </a:ext>
            </a:extLst>
          </p:cNvPr>
          <p:cNvSpPr txBox="1"/>
          <p:nvPr/>
        </p:nvSpPr>
        <p:spPr>
          <a:xfrm>
            <a:off x="5616224" y="3608527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53" name="文字方塊 52">
            <a:extLst>
              <a:ext uri="{FF2B5EF4-FFF2-40B4-BE49-F238E27FC236}">
                <a16:creationId xmlns="" xmlns:a16="http://schemas.microsoft.com/office/drawing/2014/main" id="{49635602-5FF3-1153-73F3-164D9FCA191E}"/>
              </a:ext>
            </a:extLst>
          </p:cNvPr>
          <p:cNvSpPr txBox="1"/>
          <p:nvPr/>
        </p:nvSpPr>
        <p:spPr>
          <a:xfrm>
            <a:off x="7034082" y="4817207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15343097-F421-09B4-F265-A6757738141C}"/>
              </a:ext>
            </a:extLst>
          </p:cNvPr>
          <p:cNvSpPr txBox="1"/>
          <p:nvPr/>
        </p:nvSpPr>
        <p:spPr>
          <a:xfrm>
            <a:off x="2543894" y="4018534"/>
            <a:ext cx="9396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x=</a:t>
            </a:r>
            <a:r>
              <a:rPr lang="en-US" altLang="zh-TW" sz="3200" dirty="0" err="1">
                <a:latin typeface="Times New Roman" panose="02020603050405020304" pitchFamily="18" charset="0"/>
                <a:ea typeface="微軟正黑體" panose="020B0604030504040204" pitchFamily="34" charset="-120"/>
              </a:rPr>
              <a:t>vt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="" xmlns:a16="http://schemas.microsoft.com/office/drawing/2014/main" id="{ADEFBCF6-6DBC-3B47-D3ED-1AB7125FDF92}"/>
              </a:ext>
            </a:extLst>
          </p:cNvPr>
          <p:cNvSpPr txBox="1"/>
          <p:nvPr/>
        </p:nvSpPr>
        <p:spPr>
          <a:xfrm>
            <a:off x="8684403" y="3822400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="" xmlns:a16="http://schemas.microsoft.com/office/drawing/2014/main" id="{DE7CD8DC-5D41-EE80-5CE2-4A4A0756018D}"/>
              </a:ext>
            </a:extLst>
          </p:cNvPr>
          <p:cNvSpPr txBox="1"/>
          <p:nvPr/>
        </p:nvSpPr>
        <p:spPr>
          <a:xfrm>
            <a:off x="7349530" y="2680907"/>
            <a:ext cx="367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a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924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3669</TotalTime>
  <Words>189</Words>
  <Application>Microsoft Office PowerPoint</Application>
  <PresentationFormat>如螢幕大小 (4:3)</PresentationFormat>
  <Paragraphs>132</Paragraphs>
  <Slides>8</Slides>
  <Notes>7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7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Equation</vt:lpstr>
      <vt:lpstr>加速度運動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424</cp:revision>
  <dcterms:created xsi:type="dcterms:W3CDTF">2010-09-06T12:46:49Z</dcterms:created>
  <dcterms:modified xsi:type="dcterms:W3CDTF">2025-05-05T08:57:06Z</dcterms:modified>
</cp:coreProperties>
</file>