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8"/>
  </p:notesMasterIdLst>
  <p:sldIdLst>
    <p:sldId id="345" r:id="rId2"/>
    <p:sldId id="346" r:id="rId3"/>
    <p:sldId id="393" r:id="rId4"/>
    <p:sldId id="391" r:id="rId5"/>
    <p:sldId id="392" r:id="rId6"/>
    <p:sldId id="373" r:id="rId7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FE2"/>
    <a:srgbClr val="3377BA"/>
    <a:srgbClr val="0055A9"/>
    <a:srgbClr val="0000FF"/>
    <a:srgbClr val="FF0000"/>
    <a:srgbClr val="FFFF99"/>
    <a:srgbClr val="CC3300"/>
    <a:srgbClr val="6633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20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422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822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733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2-1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慣性定律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慣性定律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2-1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94349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伽利略的斜面實驗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u="sng" dirty="0">
                <a:latin typeface="Times New Roman" panose="02020603050405020304" pitchFamily="18" charset="0"/>
              </a:rPr>
              <a:t>伽利略</a:t>
            </a:r>
            <a:r>
              <a:rPr lang="zh-TW" altLang="en-US" dirty="0">
                <a:latin typeface="Times New Roman" panose="02020603050405020304" pitchFamily="18" charset="0"/>
              </a:rPr>
              <a:t>發現球自光滑斜面頂端釋放，在不受外力的影響下，會抵達斜面另一端的相同高度；或沿著水平方向進行等速度運動，表示物體有維持原來運動狀態的特性，稱為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:a16="http://schemas.microsoft.com/office/drawing/2014/main" xmlns="" id="{F6FB089F-92E3-A4E6-231B-B5D6CCD33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9223" y="365953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慣性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5420771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伽利略的斜面</a:t>
            </a:r>
            <a:r>
              <a:rPr lang="zh-TW" altLang="en-US" b="1" dirty="0" smtClean="0">
                <a:latin typeface="Times New Roman" panose="02020603050405020304" pitchFamily="18" charset="0"/>
              </a:rPr>
              <a:t>實驗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xmlns="" id="{02401278-EC3B-467B-984A-1B90AAF87968}"/>
              </a:ext>
            </a:extLst>
          </p:cNvPr>
          <p:cNvSpPr/>
          <p:nvPr/>
        </p:nvSpPr>
        <p:spPr>
          <a:xfrm>
            <a:off x="69640" y="1310969"/>
            <a:ext cx="9010860" cy="1254431"/>
          </a:xfrm>
          <a:custGeom>
            <a:avLst/>
            <a:gdLst/>
            <a:ahLst/>
            <a:cxnLst/>
            <a:rect l="l" t="t" r="r" b="b"/>
            <a:pathLst>
              <a:path w="4099559" h="742314">
                <a:moveTo>
                  <a:pt x="108000" y="0"/>
                </a:move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633844"/>
                </a:lnTo>
                <a:lnTo>
                  <a:pt x="1687" y="696282"/>
                </a:lnTo>
                <a:lnTo>
                  <a:pt x="13500" y="728344"/>
                </a:lnTo>
                <a:lnTo>
                  <a:pt x="45562" y="740157"/>
                </a:lnTo>
                <a:lnTo>
                  <a:pt x="108000" y="741845"/>
                </a:lnTo>
                <a:lnTo>
                  <a:pt x="3991444" y="741845"/>
                </a:lnTo>
                <a:lnTo>
                  <a:pt x="4053882" y="740157"/>
                </a:lnTo>
                <a:lnTo>
                  <a:pt x="4085945" y="728345"/>
                </a:lnTo>
                <a:lnTo>
                  <a:pt x="4097758" y="696282"/>
                </a:lnTo>
                <a:lnTo>
                  <a:pt x="4099445" y="633844"/>
                </a:lnTo>
                <a:lnTo>
                  <a:pt x="4099445" y="108000"/>
                </a:lnTo>
                <a:lnTo>
                  <a:pt x="4097758" y="45562"/>
                </a:lnTo>
                <a:lnTo>
                  <a:pt x="4085945" y="13500"/>
                </a:lnTo>
                <a:lnTo>
                  <a:pt x="4053882" y="1687"/>
                </a:lnTo>
                <a:lnTo>
                  <a:pt x="3991444" y="0"/>
                </a:lnTo>
                <a:lnTo>
                  <a:pt x="108000" y="0"/>
                </a:lnTo>
                <a:close/>
              </a:path>
            </a:pathLst>
          </a:custGeom>
          <a:ln w="57150">
            <a:solidFill>
              <a:srgbClr val="FEEADC"/>
            </a:solidFill>
          </a:ln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kumimoji="0" sz="18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xmlns="" id="{CBBAD7DB-FAE8-4446-98D2-A1D66B5D55C0}"/>
              </a:ext>
            </a:extLst>
          </p:cNvPr>
          <p:cNvSpPr/>
          <p:nvPr/>
        </p:nvSpPr>
        <p:spPr>
          <a:xfrm>
            <a:off x="69639" y="1310976"/>
            <a:ext cx="5429461" cy="1254431"/>
          </a:xfrm>
          <a:custGeom>
            <a:avLst/>
            <a:gdLst/>
            <a:ahLst/>
            <a:cxnLst/>
            <a:rect l="l" t="t" r="r" b="b"/>
            <a:pathLst>
              <a:path w="1845945" h="742314">
                <a:moveTo>
                  <a:pt x="1716239" y="0"/>
                </a:moveTo>
                <a:lnTo>
                  <a:pt x="0" y="0"/>
                </a:lnTo>
                <a:lnTo>
                  <a:pt x="0" y="741845"/>
                </a:lnTo>
                <a:lnTo>
                  <a:pt x="1716239" y="741845"/>
                </a:lnTo>
                <a:lnTo>
                  <a:pt x="1845843" y="376542"/>
                </a:lnTo>
                <a:lnTo>
                  <a:pt x="1716239" y="0"/>
                </a:lnTo>
                <a:close/>
              </a:path>
            </a:pathLst>
          </a:custGeom>
          <a:solidFill>
            <a:srgbClr val="FEEADC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kumimoji="0" sz="18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21ED5B56-0038-453D-9520-76F9F4865933}"/>
              </a:ext>
            </a:extLst>
          </p:cNvPr>
          <p:cNvSpPr/>
          <p:nvPr/>
        </p:nvSpPr>
        <p:spPr>
          <a:xfrm>
            <a:off x="490528" y="1387519"/>
            <a:ext cx="4792671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zh-TW" altLang="en-US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球體自光滑</a:t>
            </a:r>
            <a:r>
              <a:rPr lang="zh-TW" altLang="en-US" sz="32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斜面上滑</a:t>
            </a:r>
            <a:r>
              <a:rPr lang="zh-TW" altLang="en-US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下，會到達另一端同樣高度處</a:t>
            </a:r>
            <a:endParaRPr lang="zh-TW" altLang="en-US" sz="3200" dirty="0"/>
          </a:p>
        </p:txBody>
      </p:sp>
      <p:grpSp>
        <p:nvGrpSpPr>
          <p:cNvPr id="12" name="群組 11">
            <a:extLst>
              <a:ext uri="{FF2B5EF4-FFF2-40B4-BE49-F238E27FC236}">
                <a16:creationId xmlns:a16="http://schemas.microsoft.com/office/drawing/2014/main" xmlns="" id="{90B826FD-AA4F-4C1C-A25A-2D695F471D7B}"/>
              </a:ext>
            </a:extLst>
          </p:cNvPr>
          <p:cNvGrpSpPr/>
          <p:nvPr/>
        </p:nvGrpSpPr>
        <p:grpSpPr>
          <a:xfrm>
            <a:off x="144762" y="1383425"/>
            <a:ext cx="425404" cy="523220"/>
            <a:chOff x="592932" y="3699945"/>
            <a:chExt cx="425404" cy="523220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="" id="{FA9029C4-8158-4F14-93BC-BC6DBE8C079E}"/>
                </a:ext>
              </a:extLst>
            </p:cNvPr>
            <p:cNvSpPr/>
            <p:nvPr/>
          </p:nvSpPr>
          <p:spPr bwMode="auto">
            <a:xfrm>
              <a:off x="592932" y="3793814"/>
              <a:ext cx="425404" cy="392340"/>
            </a:xfrm>
            <a:prstGeom prst="rect">
              <a:avLst/>
            </a:prstGeom>
            <a:solidFill>
              <a:srgbClr val="A97745"/>
            </a:solidFill>
            <a:ln w="9525" cap="flat" cmpd="sng" algn="ctr">
              <a:solidFill>
                <a:srgbClr val="A9774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400" b="0" i="0" u="none" strike="noStrike" cap="none" normalizeH="0" baseline="0" dirty="0">
                <a:ln>
                  <a:noFill/>
                </a:ln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xmlns="" id="{89A2B22E-121A-4024-9626-EE1B60ECB75E}"/>
                </a:ext>
              </a:extLst>
            </p:cNvPr>
            <p:cNvSpPr txBox="1"/>
            <p:nvPr/>
          </p:nvSpPr>
          <p:spPr>
            <a:xfrm>
              <a:off x="613113" y="3699945"/>
              <a:ext cx="3850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800" b="1" dirty="0">
                  <a:solidFill>
                    <a:schemeClr val="bg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a</a:t>
              </a:r>
              <a:endParaRPr lang="zh-TW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</p:grpSp>
      <p:sp>
        <p:nvSpPr>
          <p:cNvPr id="15" name="object 2">
            <a:extLst>
              <a:ext uri="{FF2B5EF4-FFF2-40B4-BE49-F238E27FC236}">
                <a16:creationId xmlns:a16="http://schemas.microsoft.com/office/drawing/2014/main" xmlns="" id="{02401278-EC3B-467B-984A-1B90AAF87968}"/>
              </a:ext>
            </a:extLst>
          </p:cNvPr>
          <p:cNvSpPr/>
          <p:nvPr/>
        </p:nvSpPr>
        <p:spPr>
          <a:xfrm>
            <a:off x="69640" y="2731718"/>
            <a:ext cx="8953710" cy="1613989"/>
          </a:xfrm>
          <a:custGeom>
            <a:avLst/>
            <a:gdLst/>
            <a:ahLst/>
            <a:cxnLst/>
            <a:rect l="l" t="t" r="r" b="b"/>
            <a:pathLst>
              <a:path w="4099559" h="742314">
                <a:moveTo>
                  <a:pt x="108000" y="0"/>
                </a:move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633844"/>
                </a:lnTo>
                <a:lnTo>
                  <a:pt x="1687" y="696282"/>
                </a:lnTo>
                <a:lnTo>
                  <a:pt x="13500" y="728344"/>
                </a:lnTo>
                <a:lnTo>
                  <a:pt x="45562" y="740157"/>
                </a:lnTo>
                <a:lnTo>
                  <a:pt x="108000" y="741845"/>
                </a:lnTo>
                <a:lnTo>
                  <a:pt x="3991444" y="741845"/>
                </a:lnTo>
                <a:lnTo>
                  <a:pt x="4053882" y="740157"/>
                </a:lnTo>
                <a:lnTo>
                  <a:pt x="4085945" y="728345"/>
                </a:lnTo>
                <a:lnTo>
                  <a:pt x="4097758" y="696282"/>
                </a:lnTo>
                <a:lnTo>
                  <a:pt x="4099445" y="633844"/>
                </a:lnTo>
                <a:lnTo>
                  <a:pt x="4099445" y="108000"/>
                </a:lnTo>
                <a:lnTo>
                  <a:pt x="4097758" y="45562"/>
                </a:lnTo>
                <a:lnTo>
                  <a:pt x="4085945" y="13500"/>
                </a:lnTo>
                <a:lnTo>
                  <a:pt x="4053882" y="1687"/>
                </a:lnTo>
                <a:lnTo>
                  <a:pt x="3991444" y="0"/>
                </a:lnTo>
                <a:lnTo>
                  <a:pt x="108000" y="0"/>
                </a:lnTo>
                <a:close/>
              </a:path>
            </a:pathLst>
          </a:custGeom>
          <a:ln w="57150">
            <a:solidFill>
              <a:srgbClr val="FEEADC"/>
            </a:solidFill>
          </a:ln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kumimoji="0" sz="18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CBBAD7DB-FAE8-4446-98D2-A1D66B5D55C0}"/>
              </a:ext>
            </a:extLst>
          </p:cNvPr>
          <p:cNvSpPr/>
          <p:nvPr/>
        </p:nvSpPr>
        <p:spPr>
          <a:xfrm>
            <a:off x="69639" y="2731725"/>
            <a:ext cx="5395025" cy="1613989"/>
          </a:xfrm>
          <a:custGeom>
            <a:avLst/>
            <a:gdLst/>
            <a:ahLst/>
            <a:cxnLst/>
            <a:rect l="l" t="t" r="r" b="b"/>
            <a:pathLst>
              <a:path w="1845945" h="742314">
                <a:moveTo>
                  <a:pt x="1716239" y="0"/>
                </a:moveTo>
                <a:lnTo>
                  <a:pt x="0" y="0"/>
                </a:lnTo>
                <a:lnTo>
                  <a:pt x="0" y="741845"/>
                </a:lnTo>
                <a:lnTo>
                  <a:pt x="1716239" y="741845"/>
                </a:lnTo>
                <a:lnTo>
                  <a:pt x="1845843" y="376542"/>
                </a:lnTo>
                <a:lnTo>
                  <a:pt x="1716239" y="0"/>
                </a:lnTo>
                <a:close/>
              </a:path>
            </a:pathLst>
          </a:custGeom>
          <a:solidFill>
            <a:srgbClr val="FEEADC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kumimoji="0" sz="18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21ED5B56-0038-453D-9520-76F9F4865933}"/>
              </a:ext>
            </a:extLst>
          </p:cNvPr>
          <p:cNvSpPr/>
          <p:nvPr/>
        </p:nvSpPr>
        <p:spPr>
          <a:xfrm>
            <a:off x="490528" y="2808268"/>
            <a:ext cx="4792671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zh-TW" altLang="en-US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不論斜面傾斜</a:t>
            </a:r>
            <a:r>
              <a:rPr lang="zh-TW" altLang="en-US" sz="32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角度大小，</a:t>
            </a:r>
            <a:r>
              <a:rPr lang="zh-TW" altLang="en-US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球仍會抵達右邊斜面的相同高度處</a:t>
            </a:r>
          </a:p>
        </p:txBody>
      </p:sp>
      <p:grpSp>
        <p:nvGrpSpPr>
          <p:cNvPr id="18" name="群組 17">
            <a:extLst>
              <a:ext uri="{FF2B5EF4-FFF2-40B4-BE49-F238E27FC236}">
                <a16:creationId xmlns:a16="http://schemas.microsoft.com/office/drawing/2014/main" xmlns="" id="{90B826FD-AA4F-4C1C-A25A-2D695F471D7B}"/>
              </a:ext>
            </a:extLst>
          </p:cNvPr>
          <p:cNvGrpSpPr/>
          <p:nvPr/>
        </p:nvGrpSpPr>
        <p:grpSpPr>
          <a:xfrm>
            <a:off x="144762" y="2804174"/>
            <a:ext cx="425404" cy="523220"/>
            <a:chOff x="592932" y="3699945"/>
            <a:chExt cx="425404" cy="523220"/>
          </a:xfrm>
        </p:grpSpPr>
        <p:sp>
          <p:nvSpPr>
            <p:cNvPr id="19" name="矩形 18">
              <a:extLst>
                <a:ext uri="{FF2B5EF4-FFF2-40B4-BE49-F238E27FC236}">
                  <a16:creationId xmlns:a16="http://schemas.microsoft.com/office/drawing/2014/main" xmlns="" id="{FA9029C4-8158-4F14-93BC-BC6DBE8C079E}"/>
                </a:ext>
              </a:extLst>
            </p:cNvPr>
            <p:cNvSpPr/>
            <p:nvPr/>
          </p:nvSpPr>
          <p:spPr bwMode="auto">
            <a:xfrm>
              <a:off x="592932" y="3793814"/>
              <a:ext cx="425404" cy="392340"/>
            </a:xfrm>
            <a:prstGeom prst="rect">
              <a:avLst/>
            </a:prstGeom>
            <a:solidFill>
              <a:srgbClr val="A97745"/>
            </a:solidFill>
            <a:ln w="9525" cap="flat" cmpd="sng" algn="ctr">
              <a:solidFill>
                <a:srgbClr val="A9774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400" b="0" i="0" u="none" strike="noStrike" cap="none" normalizeH="0" baseline="0" dirty="0">
                <a:ln>
                  <a:noFill/>
                </a:ln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xmlns="" id="{89A2B22E-121A-4024-9626-EE1B60ECB75E}"/>
                </a:ext>
              </a:extLst>
            </p:cNvPr>
            <p:cNvSpPr txBox="1"/>
            <p:nvPr/>
          </p:nvSpPr>
          <p:spPr>
            <a:xfrm>
              <a:off x="613113" y="3699945"/>
              <a:ext cx="3850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800" b="1" dirty="0">
                  <a:solidFill>
                    <a:schemeClr val="bg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b</a:t>
              </a:r>
              <a:endParaRPr lang="zh-TW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</p:grpSp>
      <p:sp>
        <p:nvSpPr>
          <p:cNvPr id="21" name="object 2">
            <a:extLst>
              <a:ext uri="{FF2B5EF4-FFF2-40B4-BE49-F238E27FC236}">
                <a16:creationId xmlns:a16="http://schemas.microsoft.com/office/drawing/2014/main" xmlns="" id="{02401278-EC3B-467B-984A-1B90AAF87968}"/>
              </a:ext>
            </a:extLst>
          </p:cNvPr>
          <p:cNvSpPr/>
          <p:nvPr/>
        </p:nvSpPr>
        <p:spPr>
          <a:xfrm>
            <a:off x="69639" y="4496762"/>
            <a:ext cx="9024417" cy="1646203"/>
          </a:xfrm>
          <a:custGeom>
            <a:avLst/>
            <a:gdLst/>
            <a:ahLst/>
            <a:cxnLst/>
            <a:rect l="l" t="t" r="r" b="b"/>
            <a:pathLst>
              <a:path w="4099559" h="742314">
                <a:moveTo>
                  <a:pt x="108000" y="0"/>
                </a:move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633844"/>
                </a:lnTo>
                <a:lnTo>
                  <a:pt x="1687" y="696282"/>
                </a:lnTo>
                <a:lnTo>
                  <a:pt x="13500" y="728344"/>
                </a:lnTo>
                <a:lnTo>
                  <a:pt x="45562" y="740157"/>
                </a:lnTo>
                <a:lnTo>
                  <a:pt x="108000" y="741845"/>
                </a:lnTo>
                <a:lnTo>
                  <a:pt x="3991444" y="741845"/>
                </a:lnTo>
                <a:lnTo>
                  <a:pt x="4053882" y="740157"/>
                </a:lnTo>
                <a:lnTo>
                  <a:pt x="4085945" y="728345"/>
                </a:lnTo>
                <a:lnTo>
                  <a:pt x="4097758" y="696282"/>
                </a:lnTo>
                <a:lnTo>
                  <a:pt x="4099445" y="633844"/>
                </a:lnTo>
                <a:lnTo>
                  <a:pt x="4099445" y="108000"/>
                </a:lnTo>
                <a:lnTo>
                  <a:pt x="4097758" y="45562"/>
                </a:lnTo>
                <a:lnTo>
                  <a:pt x="4085945" y="13500"/>
                </a:lnTo>
                <a:lnTo>
                  <a:pt x="4053882" y="1687"/>
                </a:lnTo>
                <a:lnTo>
                  <a:pt x="3991444" y="0"/>
                </a:lnTo>
                <a:lnTo>
                  <a:pt x="108000" y="0"/>
                </a:lnTo>
                <a:close/>
              </a:path>
            </a:pathLst>
          </a:custGeom>
          <a:ln w="57150">
            <a:solidFill>
              <a:srgbClr val="FEEADC"/>
            </a:solidFill>
          </a:ln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kumimoji="0" sz="18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22" name="object 5">
            <a:extLst>
              <a:ext uri="{FF2B5EF4-FFF2-40B4-BE49-F238E27FC236}">
                <a16:creationId xmlns:a16="http://schemas.microsoft.com/office/drawing/2014/main" xmlns="" id="{CBBAD7DB-FAE8-4446-98D2-A1D66B5D55C0}"/>
              </a:ext>
            </a:extLst>
          </p:cNvPr>
          <p:cNvSpPr/>
          <p:nvPr/>
        </p:nvSpPr>
        <p:spPr>
          <a:xfrm>
            <a:off x="69639" y="4496769"/>
            <a:ext cx="5437630" cy="1646203"/>
          </a:xfrm>
          <a:custGeom>
            <a:avLst/>
            <a:gdLst/>
            <a:ahLst/>
            <a:cxnLst/>
            <a:rect l="l" t="t" r="r" b="b"/>
            <a:pathLst>
              <a:path w="1845945" h="742314">
                <a:moveTo>
                  <a:pt x="1716239" y="0"/>
                </a:moveTo>
                <a:lnTo>
                  <a:pt x="0" y="0"/>
                </a:lnTo>
                <a:lnTo>
                  <a:pt x="0" y="741845"/>
                </a:lnTo>
                <a:lnTo>
                  <a:pt x="1716239" y="741845"/>
                </a:lnTo>
                <a:lnTo>
                  <a:pt x="1845843" y="376542"/>
                </a:lnTo>
                <a:lnTo>
                  <a:pt x="1716239" y="0"/>
                </a:lnTo>
                <a:close/>
              </a:path>
            </a:pathLst>
          </a:custGeom>
          <a:solidFill>
            <a:srgbClr val="FEEADC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kumimoji="0" sz="180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xmlns="" id="{21ED5B56-0038-453D-9520-76F9F4865933}"/>
              </a:ext>
            </a:extLst>
          </p:cNvPr>
          <p:cNvSpPr/>
          <p:nvPr/>
        </p:nvSpPr>
        <p:spPr>
          <a:xfrm>
            <a:off x="490528" y="4573312"/>
            <a:ext cx="4792671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zh-TW" altLang="en-US" sz="32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球體自</a:t>
            </a:r>
            <a:r>
              <a:rPr lang="zh-TW" altLang="en-US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斜面頂端釋放後</a:t>
            </a:r>
            <a:r>
              <a:rPr lang="zh-TW" altLang="en-US" sz="32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，若滑下至</a:t>
            </a:r>
            <a:r>
              <a:rPr lang="zh-TW" altLang="en-US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en-US" sz="32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水平面</a:t>
            </a:r>
            <a:r>
              <a:rPr lang="zh-TW" altLang="en-US" sz="32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，則會</a:t>
            </a:r>
            <a:r>
              <a:rPr lang="zh-TW" altLang="en-US" sz="32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不斷向前運動</a:t>
            </a:r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xmlns="" id="{90B826FD-AA4F-4C1C-A25A-2D695F471D7B}"/>
              </a:ext>
            </a:extLst>
          </p:cNvPr>
          <p:cNvGrpSpPr/>
          <p:nvPr/>
        </p:nvGrpSpPr>
        <p:grpSpPr>
          <a:xfrm>
            <a:off x="144762" y="4569218"/>
            <a:ext cx="425404" cy="523220"/>
            <a:chOff x="592932" y="3699945"/>
            <a:chExt cx="425404" cy="523220"/>
          </a:xfrm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xmlns="" id="{FA9029C4-8158-4F14-93BC-BC6DBE8C079E}"/>
                </a:ext>
              </a:extLst>
            </p:cNvPr>
            <p:cNvSpPr/>
            <p:nvPr/>
          </p:nvSpPr>
          <p:spPr bwMode="auto">
            <a:xfrm>
              <a:off x="592932" y="3793814"/>
              <a:ext cx="425404" cy="392340"/>
            </a:xfrm>
            <a:prstGeom prst="rect">
              <a:avLst/>
            </a:prstGeom>
            <a:solidFill>
              <a:srgbClr val="A97745"/>
            </a:solidFill>
            <a:ln w="9525" cap="flat" cmpd="sng" algn="ctr">
              <a:solidFill>
                <a:srgbClr val="A9774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400" b="0" i="0" u="none" strike="noStrike" cap="none" normalizeH="0" baseline="0" dirty="0">
                <a:ln>
                  <a:noFill/>
                </a:ln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6" name="文字方塊 25">
              <a:extLst>
                <a:ext uri="{FF2B5EF4-FFF2-40B4-BE49-F238E27FC236}">
                  <a16:creationId xmlns:a16="http://schemas.microsoft.com/office/drawing/2014/main" xmlns="" id="{89A2B22E-121A-4024-9626-EE1B60ECB75E}"/>
                </a:ext>
              </a:extLst>
            </p:cNvPr>
            <p:cNvSpPr txBox="1"/>
            <p:nvPr/>
          </p:nvSpPr>
          <p:spPr>
            <a:xfrm>
              <a:off x="613113" y="3699945"/>
              <a:ext cx="3850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c</a:t>
              </a:r>
              <a:endParaRPr lang="zh-TW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76" name="群組 75"/>
          <p:cNvGrpSpPr/>
          <p:nvPr/>
        </p:nvGrpSpPr>
        <p:grpSpPr>
          <a:xfrm>
            <a:off x="5233988" y="1421358"/>
            <a:ext cx="3789362" cy="1007646"/>
            <a:chOff x="5236155" y="1428227"/>
            <a:chExt cx="4095340" cy="1089010"/>
          </a:xfrm>
        </p:grpSpPr>
        <p:sp>
          <p:nvSpPr>
            <p:cNvPr id="27" name="object 17">
              <a:extLst>
                <a:ext uri="{FF2B5EF4-FFF2-40B4-BE49-F238E27FC236}">
                  <a16:creationId xmlns:a16="http://schemas.microsoft.com/office/drawing/2014/main" xmlns="" id="{1AEABDB7-CFBE-428F-A6AF-C0D9B4DB2801}"/>
                </a:ext>
              </a:extLst>
            </p:cNvPr>
            <p:cNvSpPr/>
            <p:nvPr/>
          </p:nvSpPr>
          <p:spPr>
            <a:xfrm>
              <a:off x="5620288" y="1660925"/>
              <a:ext cx="334140" cy="518377"/>
            </a:xfrm>
            <a:custGeom>
              <a:avLst/>
              <a:gdLst/>
              <a:ahLst/>
              <a:cxnLst/>
              <a:rect l="l" t="t" r="r" b="b"/>
              <a:pathLst>
                <a:path w="167639" h="208914">
                  <a:moveTo>
                    <a:pt x="0" y="0"/>
                  </a:moveTo>
                  <a:lnTo>
                    <a:pt x="167284" y="208648"/>
                  </a:lnTo>
                </a:path>
              </a:pathLst>
            </a:custGeom>
            <a:ln w="19050">
              <a:solidFill>
                <a:srgbClr val="80828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28" name="object 18">
              <a:extLst>
                <a:ext uri="{FF2B5EF4-FFF2-40B4-BE49-F238E27FC236}">
                  <a16:creationId xmlns:a16="http://schemas.microsoft.com/office/drawing/2014/main" xmlns="" id="{4797DB4C-6DBF-48C3-AC8D-CF5EAC7B753C}"/>
                </a:ext>
              </a:extLst>
            </p:cNvPr>
            <p:cNvSpPr/>
            <p:nvPr/>
          </p:nvSpPr>
          <p:spPr>
            <a:xfrm>
              <a:off x="6018977" y="2228779"/>
              <a:ext cx="349328" cy="124474"/>
            </a:xfrm>
            <a:custGeom>
              <a:avLst/>
              <a:gdLst/>
              <a:ahLst/>
              <a:cxnLst/>
              <a:rect l="l" t="t" r="r" b="b"/>
              <a:pathLst>
                <a:path w="175260" h="50164">
                  <a:moveTo>
                    <a:pt x="0" y="0"/>
                  </a:moveTo>
                  <a:lnTo>
                    <a:pt x="25734" y="15422"/>
                  </a:lnTo>
                  <a:lnTo>
                    <a:pt x="62766" y="30883"/>
                  </a:lnTo>
                  <a:lnTo>
                    <a:pt x="112128" y="43376"/>
                  </a:lnTo>
                  <a:lnTo>
                    <a:pt x="174853" y="49898"/>
                  </a:lnTo>
                </a:path>
              </a:pathLst>
            </a:custGeom>
            <a:ln w="19050">
              <a:solidFill>
                <a:srgbClr val="80828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29" name="object 19">
              <a:extLst>
                <a:ext uri="{FF2B5EF4-FFF2-40B4-BE49-F238E27FC236}">
                  <a16:creationId xmlns:a16="http://schemas.microsoft.com/office/drawing/2014/main" xmlns="" id="{29C11C5E-7D4D-461F-ACC4-6C27BD58D65A}"/>
                </a:ext>
              </a:extLst>
            </p:cNvPr>
            <p:cNvSpPr/>
            <p:nvPr/>
          </p:nvSpPr>
          <p:spPr>
            <a:xfrm>
              <a:off x="6459731" y="2347114"/>
              <a:ext cx="1197334" cy="45719"/>
            </a:xfrm>
            <a:custGeom>
              <a:avLst/>
              <a:gdLst/>
              <a:ahLst/>
              <a:cxnLst/>
              <a:rect l="l" t="t" r="r" b="b"/>
              <a:pathLst>
                <a:path w="600710">
                  <a:moveTo>
                    <a:pt x="0" y="0"/>
                  </a:moveTo>
                  <a:lnTo>
                    <a:pt x="600468" y="0"/>
                  </a:lnTo>
                </a:path>
              </a:pathLst>
            </a:custGeom>
            <a:ln w="19050">
              <a:solidFill>
                <a:srgbClr val="80828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30" name="object 20">
              <a:extLst>
                <a:ext uri="{FF2B5EF4-FFF2-40B4-BE49-F238E27FC236}">
                  <a16:creationId xmlns:a16="http://schemas.microsoft.com/office/drawing/2014/main" xmlns="" id="{BCDC7EC4-D016-4188-8D24-A58A696FB1AF}"/>
                </a:ext>
              </a:extLst>
            </p:cNvPr>
            <p:cNvSpPr/>
            <p:nvPr/>
          </p:nvSpPr>
          <p:spPr>
            <a:xfrm>
              <a:off x="7745930" y="2176545"/>
              <a:ext cx="307560" cy="173317"/>
            </a:xfrm>
            <a:custGeom>
              <a:avLst/>
              <a:gdLst/>
              <a:ahLst/>
              <a:cxnLst/>
              <a:rect l="l" t="t" r="r" b="b"/>
              <a:pathLst>
                <a:path w="154304" h="69850">
                  <a:moveTo>
                    <a:pt x="0" y="69354"/>
                  </a:moveTo>
                  <a:lnTo>
                    <a:pt x="33381" y="62595"/>
                  </a:lnTo>
                  <a:lnTo>
                    <a:pt x="73542" y="49969"/>
                  </a:lnTo>
                  <a:lnTo>
                    <a:pt x="115432" y="29697"/>
                  </a:lnTo>
                  <a:lnTo>
                    <a:pt x="154000" y="0"/>
                  </a:lnTo>
                </a:path>
              </a:pathLst>
            </a:custGeom>
            <a:ln w="19050">
              <a:solidFill>
                <a:srgbClr val="80828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31" name="object 21">
              <a:extLst>
                <a:ext uri="{FF2B5EF4-FFF2-40B4-BE49-F238E27FC236}">
                  <a16:creationId xmlns:a16="http://schemas.microsoft.com/office/drawing/2014/main" xmlns="" id="{914ECF6A-25C3-4346-B76A-F34E961DEA3B}"/>
                </a:ext>
              </a:extLst>
            </p:cNvPr>
            <p:cNvSpPr/>
            <p:nvPr/>
          </p:nvSpPr>
          <p:spPr>
            <a:xfrm>
              <a:off x="8110536" y="1646720"/>
              <a:ext cx="297435" cy="474259"/>
            </a:xfrm>
            <a:custGeom>
              <a:avLst/>
              <a:gdLst/>
              <a:ahLst/>
              <a:cxnLst/>
              <a:rect l="l" t="t" r="r" b="b"/>
              <a:pathLst>
                <a:path w="149225" h="191135">
                  <a:moveTo>
                    <a:pt x="0" y="190601"/>
                  </a:moveTo>
                  <a:lnTo>
                    <a:pt x="28437" y="154551"/>
                  </a:lnTo>
                  <a:lnTo>
                    <a:pt x="61779" y="111970"/>
                  </a:lnTo>
                  <a:lnTo>
                    <a:pt x="95798" y="68353"/>
                  </a:lnTo>
                  <a:lnTo>
                    <a:pt x="126263" y="29198"/>
                  </a:lnTo>
                  <a:lnTo>
                    <a:pt x="148945" y="0"/>
                  </a:lnTo>
                </a:path>
              </a:pathLst>
            </a:custGeom>
            <a:ln w="19050">
              <a:solidFill>
                <a:srgbClr val="80828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32" name="object 22">
              <a:extLst>
                <a:ext uri="{FF2B5EF4-FFF2-40B4-BE49-F238E27FC236}">
                  <a16:creationId xmlns:a16="http://schemas.microsoft.com/office/drawing/2014/main" xmlns="" id="{58D886ED-D3B4-4DF5-91BF-72F34896A4D8}"/>
                </a:ext>
              </a:extLst>
            </p:cNvPr>
            <p:cNvSpPr/>
            <p:nvPr/>
          </p:nvSpPr>
          <p:spPr>
            <a:xfrm>
              <a:off x="5588024" y="1613368"/>
              <a:ext cx="11391" cy="45719"/>
            </a:xfrm>
            <a:custGeom>
              <a:avLst/>
              <a:gdLst/>
              <a:ahLst/>
              <a:cxnLst/>
              <a:rect l="l" t="t" r="r" b="b"/>
              <a:pathLst>
                <a:path w="5714" h="6985">
                  <a:moveTo>
                    <a:pt x="0" y="0"/>
                  </a:moveTo>
                  <a:lnTo>
                    <a:pt x="5397" y="6731"/>
                  </a:lnTo>
                </a:path>
              </a:pathLst>
            </a:custGeom>
            <a:ln w="1905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33" name="object 23">
              <a:extLst>
                <a:ext uri="{FF2B5EF4-FFF2-40B4-BE49-F238E27FC236}">
                  <a16:creationId xmlns:a16="http://schemas.microsoft.com/office/drawing/2014/main" xmlns="" id="{F4D58794-73A4-4D36-A730-1B61BEDC2084}"/>
                </a:ext>
              </a:extLst>
            </p:cNvPr>
            <p:cNvSpPr/>
            <p:nvPr/>
          </p:nvSpPr>
          <p:spPr>
            <a:xfrm>
              <a:off x="5969544" y="2173278"/>
              <a:ext cx="25313" cy="45719"/>
            </a:xfrm>
            <a:custGeom>
              <a:avLst/>
              <a:gdLst/>
              <a:ahLst/>
              <a:cxnLst/>
              <a:rect l="l" t="t" r="r" b="b"/>
              <a:pathLst>
                <a:path w="12700" h="13970">
                  <a:moveTo>
                    <a:pt x="0" y="0"/>
                  </a:moveTo>
                  <a:lnTo>
                    <a:pt x="5397" y="6731"/>
                  </a:lnTo>
                  <a:lnTo>
                    <a:pt x="7543" y="9372"/>
                  </a:lnTo>
                  <a:lnTo>
                    <a:pt x="12192" y="13639"/>
                  </a:lnTo>
                </a:path>
              </a:pathLst>
            </a:custGeom>
            <a:ln w="19050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34" name="object 24">
              <a:extLst>
                <a:ext uri="{FF2B5EF4-FFF2-40B4-BE49-F238E27FC236}">
                  <a16:creationId xmlns:a16="http://schemas.microsoft.com/office/drawing/2014/main" xmlns="" id="{787DC8CE-F37C-4BEC-9E85-3A0815E5C61C}"/>
                </a:ext>
              </a:extLst>
            </p:cNvPr>
            <p:cNvSpPr/>
            <p:nvPr/>
          </p:nvSpPr>
          <p:spPr>
            <a:xfrm>
              <a:off x="6396980" y="2346918"/>
              <a:ext cx="37971" cy="45719"/>
            </a:xfrm>
            <a:custGeom>
              <a:avLst/>
              <a:gdLst/>
              <a:ahLst/>
              <a:cxnLst/>
              <a:rect l="l" t="t" r="r" b="b"/>
              <a:pathLst>
                <a:path w="19050" h="635">
                  <a:moveTo>
                    <a:pt x="0" y="0"/>
                  </a:moveTo>
                  <a:lnTo>
                    <a:pt x="3187" y="50"/>
                  </a:lnTo>
                  <a:lnTo>
                    <a:pt x="6413" y="88"/>
                  </a:lnTo>
                  <a:lnTo>
                    <a:pt x="9690" y="88"/>
                  </a:lnTo>
                  <a:lnTo>
                    <a:pt x="18656" y="88"/>
                  </a:lnTo>
                </a:path>
              </a:pathLst>
            </a:custGeom>
            <a:ln w="19050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35" name="object 25">
              <a:extLst>
                <a:ext uri="{FF2B5EF4-FFF2-40B4-BE49-F238E27FC236}">
                  <a16:creationId xmlns:a16="http://schemas.microsoft.com/office/drawing/2014/main" xmlns="" id="{61CA1290-45FC-44D5-BFCB-528CF47E5FB7}"/>
                </a:ext>
              </a:extLst>
            </p:cNvPr>
            <p:cNvSpPr/>
            <p:nvPr/>
          </p:nvSpPr>
          <p:spPr>
            <a:xfrm>
              <a:off x="7674422" y="2345362"/>
              <a:ext cx="36705" cy="45719"/>
            </a:xfrm>
            <a:custGeom>
              <a:avLst/>
              <a:gdLst/>
              <a:ahLst/>
              <a:cxnLst/>
              <a:rect l="l" t="t" r="r" b="b"/>
              <a:pathLst>
                <a:path w="18414" h="1270">
                  <a:moveTo>
                    <a:pt x="0" y="749"/>
                  </a:moveTo>
                  <a:lnTo>
                    <a:pt x="8966" y="749"/>
                  </a:lnTo>
                  <a:lnTo>
                    <a:pt x="12230" y="584"/>
                  </a:lnTo>
                  <a:lnTo>
                    <a:pt x="17970" y="0"/>
                  </a:lnTo>
                </a:path>
              </a:pathLst>
            </a:custGeom>
            <a:solidFill>
              <a:srgbClr val="808285"/>
            </a:solidFill>
            <a:ln w="19050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36" name="object 26">
              <a:extLst>
                <a:ext uri="{FF2B5EF4-FFF2-40B4-BE49-F238E27FC236}">
                  <a16:creationId xmlns:a16="http://schemas.microsoft.com/office/drawing/2014/main" xmlns="" id="{729D2132-4B9E-499D-9D68-994DD2776E39}"/>
                </a:ext>
              </a:extLst>
            </p:cNvPr>
            <p:cNvSpPr/>
            <p:nvPr/>
          </p:nvSpPr>
          <p:spPr>
            <a:xfrm>
              <a:off x="8065316" y="2128625"/>
              <a:ext cx="24048" cy="45719"/>
            </a:xfrm>
            <a:custGeom>
              <a:avLst/>
              <a:gdLst/>
              <a:ahLst/>
              <a:cxnLst/>
              <a:rect l="l" t="t" r="r" b="b"/>
              <a:pathLst>
                <a:path w="12064" h="13970">
                  <a:moveTo>
                    <a:pt x="0" y="13817"/>
                  </a:moveTo>
                  <a:lnTo>
                    <a:pt x="2006" y="11595"/>
                  </a:lnTo>
                  <a:lnTo>
                    <a:pt x="3975" y="9321"/>
                  </a:lnTo>
                  <a:lnTo>
                    <a:pt x="5880" y="6972"/>
                  </a:lnTo>
                  <a:lnTo>
                    <a:pt x="7543" y="4927"/>
                  </a:lnTo>
                  <a:lnTo>
                    <a:pt x="9436" y="2590"/>
                  </a:lnTo>
                  <a:lnTo>
                    <a:pt x="11518" y="0"/>
                  </a:lnTo>
                </a:path>
              </a:pathLst>
            </a:custGeom>
            <a:ln w="1905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37" name="object 27">
              <a:extLst>
                <a:ext uri="{FF2B5EF4-FFF2-40B4-BE49-F238E27FC236}">
                  <a16:creationId xmlns:a16="http://schemas.microsoft.com/office/drawing/2014/main" xmlns="" id="{B5680ED2-666E-4C3E-801A-2C5DE1224B49}"/>
                </a:ext>
              </a:extLst>
            </p:cNvPr>
            <p:cNvSpPr/>
            <p:nvPr/>
          </p:nvSpPr>
          <p:spPr>
            <a:xfrm>
              <a:off x="8418365" y="1613368"/>
              <a:ext cx="11391" cy="45719"/>
            </a:xfrm>
            <a:custGeom>
              <a:avLst/>
              <a:gdLst/>
              <a:ahLst/>
              <a:cxnLst/>
              <a:rect l="l" t="t" r="r" b="b"/>
              <a:pathLst>
                <a:path w="5714" h="7620">
                  <a:moveTo>
                    <a:pt x="0" y="7073"/>
                  </a:moveTo>
                  <a:lnTo>
                    <a:pt x="3530" y="2540"/>
                  </a:lnTo>
                  <a:lnTo>
                    <a:pt x="5486" y="0"/>
                  </a:lnTo>
                </a:path>
              </a:pathLst>
            </a:custGeom>
            <a:ln w="1905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38" name="object 30">
              <a:extLst>
                <a:ext uri="{FF2B5EF4-FFF2-40B4-BE49-F238E27FC236}">
                  <a16:creationId xmlns:a16="http://schemas.microsoft.com/office/drawing/2014/main" xmlns="" id="{45FA777B-6E2E-4DFD-957E-396A4DFDAEFA}"/>
                </a:ext>
              </a:extLst>
            </p:cNvPr>
            <p:cNvSpPr/>
            <p:nvPr/>
          </p:nvSpPr>
          <p:spPr>
            <a:xfrm>
              <a:off x="5477517" y="1718403"/>
              <a:ext cx="3055353" cy="798834"/>
            </a:xfrm>
            <a:custGeom>
              <a:avLst/>
              <a:gdLst/>
              <a:ahLst/>
              <a:cxnLst/>
              <a:rect l="l" t="t" r="r" b="b"/>
              <a:pathLst>
                <a:path w="1532889" h="321945">
                  <a:moveTo>
                    <a:pt x="0" y="0"/>
                  </a:moveTo>
                  <a:lnTo>
                    <a:pt x="220687" y="252272"/>
                  </a:lnTo>
                  <a:lnTo>
                    <a:pt x="257631" y="292280"/>
                  </a:lnTo>
                  <a:lnTo>
                    <a:pt x="293730" y="312824"/>
                  </a:lnTo>
                  <a:lnTo>
                    <a:pt x="350391" y="320393"/>
                  </a:lnTo>
                  <a:lnTo>
                    <a:pt x="449021" y="321475"/>
                  </a:lnTo>
                  <a:lnTo>
                    <a:pt x="1130528" y="321475"/>
                  </a:lnTo>
                  <a:lnTo>
                    <a:pt x="1209866" y="316691"/>
                  </a:lnTo>
                  <a:lnTo>
                    <a:pt x="1257549" y="306165"/>
                  </a:lnTo>
                  <a:lnTo>
                    <a:pt x="1292689" y="281855"/>
                  </a:lnTo>
                  <a:lnTo>
                    <a:pt x="1334401" y="235724"/>
                  </a:lnTo>
                  <a:lnTo>
                    <a:pt x="1381613" y="180017"/>
                  </a:lnTo>
                  <a:lnTo>
                    <a:pt x="1447961" y="101084"/>
                  </a:lnTo>
                  <a:lnTo>
                    <a:pt x="1507094" y="30540"/>
                  </a:lnTo>
                  <a:lnTo>
                    <a:pt x="1532661" y="0"/>
                  </a:lnTo>
                </a:path>
              </a:pathLst>
            </a:custGeom>
            <a:ln w="38100">
              <a:solidFill>
                <a:srgbClr val="A56D59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39" name="object 31">
              <a:extLst>
                <a:ext uri="{FF2B5EF4-FFF2-40B4-BE49-F238E27FC236}">
                  <a16:creationId xmlns:a16="http://schemas.microsoft.com/office/drawing/2014/main" xmlns="" id="{7F960676-3752-4319-B70E-D25ECCD5D3F1}"/>
                </a:ext>
              </a:extLst>
            </p:cNvPr>
            <p:cNvSpPr/>
            <p:nvPr/>
          </p:nvSpPr>
          <p:spPr>
            <a:xfrm>
              <a:off x="6630356" y="2304097"/>
              <a:ext cx="87332" cy="94536"/>
            </a:xfrm>
            <a:custGeom>
              <a:avLst/>
              <a:gdLst/>
              <a:ahLst/>
              <a:cxnLst/>
              <a:rect l="l" t="t" r="r" b="b"/>
              <a:pathLst>
                <a:path w="43814" h="38100">
                  <a:moveTo>
                    <a:pt x="0" y="0"/>
                  </a:moveTo>
                  <a:lnTo>
                    <a:pt x="0" y="37795"/>
                  </a:lnTo>
                  <a:lnTo>
                    <a:pt x="43205" y="210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285"/>
            </a:solidFill>
            <a:ln w="19050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40" name="object 32">
              <a:extLst>
                <a:ext uri="{FF2B5EF4-FFF2-40B4-BE49-F238E27FC236}">
                  <a16:creationId xmlns:a16="http://schemas.microsoft.com/office/drawing/2014/main" xmlns="" id="{0827CE07-30C6-4327-841D-D2D52A2917F1}"/>
                </a:ext>
              </a:extLst>
            </p:cNvPr>
            <p:cNvSpPr/>
            <p:nvPr/>
          </p:nvSpPr>
          <p:spPr>
            <a:xfrm>
              <a:off x="8029745" y="2088536"/>
              <a:ext cx="84801" cy="111867"/>
            </a:xfrm>
            <a:custGeom>
              <a:avLst/>
              <a:gdLst/>
              <a:ahLst/>
              <a:cxnLst/>
              <a:rect l="l" t="t" r="r" b="b"/>
              <a:pathLst>
                <a:path w="42545" h="45085">
                  <a:moveTo>
                    <a:pt x="42278" y="0"/>
                  </a:moveTo>
                  <a:lnTo>
                    <a:pt x="0" y="22796"/>
                  </a:lnTo>
                  <a:lnTo>
                    <a:pt x="30683" y="44881"/>
                  </a:lnTo>
                  <a:lnTo>
                    <a:pt x="42278" y="0"/>
                  </a:lnTo>
                  <a:close/>
                </a:path>
              </a:pathLst>
            </a:custGeom>
            <a:solidFill>
              <a:srgbClr val="808285"/>
            </a:solidFill>
            <a:ln w="19050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41" name="object 67">
              <a:extLst>
                <a:ext uri="{FF2B5EF4-FFF2-40B4-BE49-F238E27FC236}">
                  <a16:creationId xmlns:a16="http://schemas.microsoft.com/office/drawing/2014/main" xmlns="" id="{24EDF043-216A-4359-BE26-CE52AFEAF21A}"/>
                </a:ext>
              </a:extLst>
            </p:cNvPr>
            <p:cNvSpPr/>
            <p:nvPr/>
          </p:nvSpPr>
          <p:spPr>
            <a:xfrm flipV="1">
              <a:off x="5236155" y="1428227"/>
              <a:ext cx="4095340" cy="49411"/>
            </a:xfrm>
            <a:custGeom>
              <a:avLst/>
              <a:gdLst/>
              <a:ahLst/>
              <a:cxnLst/>
              <a:rect l="l" t="t" r="r" b="b"/>
              <a:pathLst>
                <a:path w="1602104">
                  <a:moveTo>
                    <a:pt x="0" y="0"/>
                  </a:moveTo>
                  <a:lnTo>
                    <a:pt x="1602003" y="0"/>
                  </a:lnTo>
                </a:path>
              </a:pathLst>
            </a:custGeom>
            <a:ln w="28575">
              <a:solidFill>
                <a:srgbClr val="A6A8AB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pic>
          <p:nvPicPr>
            <p:cNvPr id="50" name="圖片 49">
              <a:extLst>
                <a:ext uri="{FF2B5EF4-FFF2-40B4-BE49-F238E27FC236}">
                  <a16:creationId xmlns:a16="http://schemas.microsoft.com/office/drawing/2014/main" xmlns="" id="{0A4A60C1-0B50-4D18-A5EC-B6C7D31C243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1929" t="7921" r="9569" b="9331"/>
            <a:stretch/>
          </p:blipFill>
          <p:spPr>
            <a:xfrm>
              <a:off x="5519281" y="1481129"/>
              <a:ext cx="406902" cy="435938"/>
            </a:xfrm>
            <a:prstGeom prst="ellipse">
              <a:avLst/>
            </a:prstGeom>
          </p:spPr>
        </p:pic>
        <p:pic>
          <p:nvPicPr>
            <p:cNvPr id="51" name="圖片 50">
              <a:extLst>
                <a:ext uri="{FF2B5EF4-FFF2-40B4-BE49-F238E27FC236}">
                  <a16:creationId xmlns:a16="http://schemas.microsoft.com/office/drawing/2014/main" xmlns="" id="{F6F4D15A-9147-4792-B823-30D9ACD0148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1929" t="7921" r="9569" b="9331"/>
            <a:stretch/>
          </p:blipFill>
          <p:spPr>
            <a:xfrm>
              <a:off x="8081518" y="1482767"/>
              <a:ext cx="406902" cy="435938"/>
            </a:xfrm>
            <a:prstGeom prst="ellipse">
              <a:avLst/>
            </a:prstGeom>
          </p:spPr>
        </p:pic>
      </p:grpSp>
      <p:grpSp>
        <p:nvGrpSpPr>
          <p:cNvPr id="77" name="群組 76"/>
          <p:cNvGrpSpPr/>
          <p:nvPr/>
        </p:nvGrpSpPr>
        <p:grpSpPr>
          <a:xfrm>
            <a:off x="5233988" y="2923140"/>
            <a:ext cx="3789362" cy="1112290"/>
            <a:chOff x="5283796" y="2644533"/>
            <a:chExt cx="4095340" cy="1202104"/>
          </a:xfrm>
        </p:grpSpPr>
        <p:sp>
          <p:nvSpPr>
            <p:cNvPr id="52" name="object 63">
              <a:extLst>
                <a:ext uri="{FF2B5EF4-FFF2-40B4-BE49-F238E27FC236}">
                  <a16:creationId xmlns:a16="http://schemas.microsoft.com/office/drawing/2014/main" xmlns="" id="{55A06BD2-0F88-4E53-8FA6-8EADCFDCFA19}"/>
                </a:ext>
              </a:extLst>
            </p:cNvPr>
            <p:cNvSpPr txBox="1"/>
            <p:nvPr/>
          </p:nvSpPr>
          <p:spPr>
            <a:xfrm>
              <a:off x="5355192" y="2644533"/>
              <a:ext cx="3566688" cy="154278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 defTabSz="914400" fontAlgn="auto">
                <a:spcBef>
                  <a:spcPts val="110"/>
                </a:spcBef>
                <a:spcAft>
                  <a:spcPts val="0"/>
                </a:spcAft>
                <a:tabLst>
                  <a:tab pos="1776095" algn="l"/>
                </a:tabLst>
              </a:pPr>
              <a:r>
                <a:rPr kumimoji="0" sz="1050" dirty="0">
                  <a:solidFill>
                    <a:srgbClr val="231F20"/>
                  </a:solidFill>
                  <a:latin typeface="Times New Roman"/>
                  <a:ea typeface="+mn-ea"/>
                  <a:cs typeface="Times New Roman"/>
                </a:rPr>
                <a:t> 	</a:t>
              </a:r>
              <a:r>
                <a:rPr kumimoji="0" lang="zh-TW" altLang="en-US" sz="1050" dirty="0">
                  <a:solidFill>
                    <a:srgbClr val="231F20"/>
                  </a:solidFill>
                  <a:latin typeface="Times New Roman"/>
                  <a:cs typeface="Times New Roman"/>
                </a:rPr>
                <a:t>  </a:t>
              </a:r>
              <a:endParaRPr kumimoji="0" sz="105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endParaRPr>
            </a:p>
          </p:txBody>
        </p:sp>
        <p:sp>
          <p:nvSpPr>
            <p:cNvPr id="53" name="object 68">
              <a:extLst>
                <a:ext uri="{FF2B5EF4-FFF2-40B4-BE49-F238E27FC236}">
                  <a16:creationId xmlns:a16="http://schemas.microsoft.com/office/drawing/2014/main" xmlns="" id="{9292A404-88F2-4199-B571-FC7583974798}"/>
                </a:ext>
              </a:extLst>
            </p:cNvPr>
            <p:cNvSpPr/>
            <p:nvPr/>
          </p:nvSpPr>
          <p:spPr>
            <a:xfrm flipV="1">
              <a:off x="5283796" y="2819762"/>
              <a:ext cx="4095340" cy="49411"/>
            </a:xfrm>
            <a:custGeom>
              <a:avLst/>
              <a:gdLst/>
              <a:ahLst/>
              <a:cxnLst/>
              <a:rect l="l" t="t" r="r" b="b"/>
              <a:pathLst>
                <a:path w="1764029">
                  <a:moveTo>
                    <a:pt x="0" y="0"/>
                  </a:moveTo>
                  <a:lnTo>
                    <a:pt x="1764004" y="0"/>
                  </a:lnTo>
                </a:path>
              </a:pathLst>
            </a:custGeom>
            <a:ln w="28575">
              <a:solidFill>
                <a:srgbClr val="A6A8AB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4" name="object 53">
              <a:extLst>
                <a:ext uri="{FF2B5EF4-FFF2-40B4-BE49-F238E27FC236}">
                  <a16:creationId xmlns:a16="http://schemas.microsoft.com/office/drawing/2014/main" xmlns="" id="{8813D8E0-279C-42B1-AB29-24596F86E97E}"/>
                </a:ext>
              </a:extLst>
            </p:cNvPr>
            <p:cNvSpPr/>
            <p:nvPr/>
          </p:nvSpPr>
          <p:spPr>
            <a:xfrm>
              <a:off x="7704893" y="3710585"/>
              <a:ext cx="35439" cy="7478"/>
            </a:xfrm>
            <a:custGeom>
              <a:avLst/>
              <a:gdLst/>
              <a:ahLst/>
              <a:cxnLst/>
              <a:rect l="l" t="t" r="r" b="b"/>
              <a:pathLst>
                <a:path w="17779" h="3175">
                  <a:moveTo>
                    <a:pt x="0" y="2768"/>
                  </a:moveTo>
                  <a:lnTo>
                    <a:pt x="8966" y="2768"/>
                  </a:lnTo>
                  <a:lnTo>
                    <a:pt x="12014" y="1803"/>
                  </a:lnTo>
                  <a:lnTo>
                    <a:pt x="17538" y="0"/>
                  </a:lnTo>
                </a:path>
              </a:pathLst>
            </a:custGeom>
            <a:ln w="19050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5" name="object 54">
              <a:extLst>
                <a:ext uri="{FF2B5EF4-FFF2-40B4-BE49-F238E27FC236}">
                  <a16:creationId xmlns:a16="http://schemas.microsoft.com/office/drawing/2014/main" xmlns="" id="{56CEC42E-A6FA-4FB2-A90E-D08260410CF8}"/>
                </a:ext>
              </a:extLst>
            </p:cNvPr>
            <p:cNvSpPr/>
            <p:nvPr/>
          </p:nvSpPr>
          <p:spPr>
            <a:xfrm>
              <a:off x="8099175" y="3524446"/>
              <a:ext cx="32908" cy="19443"/>
            </a:xfrm>
            <a:custGeom>
              <a:avLst/>
              <a:gdLst/>
              <a:ahLst/>
              <a:cxnLst/>
              <a:rect l="l" t="t" r="r" b="b"/>
              <a:pathLst>
                <a:path w="16510" h="8254">
                  <a:moveTo>
                    <a:pt x="0" y="7734"/>
                  </a:moveTo>
                  <a:lnTo>
                    <a:pt x="2730" y="6477"/>
                  </a:lnTo>
                  <a:lnTo>
                    <a:pt x="5461" y="5207"/>
                  </a:lnTo>
                  <a:lnTo>
                    <a:pt x="8166" y="3924"/>
                  </a:lnTo>
                  <a:lnTo>
                    <a:pt x="10896" y="2641"/>
                  </a:lnTo>
                  <a:lnTo>
                    <a:pt x="13677" y="1333"/>
                  </a:lnTo>
                  <a:lnTo>
                    <a:pt x="16510" y="0"/>
                  </a:lnTo>
                </a:path>
              </a:pathLst>
            </a:custGeom>
            <a:ln w="19050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6" name="object 52">
              <a:extLst>
                <a:ext uri="{FF2B5EF4-FFF2-40B4-BE49-F238E27FC236}">
                  <a16:creationId xmlns:a16="http://schemas.microsoft.com/office/drawing/2014/main" xmlns="" id="{03DF1932-F454-469D-A0F3-709294CB2678}"/>
                </a:ext>
              </a:extLst>
            </p:cNvPr>
            <p:cNvSpPr/>
            <p:nvPr/>
          </p:nvSpPr>
          <p:spPr>
            <a:xfrm>
              <a:off x="6408402" y="3716897"/>
              <a:ext cx="37971" cy="1495"/>
            </a:xfrm>
            <a:custGeom>
              <a:avLst/>
              <a:gdLst/>
              <a:ahLst/>
              <a:cxnLst/>
              <a:rect l="l" t="t" r="r" b="b"/>
              <a:pathLst>
                <a:path w="19050" h="635">
                  <a:moveTo>
                    <a:pt x="0" y="0"/>
                  </a:moveTo>
                  <a:lnTo>
                    <a:pt x="3187" y="50"/>
                  </a:lnTo>
                  <a:lnTo>
                    <a:pt x="6413" y="88"/>
                  </a:lnTo>
                  <a:lnTo>
                    <a:pt x="9690" y="88"/>
                  </a:lnTo>
                  <a:lnTo>
                    <a:pt x="18656" y="88"/>
                  </a:lnTo>
                </a:path>
              </a:pathLst>
            </a:custGeom>
            <a:ln w="19050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7" name="object 51">
              <a:extLst>
                <a:ext uri="{FF2B5EF4-FFF2-40B4-BE49-F238E27FC236}">
                  <a16:creationId xmlns:a16="http://schemas.microsoft.com/office/drawing/2014/main" xmlns="" id="{13A7F39D-63B5-4935-ABB4-74DC167195E0}"/>
                </a:ext>
              </a:extLst>
            </p:cNvPr>
            <p:cNvSpPr/>
            <p:nvPr/>
          </p:nvSpPr>
          <p:spPr>
            <a:xfrm>
              <a:off x="5986045" y="3538174"/>
              <a:ext cx="25313" cy="32903"/>
            </a:xfrm>
            <a:custGeom>
              <a:avLst/>
              <a:gdLst/>
              <a:ahLst/>
              <a:cxnLst/>
              <a:rect l="l" t="t" r="r" b="b"/>
              <a:pathLst>
                <a:path w="12700" h="13970">
                  <a:moveTo>
                    <a:pt x="0" y="0"/>
                  </a:moveTo>
                  <a:lnTo>
                    <a:pt x="5397" y="6731"/>
                  </a:lnTo>
                  <a:lnTo>
                    <a:pt x="7543" y="9372"/>
                  </a:lnTo>
                  <a:lnTo>
                    <a:pt x="12192" y="13639"/>
                  </a:lnTo>
                </a:path>
              </a:pathLst>
            </a:custGeom>
            <a:ln w="19050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8" name="object 59">
              <a:extLst>
                <a:ext uri="{FF2B5EF4-FFF2-40B4-BE49-F238E27FC236}">
                  <a16:creationId xmlns:a16="http://schemas.microsoft.com/office/drawing/2014/main" xmlns="" id="{82059403-8DA5-4412-88F6-49D74657CBE4}"/>
                </a:ext>
              </a:extLst>
            </p:cNvPr>
            <p:cNvSpPr/>
            <p:nvPr/>
          </p:nvSpPr>
          <p:spPr>
            <a:xfrm>
              <a:off x="6651939" y="3674074"/>
              <a:ext cx="87332" cy="89734"/>
            </a:xfrm>
            <a:custGeom>
              <a:avLst/>
              <a:gdLst/>
              <a:ahLst/>
              <a:cxnLst/>
              <a:rect l="l" t="t" r="r" b="b"/>
              <a:pathLst>
                <a:path w="43814" h="38100">
                  <a:moveTo>
                    <a:pt x="0" y="0"/>
                  </a:moveTo>
                  <a:lnTo>
                    <a:pt x="0" y="37795"/>
                  </a:lnTo>
                  <a:lnTo>
                    <a:pt x="43205" y="210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285"/>
            </a:solidFill>
            <a:ln w="19050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9" name="object 45">
              <a:extLst>
                <a:ext uri="{FF2B5EF4-FFF2-40B4-BE49-F238E27FC236}">
                  <a16:creationId xmlns:a16="http://schemas.microsoft.com/office/drawing/2014/main" xmlns="" id="{8E9D9B42-ABE6-4810-9790-C2A206942785}"/>
                </a:ext>
              </a:extLst>
            </p:cNvPr>
            <p:cNvSpPr/>
            <p:nvPr/>
          </p:nvSpPr>
          <p:spPr>
            <a:xfrm>
              <a:off x="5641873" y="3030905"/>
              <a:ext cx="334140" cy="492045"/>
            </a:xfrm>
            <a:custGeom>
              <a:avLst/>
              <a:gdLst/>
              <a:ahLst/>
              <a:cxnLst/>
              <a:rect l="l" t="t" r="r" b="b"/>
              <a:pathLst>
                <a:path w="167639" h="208914">
                  <a:moveTo>
                    <a:pt x="0" y="0"/>
                  </a:moveTo>
                  <a:lnTo>
                    <a:pt x="167284" y="208648"/>
                  </a:lnTo>
                </a:path>
              </a:pathLst>
            </a:custGeom>
            <a:ln w="19050">
              <a:solidFill>
                <a:srgbClr val="80828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0" name="object 46">
              <a:extLst>
                <a:ext uri="{FF2B5EF4-FFF2-40B4-BE49-F238E27FC236}">
                  <a16:creationId xmlns:a16="http://schemas.microsoft.com/office/drawing/2014/main" xmlns="" id="{39707B73-0438-4222-AD57-018838C0E4B8}"/>
                </a:ext>
              </a:extLst>
            </p:cNvPr>
            <p:cNvSpPr/>
            <p:nvPr/>
          </p:nvSpPr>
          <p:spPr>
            <a:xfrm>
              <a:off x="6040562" y="3598758"/>
              <a:ext cx="349328" cy="118151"/>
            </a:xfrm>
            <a:custGeom>
              <a:avLst/>
              <a:gdLst/>
              <a:ahLst/>
              <a:cxnLst/>
              <a:rect l="l" t="t" r="r" b="b"/>
              <a:pathLst>
                <a:path w="175260" h="50164">
                  <a:moveTo>
                    <a:pt x="0" y="0"/>
                  </a:moveTo>
                  <a:lnTo>
                    <a:pt x="25734" y="15422"/>
                  </a:lnTo>
                  <a:lnTo>
                    <a:pt x="62766" y="30883"/>
                  </a:lnTo>
                  <a:lnTo>
                    <a:pt x="112128" y="43376"/>
                  </a:lnTo>
                  <a:lnTo>
                    <a:pt x="174853" y="49898"/>
                  </a:lnTo>
                </a:path>
              </a:pathLst>
            </a:custGeom>
            <a:ln w="19050">
              <a:solidFill>
                <a:srgbClr val="80828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1" name="object 47">
              <a:extLst>
                <a:ext uri="{FF2B5EF4-FFF2-40B4-BE49-F238E27FC236}">
                  <a16:creationId xmlns:a16="http://schemas.microsoft.com/office/drawing/2014/main" xmlns="" id="{52B5A904-6DE4-4775-82D8-19E459E657FB}"/>
                </a:ext>
              </a:extLst>
            </p:cNvPr>
            <p:cNvSpPr/>
            <p:nvPr/>
          </p:nvSpPr>
          <p:spPr>
            <a:xfrm>
              <a:off x="6481316" y="3717095"/>
              <a:ext cx="1197334" cy="0"/>
            </a:xfrm>
            <a:custGeom>
              <a:avLst/>
              <a:gdLst/>
              <a:ahLst/>
              <a:cxnLst/>
              <a:rect l="l" t="t" r="r" b="b"/>
              <a:pathLst>
                <a:path w="600710">
                  <a:moveTo>
                    <a:pt x="0" y="0"/>
                  </a:moveTo>
                  <a:lnTo>
                    <a:pt x="600468" y="0"/>
                  </a:lnTo>
                </a:path>
              </a:pathLst>
            </a:custGeom>
            <a:ln w="19050">
              <a:solidFill>
                <a:srgbClr val="80828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2" name="object 48">
              <a:extLst>
                <a:ext uri="{FF2B5EF4-FFF2-40B4-BE49-F238E27FC236}">
                  <a16:creationId xmlns:a16="http://schemas.microsoft.com/office/drawing/2014/main" xmlns="" id="{1BD0ED5E-C4A6-4D07-BF19-1A0C4C36DD49}"/>
                </a:ext>
              </a:extLst>
            </p:cNvPr>
            <p:cNvSpPr/>
            <p:nvPr/>
          </p:nvSpPr>
          <p:spPr>
            <a:xfrm>
              <a:off x="7765024" y="3551430"/>
              <a:ext cx="318952" cy="146565"/>
            </a:xfrm>
            <a:custGeom>
              <a:avLst/>
              <a:gdLst/>
              <a:ahLst/>
              <a:cxnLst/>
              <a:rect l="l" t="t" r="r" b="b"/>
              <a:pathLst>
                <a:path w="160020" h="62229">
                  <a:moveTo>
                    <a:pt x="0" y="61887"/>
                  </a:moveTo>
                  <a:lnTo>
                    <a:pt x="30953" y="51134"/>
                  </a:lnTo>
                  <a:lnTo>
                    <a:pt x="69913" y="36829"/>
                  </a:lnTo>
                  <a:lnTo>
                    <a:pt x="113778" y="19581"/>
                  </a:lnTo>
                  <a:lnTo>
                    <a:pt x="159448" y="0"/>
                  </a:lnTo>
                </a:path>
              </a:pathLst>
            </a:custGeom>
            <a:ln w="19050">
              <a:solidFill>
                <a:srgbClr val="80828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3" name="object 49">
              <a:extLst>
                <a:ext uri="{FF2B5EF4-FFF2-40B4-BE49-F238E27FC236}">
                  <a16:creationId xmlns:a16="http://schemas.microsoft.com/office/drawing/2014/main" xmlns="" id="{2FB5DDF5-37D2-4848-A248-26DDAF25AF0F}"/>
                </a:ext>
              </a:extLst>
            </p:cNvPr>
            <p:cNvSpPr/>
            <p:nvPr/>
          </p:nvSpPr>
          <p:spPr>
            <a:xfrm>
              <a:off x="8165353" y="3216810"/>
              <a:ext cx="515132" cy="290139"/>
            </a:xfrm>
            <a:custGeom>
              <a:avLst/>
              <a:gdLst/>
              <a:ahLst/>
              <a:cxnLst/>
              <a:rect l="l" t="t" r="r" b="b"/>
              <a:pathLst>
                <a:path w="258445" h="123189">
                  <a:moveTo>
                    <a:pt x="0" y="122745"/>
                  </a:moveTo>
                  <a:lnTo>
                    <a:pt x="46836" y="100588"/>
                  </a:lnTo>
                  <a:lnTo>
                    <a:pt x="96477" y="77037"/>
                  </a:lnTo>
                  <a:lnTo>
                    <a:pt x="145684" y="53647"/>
                  </a:lnTo>
                  <a:lnTo>
                    <a:pt x="191219" y="31975"/>
                  </a:lnTo>
                  <a:lnTo>
                    <a:pt x="229843" y="13574"/>
                  </a:lnTo>
                  <a:lnTo>
                    <a:pt x="258318" y="0"/>
                  </a:lnTo>
                </a:path>
              </a:pathLst>
            </a:custGeom>
            <a:ln w="19050">
              <a:solidFill>
                <a:srgbClr val="80828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4" name="object 58">
              <a:extLst>
                <a:ext uri="{FF2B5EF4-FFF2-40B4-BE49-F238E27FC236}">
                  <a16:creationId xmlns:a16="http://schemas.microsoft.com/office/drawing/2014/main" xmlns="" id="{1559AB6D-8AFF-4415-87D2-327732809AD3}"/>
                </a:ext>
              </a:extLst>
            </p:cNvPr>
            <p:cNvSpPr/>
            <p:nvPr/>
          </p:nvSpPr>
          <p:spPr>
            <a:xfrm>
              <a:off x="5499100" y="3088381"/>
              <a:ext cx="3418603" cy="758256"/>
            </a:xfrm>
            <a:custGeom>
              <a:avLst/>
              <a:gdLst/>
              <a:ahLst/>
              <a:cxnLst/>
              <a:rect l="l" t="t" r="r" b="b"/>
              <a:pathLst>
                <a:path w="1715134" h="321945">
                  <a:moveTo>
                    <a:pt x="0" y="0"/>
                  </a:moveTo>
                  <a:lnTo>
                    <a:pt x="220687" y="252272"/>
                  </a:lnTo>
                  <a:lnTo>
                    <a:pt x="257631" y="292280"/>
                  </a:lnTo>
                  <a:lnTo>
                    <a:pt x="293730" y="312824"/>
                  </a:lnTo>
                  <a:lnTo>
                    <a:pt x="350391" y="320393"/>
                  </a:lnTo>
                  <a:lnTo>
                    <a:pt x="449021" y="321475"/>
                  </a:lnTo>
                  <a:lnTo>
                    <a:pt x="919340" y="321475"/>
                  </a:lnTo>
                  <a:lnTo>
                    <a:pt x="1018221" y="320064"/>
                  </a:lnTo>
                  <a:lnTo>
                    <a:pt x="1078120" y="317333"/>
                  </a:lnTo>
                  <a:lnTo>
                    <a:pt x="1123281" y="311247"/>
                  </a:lnTo>
                  <a:lnTo>
                    <a:pt x="1177950" y="299770"/>
                  </a:lnTo>
                  <a:lnTo>
                    <a:pt x="1292219" y="255867"/>
                  </a:lnTo>
                  <a:lnTo>
                    <a:pt x="1473327" y="174732"/>
                  </a:lnTo>
                  <a:lnTo>
                    <a:pt x="1640918" y="96570"/>
                  </a:lnTo>
                  <a:lnTo>
                    <a:pt x="1714639" y="61582"/>
                  </a:lnTo>
                </a:path>
              </a:pathLst>
            </a:custGeom>
            <a:ln w="38100">
              <a:solidFill>
                <a:srgbClr val="A56D59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5" name="object 60">
              <a:extLst>
                <a:ext uri="{FF2B5EF4-FFF2-40B4-BE49-F238E27FC236}">
                  <a16:creationId xmlns:a16="http://schemas.microsoft.com/office/drawing/2014/main" xmlns="" id="{3484DE5E-1051-4B74-8FED-CB0CC0DFC7BF}"/>
                </a:ext>
              </a:extLst>
            </p:cNvPr>
            <p:cNvSpPr/>
            <p:nvPr/>
          </p:nvSpPr>
          <p:spPr>
            <a:xfrm>
              <a:off x="8200941" y="3430709"/>
              <a:ext cx="96191" cy="89734"/>
            </a:xfrm>
            <a:custGeom>
              <a:avLst/>
              <a:gdLst/>
              <a:ahLst/>
              <a:cxnLst/>
              <a:rect l="l" t="t" r="r" b="b"/>
              <a:pathLst>
                <a:path w="48260" h="38100">
                  <a:moveTo>
                    <a:pt x="47675" y="0"/>
                  </a:moveTo>
                  <a:lnTo>
                    <a:pt x="0" y="5905"/>
                  </a:lnTo>
                  <a:lnTo>
                    <a:pt x="20574" y="37617"/>
                  </a:lnTo>
                  <a:lnTo>
                    <a:pt x="47675" y="0"/>
                  </a:lnTo>
                  <a:close/>
                </a:path>
              </a:pathLst>
            </a:custGeom>
            <a:solidFill>
              <a:srgbClr val="808285"/>
            </a:solidFill>
            <a:ln w="19050">
              <a:solidFill>
                <a:srgbClr val="808285"/>
              </a:solidFill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pic>
          <p:nvPicPr>
            <p:cNvPr id="74" name="圖片 73">
              <a:extLst>
                <a:ext uri="{FF2B5EF4-FFF2-40B4-BE49-F238E27FC236}">
                  <a16:creationId xmlns:a16="http://schemas.microsoft.com/office/drawing/2014/main" xmlns="" id="{76E56BA2-74F6-4030-A805-86BF7187DA0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1929" t="7921" r="9569" b="9331"/>
            <a:stretch/>
          </p:blipFill>
          <p:spPr>
            <a:xfrm>
              <a:off x="5579143" y="2886237"/>
              <a:ext cx="406902" cy="413794"/>
            </a:xfrm>
            <a:prstGeom prst="ellipse">
              <a:avLst/>
            </a:prstGeom>
          </p:spPr>
        </p:pic>
        <p:pic>
          <p:nvPicPr>
            <p:cNvPr id="75" name="圖片 74">
              <a:extLst>
                <a:ext uri="{FF2B5EF4-FFF2-40B4-BE49-F238E27FC236}">
                  <a16:creationId xmlns:a16="http://schemas.microsoft.com/office/drawing/2014/main" xmlns="" id="{79CB6627-4650-48B6-9093-E6C76425280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1929" t="7921" r="9569" b="9331"/>
            <a:stretch/>
          </p:blipFill>
          <p:spPr>
            <a:xfrm>
              <a:off x="8628701" y="2852746"/>
              <a:ext cx="406902" cy="413794"/>
            </a:xfrm>
            <a:prstGeom prst="ellipse">
              <a:avLst/>
            </a:prstGeom>
          </p:spPr>
        </p:pic>
      </p:grpSp>
      <p:grpSp>
        <p:nvGrpSpPr>
          <p:cNvPr id="94" name="群組 93"/>
          <p:cNvGrpSpPr/>
          <p:nvPr/>
        </p:nvGrpSpPr>
        <p:grpSpPr>
          <a:xfrm>
            <a:off x="5453449" y="4921424"/>
            <a:ext cx="3523893" cy="858818"/>
            <a:chOff x="4611850" y="3994587"/>
            <a:chExt cx="3808436" cy="928165"/>
          </a:xfrm>
        </p:grpSpPr>
        <p:sp>
          <p:nvSpPr>
            <p:cNvPr id="78" name="object 39">
              <a:extLst>
                <a:ext uri="{FF2B5EF4-FFF2-40B4-BE49-F238E27FC236}">
                  <a16:creationId xmlns:a16="http://schemas.microsoft.com/office/drawing/2014/main" xmlns="" id="{B7DC9F70-D3B6-49D7-8CED-6571B921CB49}"/>
                </a:ext>
              </a:extLst>
            </p:cNvPr>
            <p:cNvSpPr/>
            <p:nvPr/>
          </p:nvSpPr>
          <p:spPr>
            <a:xfrm>
              <a:off x="8126592" y="4798496"/>
              <a:ext cx="18985" cy="0"/>
            </a:xfrm>
            <a:custGeom>
              <a:avLst/>
              <a:gdLst/>
              <a:ahLst/>
              <a:cxnLst/>
              <a:rect l="l" t="t" r="r" b="b"/>
              <a:pathLst>
                <a:path w="9525">
                  <a:moveTo>
                    <a:pt x="0" y="0"/>
                  </a:moveTo>
                  <a:lnTo>
                    <a:pt x="3873" y="0"/>
                  </a:lnTo>
                  <a:lnTo>
                    <a:pt x="6921" y="0"/>
                  </a:lnTo>
                  <a:lnTo>
                    <a:pt x="9080" y="0"/>
                  </a:lnTo>
                </a:path>
              </a:pathLst>
            </a:custGeom>
            <a:ln w="4546">
              <a:noFill/>
            </a:ln>
          </p:spPr>
          <p:txBody>
            <a:bodyPr wrap="square" lIns="0" tIns="0" rIns="0" bIns="0" rtlCol="0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endParaRPr kumimoji="0" sz="1800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grpSp>
          <p:nvGrpSpPr>
            <p:cNvPr id="79" name="群組 78">
              <a:extLst>
                <a:ext uri="{FF2B5EF4-FFF2-40B4-BE49-F238E27FC236}">
                  <a16:creationId xmlns:a16="http://schemas.microsoft.com/office/drawing/2014/main" xmlns="" id="{5E509A3B-7B67-411C-A66F-CF82CD89DA03}"/>
                </a:ext>
              </a:extLst>
            </p:cNvPr>
            <p:cNvGrpSpPr/>
            <p:nvPr/>
          </p:nvGrpSpPr>
          <p:grpSpPr>
            <a:xfrm>
              <a:off x="4611850" y="4175604"/>
              <a:ext cx="3718570" cy="747148"/>
              <a:chOff x="4611850" y="4175604"/>
              <a:chExt cx="3718570" cy="747148"/>
            </a:xfrm>
          </p:grpSpPr>
          <p:sp>
            <p:nvSpPr>
              <p:cNvPr id="80" name="object 38">
                <a:extLst>
                  <a:ext uri="{FF2B5EF4-FFF2-40B4-BE49-F238E27FC236}">
                    <a16:creationId xmlns:a16="http://schemas.microsoft.com/office/drawing/2014/main" xmlns="" id="{C15E96F9-B184-41F6-8971-CE9423D90E7B}"/>
                  </a:ext>
                </a:extLst>
              </p:cNvPr>
              <p:cNvSpPr/>
              <p:nvPr/>
            </p:nvSpPr>
            <p:spPr>
              <a:xfrm>
                <a:off x="5518937" y="4797121"/>
                <a:ext cx="35439" cy="1495"/>
              </a:xfrm>
              <a:custGeom>
                <a:avLst/>
                <a:gdLst/>
                <a:ahLst/>
                <a:cxnLst/>
                <a:rect l="l" t="t" r="r" b="b"/>
                <a:pathLst>
                  <a:path w="17779" h="635">
                    <a:moveTo>
                      <a:pt x="0" y="0"/>
                    </a:moveTo>
                    <a:lnTo>
                      <a:pt x="2832" y="50"/>
                    </a:lnTo>
                    <a:lnTo>
                      <a:pt x="5689" y="76"/>
                    </a:lnTo>
                    <a:lnTo>
                      <a:pt x="8559" y="76"/>
                    </a:lnTo>
                    <a:lnTo>
                      <a:pt x="10845" y="76"/>
                    </a:lnTo>
                    <a:lnTo>
                      <a:pt x="13893" y="76"/>
                    </a:lnTo>
                    <a:lnTo>
                      <a:pt x="17652" y="88"/>
                    </a:lnTo>
                  </a:path>
                </a:pathLst>
              </a:custGeom>
              <a:ln w="28575">
                <a:solidFill>
                  <a:srgbClr val="808285"/>
                </a:solidFill>
              </a:ln>
            </p:spPr>
            <p:txBody>
              <a:bodyPr wrap="square" lIns="0" tIns="0" rIns="0" bIns="0" rtlCol="0"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kumimoji="0" sz="1800">
                  <a:solidFill>
                    <a:prstClr val="black"/>
                  </a:solidFill>
                  <a:latin typeface="Calibri"/>
                  <a:ea typeface="+mn-ea"/>
                </a:endParaRPr>
              </a:p>
            </p:txBody>
          </p:sp>
          <p:grpSp>
            <p:nvGrpSpPr>
              <p:cNvPr id="81" name="群組 80">
                <a:extLst>
                  <a:ext uri="{FF2B5EF4-FFF2-40B4-BE49-F238E27FC236}">
                    <a16:creationId xmlns:a16="http://schemas.microsoft.com/office/drawing/2014/main" xmlns="" id="{908B7A43-B441-467E-B2AB-E0136A7691B8}"/>
                  </a:ext>
                </a:extLst>
              </p:cNvPr>
              <p:cNvGrpSpPr/>
              <p:nvPr/>
            </p:nvGrpSpPr>
            <p:grpSpPr>
              <a:xfrm>
                <a:off x="4611850" y="4175604"/>
                <a:ext cx="3718570" cy="747148"/>
                <a:chOff x="4611850" y="4175604"/>
                <a:chExt cx="3718570" cy="747148"/>
              </a:xfrm>
            </p:grpSpPr>
            <p:grpSp>
              <p:nvGrpSpPr>
                <p:cNvPr id="82" name="群組 81">
                  <a:extLst>
                    <a:ext uri="{FF2B5EF4-FFF2-40B4-BE49-F238E27FC236}">
                      <a16:creationId xmlns:a16="http://schemas.microsoft.com/office/drawing/2014/main" xmlns="" id="{6EA3044A-1742-462D-9AF0-4ED3922C71E3}"/>
                    </a:ext>
                  </a:extLst>
                </p:cNvPr>
                <p:cNvGrpSpPr/>
                <p:nvPr/>
              </p:nvGrpSpPr>
              <p:grpSpPr>
                <a:xfrm>
                  <a:off x="4611850" y="4175604"/>
                  <a:ext cx="3718570" cy="747148"/>
                  <a:chOff x="4611850" y="4175604"/>
                  <a:chExt cx="3718570" cy="747148"/>
                </a:xfrm>
              </p:grpSpPr>
              <p:sp>
                <p:nvSpPr>
                  <p:cNvPr id="84" name="object 42">
                    <a:extLst>
                      <a:ext uri="{FF2B5EF4-FFF2-40B4-BE49-F238E27FC236}">
                        <a16:creationId xmlns:a16="http://schemas.microsoft.com/office/drawing/2014/main" xmlns="" id="{E08DBA93-1FE0-4FFC-B559-9E6468E30B0D}"/>
                      </a:ext>
                    </a:extLst>
                  </p:cNvPr>
                  <p:cNvSpPr/>
                  <p:nvPr/>
                </p:nvSpPr>
                <p:spPr>
                  <a:xfrm>
                    <a:off x="4611850" y="4251239"/>
                    <a:ext cx="3718570" cy="67151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65629" h="285114">
                        <a:moveTo>
                          <a:pt x="0" y="0"/>
                        </a:moveTo>
                        <a:lnTo>
                          <a:pt x="207594" y="214871"/>
                        </a:lnTo>
                        <a:lnTo>
                          <a:pt x="256281" y="254878"/>
                        </a:lnTo>
                        <a:lnTo>
                          <a:pt x="296295" y="275423"/>
                        </a:lnTo>
                        <a:lnTo>
                          <a:pt x="349042" y="282992"/>
                        </a:lnTo>
                        <a:lnTo>
                          <a:pt x="435927" y="284073"/>
                        </a:lnTo>
                        <a:lnTo>
                          <a:pt x="449601" y="284075"/>
                        </a:lnTo>
                        <a:lnTo>
                          <a:pt x="471655" y="284080"/>
                        </a:lnTo>
                        <a:lnTo>
                          <a:pt x="538313" y="284101"/>
                        </a:lnTo>
                        <a:lnTo>
                          <a:pt x="581622" y="284115"/>
                        </a:lnTo>
                        <a:lnTo>
                          <a:pt x="630721" y="284132"/>
                        </a:lnTo>
                        <a:lnTo>
                          <a:pt x="684962" y="284150"/>
                        </a:lnTo>
                        <a:lnTo>
                          <a:pt x="743698" y="284171"/>
                        </a:lnTo>
                        <a:lnTo>
                          <a:pt x="806281" y="284194"/>
                        </a:lnTo>
                        <a:lnTo>
                          <a:pt x="872063" y="284218"/>
                        </a:lnTo>
                        <a:lnTo>
                          <a:pt x="940398" y="284242"/>
                        </a:lnTo>
                        <a:lnTo>
                          <a:pt x="1010637" y="284268"/>
                        </a:lnTo>
                        <a:lnTo>
                          <a:pt x="1082132" y="284294"/>
                        </a:lnTo>
                        <a:lnTo>
                          <a:pt x="1154237" y="284321"/>
                        </a:lnTo>
                        <a:lnTo>
                          <a:pt x="1226304" y="284347"/>
                        </a:lnTo>
                        <a:lnTo>
                          <a:pt x="1297685" y="284373"/>
                        </a:lnTo>
                        <a:lnTo>
                          <a:pt x="1367732" y="284399"/>
                        </a:lnTo>
                        <a:lnTo>
                          <a:pt x="1435798" y="284424"/>
                        </a:lnTo>
                        <a:lnTo>
                          <a:pt x="1501235" y="284448"/>
                        </a:lnTo>
                        <a:lnTo>
                          <a:pt x="1563397" y="284470"/>
                        </a:lnTo>
                        <a:lnTo>
                          <a:pt x="1621634" y="284491"/>
                        </a:lnTo>
                        <a:lnTo>
                          <a:pt x="1675300" y="284510"/>
                        </a:lnTo>
                        <a:lnTo>
                          <a:pt x="1723747" y="284527"/>
                        </a:lnTo>
                        <a:lnTo>
                          <a:pt x="1766328" y="284541"/>
                        </a:lnTo>
                        <a:lnTo>
                          <a:pt x="1831299" y="284561"/>
                        </a:lnTo>
                        <a:lnTo>
                          <a:pt x="1852394" y="284567"/>
                        </a:lnTo>
                        <a:lnTo>
                          <a:pt x="1865033" y="284568"/>
                        </a:lnTo>
                      </a:path>
                    </a:pathLst>
                  </a:custGeom>
                  <a:ln w="38100">
                    <a:solidFill>
                      <a:srgbClr val="A56D59"/>
                    </a:solidFill>
                  </a:ln>
                </p:spPr>
                <p:txBody>
                  <a:bodyPr wrap="square" lIns="0" tIns="0" rIns="0" bIns="0" rtlCol="0"/>
                  <a:lstStyle/>
                  <a:p>
                    <a:pPr defTabSz="9144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endParaRPr kumimoji="0" sz="1800">
                      <a:solidFill>
                        <a:prstClr val="black"/>
                      </a:solidFill>
                      <a:latin typeface="Calibri"/>
                      <a:ea typeface="+mn-ea"/>
                    </a:endParaRPr>
                  </a:p>
                </p:txBody>
              </p:sp>
              <p:grpSp>
                <p:nvGrpSpPr>
                  <p:cNvPr id="85" name="群組 84">
                    <a:extLst>
                      <a:ext uri="{FF2B5EF4-FFF2-40B4-BE49-F238E27FC236}">
                        <a16:creationId xmlns:a16="http://schemas.microsoft.com/office/drawing/2014/main" xmlns="" id="{E99F478B-C7B7-4018-957E-C8B0D2192107}"/>
                      </a:ext>
                    </a:extLst>
                  </p:cNvPr>
                  <p:cNvGrpSpPr/>
                  <p:nvPr/>
                </p:nvGrpSpPr>
                <p:grpSpPr>
                  <a:xfrm>
                    <a:off x="4717072" y="4175604"/>
                    <a:ext cx="3391989" cy="669585"/>
                    <a:chOff x="4717072" y="4175604"/>
                    <a:chExt cx="3391989" cy="669585"/>
                  </a:xfrm>
                </p:grpSpPr>
                <p:sp>
                  <p:nvSpPr>
                    <p:cNvPr id="86" name="object 33">
                      <a:extLst>
                        <a:ext uri="{FF2B5EF4-FFF2-40B4-BE49-F238E27FC236}">
                          <a16:creationId xmlns:a16="http://schemas.microsoft.com/office/drawing/2014/main" xmlns="" id="{CF018AC9-BEB0-4199-AD2D-0649E71DF9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717072" y="4175604"/>
                      <a:ext cx="345531" cy="42773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3354" h="181610">
                          <a:moveTo>
                            <a:pt x="0" y="0"/>
                          </a:moveTo>
                          <a:lnTo>
                            <a:pt x="172796" y="181330"/>
                          </a:lnTo>
                        </a:path>
                      </a:pathLst>
                    </a:custGeom>
                    <a:ln w="28575">
                      <a:solidFill>
                        <a:srgbClr val="808285"/>
                      </a:solidFill>
                      <a:prstDash val="sysDot"/>
                    </a:ln>
                  </p:spPr>
                  <p:txBody>
                    <a:bodyPr wrap="square" lIns="0" tIns="0" rIns="0" bIns="0" rtlCol="0"/>
                    <a:lstStyle/>
                    <a:p>
                      <a:pPr defTabSz="91440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sz="1800">
                        <a:solidFill>
                          <a:prstClr val="black"/>
                        </a:solidFill>
                        <a:latin typeface="Calibri"/>
                        <a:ea typeface="+mn-ea"/>
                      </a:endParaRPr>
                    </a:p>
                  </p:txBody>
                </p:sp>
                <p:sp>
                  <p:nvSpPr>
                    <p:cNvPr id="87" name="object 34">
                      <a:extLst>
                        <a:ext uri="{FF2B5EF4-FFF2-40B4-BE49-F238E27FC236}">
                          <a16:creationId xmlns:a16="http://schemas.microsoft.com/office/drawing/2014/main" xmlns="" id="{4F7F193F-3B34-4FC7-9D48-FD7CF44422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28719" y="4669358"/>
                      <a:ext cx="373376" cy="1286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7325" h="54610">
                          <a:moveTo>
                            <a:pt x="0" y="0"/>
                          </a:moveTo>
                          <a:lnTo>
                            <a:pt x="29067" y="16042"/>
                          </a:lnTo>
                          <a:lnTo>
                            <a:pt x="70178" y="32888"/>
                          </a:lnTo>
                          <a:lnTo>
                            <a:pt x="123002" y="46793"/>
                          </a:lnTo>
                          <a:lnTo>
                            <a:pt x="187210" y="54013"/>
                          </a:lnTo>
                        </a:path>
                      </a:pathLst>
                    </a:custGeom>
                    <a:ln w="19050">
                      <a:solidFill>
                        <a:srgbClr val="808285"/>
                      </a:solidFill>
                      <a:prstDash val="sysDot"/>
                    </a:ln>
                  </p:spPr>
                  <p:txBody>
                    <a:bodyPr wrap="square" lIns="0" tIns="0" rIns="0" bIns="0" rtlCol="0"/>
                    <a:lstStyle/>
                    <a:p>
                      <a:pPr defTabSz="91440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sz="1800">
                        <a:solidFill>
                          <a:prstClr val="black"/>
                        </a:solidFill>
                        <a:latin typeface="Calibri"/>
                        <a:ea typeface="+mn-ea"/>
                      </a:endParaRPr>
                    </a:p>
                  </p:txBody>
                </p:sp>
                <p:sp>
                  <p:nvSpPr>
                    <p:cNvPr id="88" name="object 35">
                      <a:extLst>
                        <a:ext uri="{FF2B5EF4-FFF2-40B4-BE49-F238E27FC236}">
                          <a16:creationId xmlns:a16="http://schemas.microsoft.com/office/drawing/2014/main" xmlns="" id="{FD259876-14A4-4B0C-A316-2512607B5D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590357" y="4797328"/>
                      <a:ext cx="2518704" cy="149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63650" h="635">
                          <a:moveTo>
                            <a:pt x="-2273" y="247"/>
                          </a:moveTo>
                          <a:lnTo>
                            <a:pt x="1265631" y="247"/>
                          </a:lnTo>
                        </a:path>
                      </a:pathLst>
                    </a:custGeom>
                    <a:ln w="19050">
                      <a:solidFill>
                        <a:srgbClr val="808285"/>
                      </a:solidFill>
                      <a:prstDash val="sysDot"/>
                    </a:ln>
                  </p:spPr>
                  <p:txBody>
                    <a:bodyPr wrap="square" lIns="0" tIns="0" rIns="0" bIns="0" rtlCol="0"/>
                    <a:lstStyle/>
                    <a:p>
                      <a:pPr defTabSz="91440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sz="1800">
                        <a:solidFill>
                          <a:prstClr val="black"/>
                        </a:solidFill>
                        <a:latin typeface="Calibri"/>
                        <a:ea typeface="+mn-ea"/>
                      </a:endParaRPr>
                    </a:p>
                  </p:txBody>
                </p:sp>
                <p:sp>
                  <p:nvSpPr>
                    <p:cNvPr id="89" name="object 37">
                      <a:extLst>
                        <a:ext uri="{FF2B5EF4-FFF2-40B4-BE49-F238E27FC236}">
                          <a16:creationId xmlns:a16="http://schemas.microsoft.com/office/drawing/2014/main" xmlns="" id="{3D413A12-9C7B-477C-878B-3CEF15D534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74253" y="4618488"/>
                      <a:ext cx="26579" cy="2841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35" h="12064">
                          <a:moveTo>
                            <a:pt x="0" y="0"/>
                          </a:moveTo>
                          <a:lnTo>
                            <a:pt x="6400" y="6718"/>
                          </a:lnTo>
                          <a:lnTo>
                            <a:pt x="8661" y="8699"/>
                          </a:lnTo>
                          <a:lnTo>
                            <a:pt x="13144" y="12001"/>
                          </a:lnTo>
                        </a:path>
                      </a:pathLst>
                    </a:custGeom>
                    <a:ln w="28575">
                      <a:solidFill>
                        <a:srgbClr val="808285"/>
                      </a:solidFill>
                    </a:ln>
                  </p:spPr>
                  <p:txBody>
                    <a:bodyPr wrap="square" lIns="0" tIns="0" rIns="0" bIns="0" rtlCol="0"/>
                    <a:lstStyle/>
                    <a:p>
                      <a:pPr defTabSz="91440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sz="1800">
                        <a:solidFill>
                          <a:prstClr val="black"/>
                        </a:solidFill>
                        <a:latin typeface="Calibri"/>
                        <a:ea typeface="+mn-ea"/>
                      </a:endParaRPr>
                    </a:p>
                  </p:txBody>
                </p:sp>
                <p:sp>
                  <p:nvSpPr>
                    <p:cNvPr id="90" name="object 43">
                      <a:extLst>
                        <a:ext uri="{FF2B5EF4-FFF2-40B4-BE49-F238E27FC236}">
                          <a16:creationId xmlns:a16="http://schemas.microsoft.com/office/drawing/2014/main" xmlns="" id="{4BAF11BB-2707-47AB-A644-E5580DD3A3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751638" y="4755455"/>
                      <a:ext cx="87332" cy="8973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3814" h="38100">
                          <a:moveTo>
                            <a:pt x="0" y="0"/>
                          </a:moveTo>
                          <a:lnTo>
                            <a:pt x="0" y="37795"/>
                          </a:lnTo>
                          <a:lnTo>
                            <a:pt x="43205" y="17995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808285"/>
                    </a:solidFill>
                    <a:ln w="28575">
                      <a:solidFill>
                        <a:srgbClr val="808285"/>
                      </a:solidFill>
                    </a:ln>
                  </p:spPr>
                  <p:txBody>
                    <a:bodyPr wrap="square" lIns="0" tIns="0" rIns="0" bIns="0" rtlCol="0"/>
                    <a:lstStyle/>
                    <a:p>
                      <a:pPr defTabSz="91440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sz="1800">
                        <a:solidFill>
                          <a:prstClr val="black"/>
                        </a:solidFill>
                        <a:latin typeface="Calibri"/>
                        <a:ea typeface="+mn-ea"/>
                      </a:endParaRPr>
                    </a:p>
                  </p:txBody>
                </p:sp>
                <p:sp>
                  <p:nvSpPr>
                    <p:cNvPr id="91" name="object 44">
                      <a:extLst>
                        <a:ext uri="{FF2B5EF4-FFF2-40B4-BE49-F238E27FC236}">
                          <a16:creationId xmlns:a16="http://schemas.microsoft.com/office/drawing/2014/main" xmlns="" id="{20DBB38B-2ED0-4102-BC0A-CF9FDA62EC6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83897" y="4755455"/>
                      <a:ext cx="87332" cy="8973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3815" h="38100">
                          <a:moveTo>
                            <a:pt x="0" y="0"/>
                          </a:moveTo>
                          <a:lnTo>
                            <a:pt x="0" y="37795"/>
                          </a:lnTo>
                          <a:lnTo>
                            <a:pt x="43205" y="17995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808285"/>
                    </a:solidFill>
                    <a:ln w="28575">
                      <a:solidFill>
                        <a:srgbClr val="808285"/>
                      </a:solidFill>
                    </a:ln>
                  </p:spPr>
                  <p:txBody>
                    <a:bodyPr wrap="square" lIns="0" tIns="0" rIns="0" bIns="0" rtlCol="0"/>
                    <a:lstStyle/>
                    <a:p>
                      <a:pPr defTabSz="914400" fontAlgn="auto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sz="1800">
                        <a:solidFill>
                          <a:prstClr val="black"/>
                        </a:solidFill>
                        <a:latin typeface="Calibri"/>
                        <a:ea typeface="+mn-ea"/>
                      </a:endParaRPr>
                    </a:p>
                  </p:txBody>
                </p:sp>
              </p:grpSp>
            </p:grpSp>
            <p:sp>
              <p:nvSpPr>
                <p:cNvPr id="83" name="object 69">
                  <a:extLst>
                    <a:ext uri="{FF2B5EF4-FFF2-40B4-BE49-F238E27FC236}">
                      <a16:creationId xmlns:a16="http://schemas.microsoft.com/office/drawing/2014/main" xmlns="" id="{5D9A9185-8ADD-40A1-A9B2-474A070206D8}"/>
                    </a:ext>
                  </a:extLst>
                </p:cNvPr>
                <p:cNvSpPr/>
                <p:nvPr/>
              </p:nvSpPr>
              <p:spPr>
                <a:xfrm>
                  <a:off x="7875726" y="4506063"/>
                  <a:ext cx="129345" cy="221663"/>
                </a:xfrm>
                <a:prstGeom prst="rect">
                  <a:avLst/>
                </a:prstGeom>
                <a:blipFill>
                  <a:blip r:embed="rId5" cstate="print"/>
                  <a:stretch>
                    <a:fillRect/>
                  </a:stretch>
                </a:blipFill>
                <a:ln w="3175">
                  <a:noFill/>
                </a:ln>
              </p:spPr>
              <p:txBody>
                <a:bodyPr wrap="square" lIns="0" tIns="0" rIns="0" bIns="0" rtlCol="0"/>
                <a:lstStyle/>
                <a:p>
                  <a:pPr defTabSz="914400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kumimoji="0" sz="1800">
                    <a:solidFill>
                      <a:prstClr val="black"/>
                    </a:solidFill>
                    <a:latin typeface="Calibri"/>
                    <a:ea typeface="+mn-ea"/>
                  </a:endParaRPr>
                </a:p>
              </p:txBody>
            </p:sp>
          </p:grpSp>
        </p:grpSp>
        <p:pic>
          <p:nvPicPr>
            <p:cNvPr id="92" name="圖片 91">
              <a:extLst>
                <a:ext uri="{FF2B5EF4-FFF2-40B4-BE49-F238E27FC236}">
                  <a16:creationId xmlns:a16="http://schemas.microsoft.com/office/drawing/2014/main" xmlns="" id="{EC236007-E8E9-4B1B-9FA6-049E38D37B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1929" t="7921" r="9569" b="9331"/>
            <a:stretch/>
          </p:blipFill>
          <p:spPr>
            <a:xfrm>
              <a:off x="4655701" y="3994587"/>
              <a:ext cx="406902" cy="413794"/>
            </a:xfrm>
            <a:prstGeom prst="ellipse">
              <a:avLst/>
            </a:prstGeom>
          </p:spPr>
        </p:pic>
        <p:pic>
          <p:nvPicPr>
            <p:cNvPr id="93" name="圖片 92">
              <a:extLst>
                <a:ext uri="{FF2B5EF4-FFF2-40B4-BE49-F238E27FC236}">
                  <a16:creationId xmlns:a16="http://schemas.microsoft.com/office/drawing/2014/main" xmlns="" id="{50C3C356-758C-4F97-9F12-86C68DF91BE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1929" t="7921" r="9569" b="9331"/>
            <a:stretch/>
          </p:blipFill>
          <p:spPr>
            <a:xfrm>
              <a:off x="8013384" y="4487862"/>
              <a:ext cx="406902" cy="413794"/>
            </a:xfrm>
            <a:prstGeom prst="ellipse">
              <a:avLst/>
            </a:prstGeom>
          </p:spPr>
        </p:pic>
      </p:grpSp>
      <p:sp>
        <p:nvSpPr>
          <p:cNvPr id="73" name="矩形 72">
            <a:extLst>
              <a:ext uri="{FF2B5EF4-FFF2-40B4-BE49-F238E27FC236}">
                <a16:creationId xmlns:a16="http://schemas.microsoft.com/office/drawing/2014/main" xmlns="" id="{01674671-B6FE-7996-5894-0CB234CC64FF}"/>
              </a:ext>
            </a:extLst>
          </p:cNvPr>
          <p:cNvSpPr/>
          <p:nvPr/>
        </p:nvSpPr>
        <p:spPr>
          <a:xfrm>
            <a:off x="2628277" y="6209895"/>
            <a:ext cx="3887447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</a:t>
            </a:r>
            <a:r>
              <a:rPr lang="zh-TW" altLang="en-US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伽利略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的思想實驗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226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3616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牛頓第一運動定律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由</a:t>
            </a:r>
            <a:r>
              <a:rPr lang="zh-TW" altLang="en-US" u="sng" dirty="0">
                <a:latin typeface="Times New Roman" panose="02020603050405020304" pitchFamily="18" charset="0"/>
              </a:rPr>
              <a:t>英國</a:t>
            </a:r>
            <a:r>
              <a:rPr lang="zh-TW" altLang="en-US" dirty="0">
                <a:latin typeface="Times New Roman" panose="02020603050405020304" pitchFamily="18" charset="0"/>
              </a:rPr>
              <a:t>科學家</a:t>
            </a:r>
            <a:r>
              <a:rPr lang="zh-TW" altLang="en-US" u="sng" dirty="0">
                <a:latin typeface="Times New Roman" panose="02020603050405020304" pitchFamily="18" charset="0"/>
              </a:rPr>
              <a:t>牛頓</a:t>
            </a:r>
            <a:r>
              <a:rPr lang="zh-TW" altLang="en-US" dirty="0">
                <a:latin typeface="Times New Roman" panose="02020603050405020304" pitchFamily="18" charset="0"/>
              </a:rPr>
              <a:t>（</a:t>
            </a:r>
            <a:r>
              <a:rPr lang="en-US" altLang="zh-TW" dirty="0" err="1">
                <a:latin typeface="Times New Roman" panose="02020603050405020304" pitchFamily="18" charset="0"/>
              </a:rPr>
              <a:t>Issac</a:t>
            </a:r>
            <a:r>
              <a:rPr lang="en-US" altLang="zh-TW" dirty="0">
                <a:latin typeface="Times New Roman" panose="02020603050405020304" pitchFamily="18" charset="0"/>
              </a:rPr>
              <a:t> Newton</a:t>
            </a:r>
            <a:r>
              <a:rPr lang="zh-TW" altLang="en-US" dirty="0">
                <a:latin typeface="Times New Roman" panose="02020603050405020304" pitchFamily="18" charset="0"/>
              </a:rPr>
              <a:t>）提出，他從力的觀點描述</a:t>
            </a:r>
            <a:r>
              <a:rPr lang="zh-TW" altLang="en-US" u="sng" dirty="0">
                <a:latin typeface="Times New Roman" panose="02020603050405020304" pitchFamily="18" charset="0"/>
              </a:rPr>
              <a:t>伽利略</a:t>
            </a:r>
            <a:r>
              <a:rPr lang="zh-TW" altLang="en-US" dirty="0">
                <a:latin typeface="Times New Roman" panose="02020603050405020304" pitchFamily="18" charset="0"/>
              </a:rPr>
              <a:t>觀察到的現象，此定律也可稱為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定律。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內容：若物體不受外力或所受外力的合力為零時，靜止的物體恆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，運動中的物體恆沿直線作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:a16="http://schemas.microsoft.com/office/drawing/2014/main" xmlns="" id="{F6FB089F-92E3-A4E6-231B-B5D6CCD33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0891" y="2519372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慣性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:a16="http://schemas.microsoft.com/office/drawing/2014/main" xmlns="" id="{536BB02C-3DBF-E4DA-568D-A2132A91A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6059" y="378995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靜止</a:t>
            </a:r>
          </a:p>
        </p:txBody>
      </p:sp>
      <p:sp>
        <p:nvSpPr>
          <p:cNvPr id="6" name="矩形 11">
            <a:extLst>
              <a:ext uri="{FF2B5EF4-FFF2-40B4-BE49-F238E27FC236}">
                <a16:creationId xmlns:a16="http://schemas.microsoft.com/office/drawing/2014/main" xmlns="" id="{1F825067-CA22-BD54-C6EB-13FE4D2E4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9019" y="4386757"/>
            <a:ext cx="22534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等速度運動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885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44753"/>
            <a:ext cx="8236160" cy="588680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牛頓第一運動定律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lnSpc>
                <a:spcPct val="100000"/>
              </a:lnSpc>
              <a:spcBef>
                <a:spcPts val="0"/>
              </a:spcBef>
            </a:pPr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實例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xmlns="" id="{69F73124-7359-A5A8-9C64-514186F536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083172"/>
              </p:ext>
            </p:extLst>
          </p:nvPr>
        </p:nvGraphicFramePr>
        <p:xfrm>
          <a:off x="278230" y="1676196"/>
          <a:ext cx="8587540" cy="50370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9507">
                  <a:extLst>
                    <a:ext uri="{9D8B030D-6E8A-4147-A177-3AD203B41FA5}">
                      <a16:colId xmlns:a16="http://schemas.microsoft.com/office/drawing/2014/main" xmlns="" val="3523547827"/>
                    </a:ext>
                  </a:extLst>
                </a:gridCol>
                <a:gridCol w="5918033">
                  <a:extLst>
                    <a:ext uri="{9D8B030D-6E8A-4147-A177-3AD203B41FA5}">
                      <a16:colId xmlns:a16="http://schemas.microsoft.com/office/drawing/2014/main" xmlns="" val="2440548179"/>
                    </a:ext>
                  </a:extLst>
                </a:gridCol>
              </a:tblGrid>
              <a:tr h="529173"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物體原本狀態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實例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3936293"/>
                  </a:ext>
                </a:extLst>
              </a:tr>
              <a:tr h="2007558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靜止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4500" marR="36195" indent="-40957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a.	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靜止的公車剛啟動時，車內的乘客會向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仰</a:t>
                      </a:r>
                    </a:p>
                    <a:p>
                      <a:pPr marL="444500" marR="36195" indent="-40957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b.	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迅速將紙張抽離，杯子不動</a:t>
                      </a:r>
                    </a:p>
                    <a:p>
                      <a:pPr marL="444500" marR="36195" indent="-40957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c.	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樹搖果落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84072317"/>
                  </a:ext>
                </a:extLst>
              </a:tr>
              <a:tr h="2500353"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運動中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4500" marR="36195" indent="-409575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a.	</a:t>
                      </a: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行駛的公車突然煞車，車內的乘客會向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傾</a:t>
                      </a:r>
                    </a:p>
                    <a:p>
                      <a:pPr marL="444500" marR="36195" indent="-409575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b.	</a:t>
                      </a: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短跑比賽到終點時，往往不能立刻停止</a:t>
                      </a:r>
                    </a:p>
                    <a:p>
                      <a:pPr marL="444500" marR="36195" indent="-409575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c.	</a:t>
                      </a: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揮筆灑墨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5556604"/>
                  </a:ext>
                </a:extLst>
              </a:tr>
            </a:tbl>
          </a:graphicData>
        </a:graphic>
      </p:graphicFrame>
      <p:grpSp>
        <p:nvGrpSpPr>
          <p:cNvPr id="7" name="群組 6">
            <a:extLst>
              <a:ext uri="{FF2B5EF4-FFF2-40B4-BE49-F238E27FC236}">
                <a16:creationId xmlns:a16="http://schemas.microsoft.com/office/drawing/2014/main" xmlns="" id="{512D26B6-6F65-78D8-9333-8340FAD4F3DB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8" name="橢圓 7">
              <a:hlinkClick r:id="" action="ppaction://hlinkshowjump?jump=endshow"/>
              <a:extLst>
                <a:ext uri="{FF2B5EF4-FFF2-40B4-BE49-F238E27FC236}">
                  <a16:creationId xmlns:a16="http://schemas.microsoft.com/office/drawing/2014/main" xmlns="" id="{DD34D899-0D3E-345D-38AE-D1189FCB7E03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9" name="乘號 8">
              <a:hlinkClick r:id="" action="ppaction://hlinkshowjump?jump=endshow"/>
              <a:extLst>
                <a:ext uri="{FF2B5EF4-FFF2-40B4-BE49-F238E27FC236}">
                  <a16:creationId xmlns:a16="http://schemas.microsoft.com/office/drawing/2014/main" xmlns="" id="{55419C25-3E0D-17D4-F71E-0CFA176690E5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0" name="群組 9">
            <a:extLst>
              <a:ext uri="{FF2B5EF4-FFF2-40B4-BE49-F238E27FC236}">
                <a16:creationId xmlns:a16="http://schemas.microsoft.com/office/drawing/2014/main" xmlns="" id="{1B0E48E8-8320-9287-892F-7F7DE4688975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11" name="橢圓 1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xmlns="" id="{3256B52B-1792-52FB-E53A-8DAF4B1AF1C1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2" name="等腰三角形 1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xmlns="" id="{E8620D4D-80F4-35B5-A368-4B54B27E2A4D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3" name="群組 12">
            <a:extLst>
              <a:ext uri="{FF2B5EF4-FFF2-40B4-BE49-F238E27FC236}">
                <a16:creationId xmlns:a16="http://schemas.microsoft.com/office/drawing/2014/main" xmlns="" id="{28FF5A1B-514E-32C4-96D3-0F9EAAF5736E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xmlns="" id="{4668CB1C-EBAD-AA32-BCA9-5DA288BAD107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等腰三角形 1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xmlns="" id="{5DEF24AF-3142-6B2D-94A8-70D8D93405EE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>
            <a:extLst>
              <a:ext uri="{FF2B5EF4-FFF2-40B4-BE49-F238E27FC236}">
                <a16:creationId xmlns:a16="http://schemas.microsoft.com/office/drawing/2014/main" xmlns="" id="{E795B85C-993D-9D23-0EB1-A95D6E4D763F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17" name="橢圓 16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26E95A3-EFD9-87E9-03C4-8108F6E00990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8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BD9AE081-19D6-E64D-CD4B-AADB1F684ACD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19" name="矩形 11">
            <a:extLst>
              <a:ext uri="{FF2B5EF4-FFF2-40B4-BE49-F238E27FC236}">
                <a16:creationId xmlns:a16="http://schemas.microsoft.com/office/drawing/2014/main" xmlns="" id="{1DAC247B-3F16-F378-7CB1-5841DE6EB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2745" y="2675775"/>
            <a:ext cx="98539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後</a:t>
            </a:r>
          </a:p>
        </p:txBody>
      </p:sp>
      <p:sp>
        <p:nvSpPr>
          <p:cNvPr id="20" name="矩形 11">
            <a:extLst>
              <a:ext uri="{FF2B5EF4-FFF2-40B4-BE49-F238E27FC236}">
                <a16:creationId xmlns:a16="http://schemas.microsoft.com/office/drawing/2014/main" xmlns="" id="{C64B1BC1-8A33-BD94-E79E-0C9450813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2744" y="4686289"/>
            <a:ext cx="98539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前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292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3626</TotalTime>
  <Words>120</Words>
  <Application>Microsoft Office PowerPoint</Application>
  <PresentationFormat>如螢幕大小 (4:3)</PresentationFormat>
  <Paragraphs>39</Paragraphs>
  <Slides>6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굴림</vt:lpstr>
      <vt:lpstr>微软雅黑</vt:lpstr>
      <vt:lpstr>微軟正黑體</vt:lpstr>
      <vt:lpstr>新細明體</vt:lpstr>
      <vt:lpstr>標楷體</vt:lpstr>
      <vt:lpstr>Arial</vt:lpstr>
      <vt:lpstr>Calibri</vt:lpstr>
      <vt:lpstr>Times New Roman</vt:lpstr>
      <vt:lpstr>2_翰林國中自然教學PPT </vt:lpstr>
      <vt:lpstr>慣性定律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416</cp:revision>
  <dcterms:created xsi:type="dcterms:W3CDTF">2010-09-06T12:46:49Z</dcterms:created>
  <dcterms:modified xsi:type="dcterms:W3CDTF">2024-05-21T05:21:38Z</dcterms:modified>
</cp:coreProperties>
</file>