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8"/>
  </p:notesMasterIdLst>
  <p:sldIdLst>
    <p:sldId id="345" r:id="rId2"/>
    <p:sldId id="346" r:id="rId3"/>
    <p:sldId id="391" r:id="rId4"/>
    <p:sldId id="392" r:id="rId5"/>
    <p:sldId id="393" r:id="rId6"/>
    <p:sldId id="373" r:id="rId7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77BA"/>
    <a:srgbClr val="0055A9"/>
    <a:srgbClr val="0000FF"/>
    <a:srgbClr val="FF0000"/>
    <a:srgbClr val="FFFF99"/>
    <a:srgbClr val="CC3300"/>
    <a:srgbClr val="663300"/>
    <a:srgbClr val="FF9900"/>
    <a:srgbClr val="FFFF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246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218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6567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686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5236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2-3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作用力與反作用力定律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2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7760" y="3435995"/>
            <a:ext cx="7748481" cy="929109"/>
          </a:xfrm>
        </p:spPr>
        <p:txBody>
          <a:bodyPr/>
          <a:lstStyle/>
          <a:p>
            <a:r>
              <a:rPr lang="zh-TW" altLang="en-US" dirty="0"/>
              <a:t>作用力與反作用力定律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2-3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牛頓第三運動定律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內容：每施一作用力於物體，物體必給與施力者一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　</a:t>
            </a:r>
            <a:r>
              <a:rPr lang="zh-TW" altLang="en-US" dirty="0">
                <a:latin typeface="Times New Roman" panose="02020603050405020304" pitchFamily="18" charset="0"/>
              </a:rPr>
              <a:t>，作用力與反作用力大小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、方向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，且在同一直線上，兩者同時發生且同時消失，又稱為作用力與反作用力定律。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99D7D0E2-58AB-B422-5996-2CEEE1462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9293" y="1937969"/>
            <a:ext cx="18636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反作用力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7E03257B-F51B-FC78-FEBC-EE6BEA599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4192" y="2534776"/>
            <a:ext cx="12741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相等</a:t>
            </a:r>
          </a:p>
        </p:txBody>
      </p:sp>
      <p:sp>
        <p:nvSpPr>
          <p:cNvPr id="5" name="矩形 11">
            <a:extLst>
              <a:ext uri="{FF2B5EF4-FFF2-40B4-BE49-F238E27FC236}">
                <a16:creationId xmlns="" xmlns:a16="http://schemas.microsoft.com/office/drawing/2014/main" id="{38F03083-1626-AC9F-F6F3-06B1ACF83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4788" y="2518857"/>
            <a:ext cx="12741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相反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牛頓第三運動定律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 </a:t>
            </a:r>
            <a:r>
              <a:rPr lang="zh-TW" altLang="en-US" dirty="0">
                <a:latin typeface="Times New Roman" panose="02020603050405020304" pitchFamily="18" charset="0"/>
              </a:rPr>
              <a:t>實例</a:t>
            </a:r>
          </a:p>
          <a:p>
            <a:pPr marL="1503363" indent="-407988" eaLnBrk="1" hangingPunct="1"/>
            <a:r>
              <a:rPr lang="en-US" altLang="zh-TW" dirty="0">
                <a:latin typeface="Times New Roman" panose="02020603050405020304" pitchFamily="18" charset="0"/>
              </a:rPr>
              <a:t>a.	</a:t>
            </a:r>
            <a:r>
              <a:rPr lang="zh-TW" altLang="en-US" dirty="0">
                <a:latin typeface="Times New Roman" panose="02020603050405020304" pitchFamily="18" charset="0"/>
              </a:rPr>
              <a:t>火箭噴出大量氣體，氣體施以反作用力，使火箭升空。</a:t>
            </a:r>
          </a:p>
          <a:p>
            <a:pPr marL="1503363" indent="-407988" eaLnBrk="1" hangingPunct="1"/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賽跑使用起跑架，跑者可以利用這個反作用力，向前衝刺。</a:t>
            </a:r>
          </a:p>
          <a:p>
            <a:pPr marL="1503363" indent="-407988" eaLnBrk="1" hangingPunct="1"/>
            <a:r>
              <a:rPr lang="en-US" altLang="zh-TW" dirty="0">
                <a:latin typeface="Times New Roman" panose="02020603050405020304" pitchFamily="18" charset="0"/>
              </a:rPr>
              <a:t>c.	</a:t>
            </a:r>
            <a:r>
              <a:rPr lang="zh-TW" altLang="en-US" dirty="0">
                <a:latin typeface="Times New Roman" panose="02020603050405020304" pitchFamily="18" charset="0"/>
              </a:rPr>
              <a:t>射出砲彈的大砲，因反作用力而使砲身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99D7D0E2-58AB-B422-5996-2CEEE1462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8241" y="5149516"/>
            <a:ext cx="1319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後退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5009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牛頓第三運動定律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 </a:t>
            </a:r>
            <a:r>
              <a:rPr lang="zh-TW" altLang="en-US" dirty="0">
                <a:latin typeface="Times New Roman" panose="02020603050405020304" pitchFamily="18" charset="0"/>
              </a:rPr>
              <a:t>實例</a:t>
            </a:r>
          </a:p>
          <a:p>
            <a:pPr marL="1503363" indent="-407988" eaLnBrk="1" hangingPunct="1"/>
            <a:r>
              <a:rPr lang="en-US" altLang="zh-TW" dirty="0">
                <a:latin typeface="Times New Roman" panose="02020603050405020304" pitchFamily="18" charset="0"/>
              </a:rPr>
              <a:t>d.	</a:t>
            </a:r>
            <a:r>
              <a:rPr lang="zh-TW" altLang="en-US" dirty="0">
                <a:latin typeface="Times New Roman" panose="02020603050405020304" pitchFamily="18" charset="0"/>
              </a:rPr>
              <a:t>自動灑水器因噴出的反作用力，使灑水器旋轉。</a:t>
            </a:r>
          </a:p>
          <a:p>
            <a:pPr marL="1503363" indent="-407988" eaLnBrk="1" hangingPunct="1"/>
            <a:r>
              <a:rPr lang="en-US" altLang="zh-TW" dirty="0">
                <a:latin typeface="Times New Roman" panose="02020603050405020304" pitchFamily="18" charset="0"/>
              </a:rPr>
              <a:t>e.	</a:t>
            </a:r>
            <a:r>
              <a:rPr lang="zh-TW" altLang="en-US" dirty="0">
                <a:latin typeface="Times New Roman" panose="02020603050405020304" pitchFamily="18" charset="0"/>
              </a:rPr>
              <a:t>兩艘船上的人互推，船會遠離；兩艘船上的人互拉，船會接近。</a:t>
            </a:r>
          </a:p>
          <a:p>
            <a:pPr marL="1503363" indent="-407988" eaLnBrk="1" hangingPunct="1"/>
            <a:r>
              <a:rPr lang="en-US" altLang="zh-TW" dirty="0">
                <a:latin typeface="Times New Roman" panose="02020603050405020304" pitchFamily="18" charset="0"/>
              </a:rPr>
              <a:t>f. </a:t>
            </a:r>
            <a:r>
              <a:rPr lang="zh-TW" altLang="en-US" dirty="0">
                <a:latin typeface="Times New Roman" panose="02020603050405020304" pitchFamily="18" charset="0"/>
              </a:rPr>
              <a:t>划船時，會以船槳向後划水；游泳時，也是以手向後撥水，水給手反作用力而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 。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F9E48D5A-2128-8A86-263F-62537C208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335" y="5739061"/>
            <a:ext cx="1319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前進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950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牛頓第三運動定律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(3) </a:t>
            </a:r>
            <a:r>
              <a:rPr lang="zh-TW" altLang="en-US" dirty="0">
                <a:latin typeface="Times New Roman" panose="02020603050405020304" pitchFamily="18" charset="0"/>
              </a:rPr>
              <a:t>牛頓第三運動定律與兩力平衡的比較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F78EED67-DC7E-EC4C-9444-52CC0B8965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958097"/>
              </p:ext>
            </p:extLst>
          </p:nvPr>
        </p:nvGraphicFramePr>
        <p:xfrm>
          <a:off x="198001" y="1916832"/>
          <a:ext cx="8747999" cy="40251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23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878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48784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3200" dirty="0">
                        <a:latin typeface="Times New Roman" panose="02020603050405020304" pitchFamily="18" charset="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作用力與反作用力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兩力平衡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作用點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兩力作用在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    </a:t>
                      </a:r>
                      <a:r>
                        <a:rPr lang="en-US" altLang="zh-TW" sz="320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物體上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兩力作用在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    </a:t>
                      </a:r>
                      <a:r>
                        <a:rPr lang="en-US" altLang="zh-TW" sz="320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 物體上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相同點 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兩力大小相等、方向相反、作用在同一直線上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相異點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兩力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抵消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兩力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抵消</a:t>
                      </a:r>
                    </a:p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合力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0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矩形 11">
            <a:extLst>
              <a:ext uri="{FF2B5EF4-FFF2-40B4-BE49-F238E27FC236}">
                <a16:creationId xmlns="" xmlns:a16="http://schemas.microsoft.com/office/drawing/2014/main" id="{11EF8DEB-7258-C41B-2570-3858F8BF0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5305" y="2674457"/>
            <a:ext cx="11626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不同</a:t>
            </a:r>
          </a:p>
        </p:txBody>
      </p:sp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A6679735-5893-7C99-2138-C7E253FCB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2434" y="2674457"/>
            <a:ext cx="11626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同一</a:t>
            </a:r>
          </a:p>
        </p:txBody>
      </p:sp>
      <p:sp>
        <p:nvSpPr>
          <p:cNvPr id="8" name="矩形 11">
            <a:extLst>
              <a:ext uri="{FF2B5EF4-FFF2-40B4-BE49-F238E27FC236}">
                <a16:creationId xmlns="" xmlns:a16="http://schemas.microsoft.com/office/drawing/2014/main" id="{2A33E29E-86D0-6D62-58D1-ACB562C58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1991" y="5092806"/>
            <a:ext cx="11626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不可</a:t>
            </a:r>
          </a:p>
        </p:txBody>
      </p:sp>
      <p:sp>
        <p:nvSpPr>
          <p:cNvPr id="9" name="矩形 11">
            <a:extLst>
              <a:ext uri="{FF2B5EF4-FFF2-40B4-BE49-F238E27FC236}">
                <a16:creationId xmlns="" xmlns:a16="http://schemas.microsoft.com/office/drawing/2014/main" id="{6884C79E-4B19-FA13-6766-2195E12D5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5561" y="4774848"/>
            <a:ext cx="11626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可以</a:t>
            </a:r>
          </a:p>
        </p:txBody>
      </p:sp>
      <p:sp>
        <p:nvSpPr>
          <p:cNvPr id="10" name="矩形 11">
            <a:extLst>
              <a:ext uri="{FF2B5EF4-FFF2-40B4-BE49-F238E27FC236}">
                <a16:creationId xmlns="" xmlns:a16="http://schemas.microsoft.com/office/drawing/2014/main" id="{C2DFB9F9-CB95-EC86-1352-596266AA7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5561" y="5380796"/>
            <a:ext cx="11626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等於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750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3606</TotalTime>
  <Words>110</Words>
  <Application>Microsoft Office PowerPoint</Application>
  <PresentationFormat>如螢幕大小 (4:3)</PresentationFormat>
  <Paragraphs>42</Paragraphs>
  <Slides>6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굴림</vt:lpstr>
      <vt:lpstr>微软雅黑</vt:lpstr>
      <vt:lpstr>微軟正黑體</vt:lpstr>
      <vt:lpstr>新細明體</vt:lpstr>
      <vt:lpstr>標楷體</vt:lpstr>
      <vt:lpstr>Arial</vt:lpstr>
      <vt:lpstr>Times New Roman</vt:lpstr>
      <vt:lpstr>2_翰林國中自然教學PPT </vt:lpstr>
      <vt:lpstr>作用力與反作用力定律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414</cp:revision>
  <dcterms:created xsi:type="dcterms:W3CDTF">2010-09-06T12:46:49Z</dcterms:created>
  <dcterms:modified xsi:type="dcterms:W3CDTF">2025-05-08T03:06:23Z</dcterms:modified>
</cp:coreProperties>
</file>