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10"/>
  </p:notesMasterIdLst>
  <p:sldIdLst>
    <p:sldId id="345" r:id="rId2"/>
    <p:sldId id="346" r:id="rId3"/>
    <p:sldId id="391" r:id="rId4"/>
    <p:sldId id="392" r:id="rId5"/>
    <p:sldId id="393" r:id="rId6"/>
    <p:sldId id="394" r:id="rId7"/>
    <p:sldId id="395" r:id="rId8"/>
    <p:sldId id="373" r:id="rId9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77BA"/>
    <a:srgbClr val="0055A9"/>
    <a:srgbClr val="0000FF"/>
    <a:srgbClr val="FF0000"/>
    <a:srgbClr val="FFFF99"/>
    <a:srgbClr val="CC3300"/>
    <a:srgbClr val="663300"/>
    <a:srgbClr val="FF9900"/>
    <a:srgbClr val="FFFF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120"/>
      </p:cViewPr>
      <p:guideLst>
        <p:guide orient="horz" pos="482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18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B8A59964-E77E-4CA9-A720-42549D59A7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4751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A71040-DAFF-4FDD-B5BA-1EF8821F3FFF}" type="slidenum">
              <a:rPr lang="en-US" altLang="zh-TW" smtClean="0">
                <a:latin typeface="Arial" charset="0"/>
              </a:rPr>
              <a:pPr/>
              <a:t>1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422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2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8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3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480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4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74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5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677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6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6260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7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063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目次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標題 1"/>
          <p:cNvSpPr>
            <a:spLocks noGrp="1"/>
          </p:cNvSpPr>
          <p:nvPr>
            <p:ph type="title" hasCustomPrompt="1"/>
          </p:nvPr>
        </p:nvSpPr>
        <p:spPr>
          <a:xfrm>
            <a:off x="1154887" y="3435995"/>
            <a:ext cx="6834226" cy="929109"/>
          </a:xfrm>
          <a:prstGeom prst="rect">
            <a:avLst/>
          </a:prstGeom>
        </p:spPr>
        <p:txBody>
          <a:bodyPr wrap="none"/>
          <a:lstStyle>
            <a:lvl1pPr algn="ctr">
              <a:defRPr sz="6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章節名稱</a:t>
            </a:r>
          </a:p>
        </p:txBody>
      </p:sp>
      <p:sp>
        <p:nvSpPr>
          <p:cNvPr id="43" name="object 58"/>
          <p:cNvSpPr/>
          <p:nvPr userDrawn="1"/>
        </p:nvSpPr>
        <p:spPr>
          <a:xfrm>
            <a:off x="3191435" y="2100350"/>
            <a:ext cx="2761130" cy="1008112"/>
          </a:xfrm>
          <a:prstGeom prst="flowChartTerminator">
            <a:avLst/>
          </a:prstGeom>
          <a:solidFill>
            <a:srgbClr val="005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3487272" y="2136406"/>
            <a:ext cx="2169458" cy="936000"/>
          </a:xfrm>
          <a:prstGeom prst="rect">
            <a:avLst/>
          </a:prstGeom>
        </p:spPr>
        <p:txBody>
          <a:bodyPr wrap="none"/>
          <a:lstStyle>
            <a:lvl1pPr marL="0" indent="0" algn="ctr">
              <a:buNone/>
              <a:defRPr sz="6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章</a:t>
            </a:r>
            <a:r>
              <a:rPr lang="en-US" altLang="zh-TW" dirty="0"/>
              <a:t>-</a:t>
            </a:r>
            <a:r>
              <a:rPr lang="zh-TW" altLang="en-US" dirty="0"/>
              <a:t>節</a:t>
            </a:r>
          </a:p>
        </p:txBody>
      </p:sp>
      <p:grpSp>
        <p:nvGrpSpPr>
          <p:cNvPr id="38" name="群組 37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39" name="橢圓 38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5" name="乘號 4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6" name="群組 5"/>
          <p:cNvGrpSpPr/>
          <p:nvPr userDrawn="1"/>
        </p:nvGrpSpPr>
        <p:grpSpPr>
          <a:xfrm>
            <a:off x="5042280" y="0"/>
            <a:ext cx="4105594" cy="484632"/>
            <a:chOff x="5042280" y="563230"/>
            <a:chExt cx="4105594" cy="484632"/>
          </a:xfrm>
        </p:grpSpPr>
        <p:sp>
          <p:nvSpPr>
            <p:cNvPr id="4" name="＞形箭號 3"/>
            <p:cNvSpPr/>
            <p:nvPr userDrawn="1"/>
          </p:nvSpPr>
          <p:spPr bwMode="auto">
            <a:xfrm flipH="1">
              <a:off x="6915548" y="563230"/>
              <a:ext cx="936000" cy="484632"/>
            </a:xfrm>
            <a:prstGeom prst="chevron">
              <a:avLst/>
            </a:prstGeom>
            <a:solidFill>
              <a:srgbClr val="0055A9">
                <a:alpha val="8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5" name="五邊形 4"/>
            <p:cNvSpPr/>
            <p:nvPr userDrawn="1"/>
          </p:nvSpPr>
          <p:spPr bwMode="auto">
            <a:xfrm flipH="1">
              <a:off x="7851874" y="563230"/>
              <a:ext cx="1296000" cy="484632"/>
            </a:xfrm>
            <a:prstGeom prst="homePlate">
              <a:avLst/>
            </a:prstGeom>
            <a:solidFill>
              <a:srgbClr val="0055A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5" name="＞形箭號 24"/>
            <p:cNvSpPr/>
            <p:nvPr userDrawn="1"/>
          </p:nvSpPr>
          <p:spPr bwMode="auto">
            <a:xfrm flipH="1">
              <a:off x="6158682" y="563230"/>
              <a:ext cx="756540" cy="484632"/>
            </a:xfrm>
            <a:prstGeom prst="chevron">
              <a:avLst/>
            </a:prstGeom>
            <a:solidFill>
              <a:srgbClr val="0055A9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9" name="＞形箭號 28"/>
            <p:cNvSpPr/>
            <p:nvPr userDrawn="1"/>
          </p:nvSpPr>
          <p:spPr bwMode="auto">
            <a:xfrm flipH="1">
              <a:off x="5510171" y="563230"/>
              <a:ext cx="648186" cy="484632"/>
            </a:xfrm>
            <a:prstGeom prst="chevron">
              <a:avLst/>
            </a:prstGeom>
            <a:solidFill>
              <a:srgbClr val="0055A9">
                <a:alpha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0" name="＞形箭號 29"/>
            <p:cNvSpPr/>
            <p:nvPr userDrawn="1"/>
          </p:nvSpPr>
          <p:spPr bwMode="auto">
            <a:xfrm flipH="1">
              <a:off x="5042280" y="563230"/>
              <a:ext cx="467566" cy="484632"/>
            </a:xfrm>
            <a:prstGeom prst="chevron">
              <a:avLst/>
            </a:prstGeom>
            <a:solidFill>
              <a:srgbClr val="0055A9">
                <a:alpha val="2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4" name="等腰三角形 33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pic>
        <p:nvPicPr>
          <p:cNvPr id="18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64" y="6474775"/>
            <a:ext cx="1823021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26805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450640" y="620688"/>
            <a:ext cx="8172000" cy="2097087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20000"/>
              </a:lnSpc>
              <a:buFontTx/>
              <a:buNone/>
              <a:defRPr kumimoji="1"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marL="457200" lvl="0" indent="-457200" algn="just" rtl="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TW" altLang="en-US" dirty="0"/>
              <a:t>按一下以編輯母片文字樣式</a:t>
            </a:r>
          </a:p>
        </p:txBody>
      </p:sp>
      <p:sp>
        <p:nvSpPr>
          <p:cNvPr id="14" name="矩形 13"/>
          <p:cNvSpPr/>
          <p:nvPr userDrawn="1"/>
        </p:nvSpPr>
        <p:spPr bwMode="auto">
          <a:xfrm flipH="1">
            <a:off x="-1" y="0"/>
            <a:ext cx="9143999" cy="484632"/>
          </a:xfrm>
          <a:prstGeom prst="rect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5" name="＞形箭號 14"/>
          <p:cNvSpPr/>
          <p:nvPr userDrawn="1"/>
        </p:nvSpPr>
        <p:spPr bwMode="auto">
          <a:xfrm flipH="1">
            <a:off x="-22" y="0"/>
            <a:ext cx="467566" cy="484632"/>
          </a:xfrm>
          <a:prstGeom prst="chevron">
            <a:avLst/>
          </a:prstGeom>
          <a:solidFill>
            <a:srgbClr val="0055A9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6" name="＞形箭號 15"/>
          <p:cNvSpPr/>
          <p:nvPr userDrawn="1"/>
        </p:nvSpPr>
        <p:spPr bwMode="auto">
          <a:xfrm flipH="1">
            <a:off x="467544" y="0"/>
            <a:ext cx="467566" cy="484632"/>
          </a:xfrm>
          <a:prstGeom prst="chevron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zh-TW" altLang="en-US" sz="1800" b="0" i="0" u="none" strike="noStrike" cap="none" normalizeH="0" baseline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grpSp>
        <p:nvGrpSpPr>
          <p:cNvPr id="26" name="群組 25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7" name="橢圓 26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8" name="乘號 27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0" name="橢圓 29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1" name="等腰三角形 30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等腰三角形 39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1" name="群組 40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2" name="橢圓 41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3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51" name="文字方塊 50"/>
          <p:cNvSpPr txBox="1"/>
          <p:nvPr userDrawn="1"/>
        </p:nvSpPr>
        <p:spPr>
          <a:xfrm>
            <a:off x="1043607" y="25460"/>
            <a:ext cx="5023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2-4</a:t>
            </a:r>
            <a:r>
              <a:rPr kumimoji="1" lang="zh-TW" altLang="en-US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　圓周運動與萬有引力</a:t>
            </a:r>
          </a:p>
        </p:txBody>
      </p:sp>
    </p:spTree>
    <p:extLst>
      <p:ext uri="{BB962C8B-B14F-4D97-AF65-F5344CB8AC3E}">
        <p14:creationId xmlns:p14="http://schemas.microsoft.com/office/powerpoint/2010/main" val="25269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最後一頁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50"/>
          <p:cNvGrpSpPr/>
          <p:nvPr userDrawn="1"/>
        </p:nvGrpSpPr>
        <p:grpSpPr>
          <a:xfrm>
            <a:off x="1619672" y="2492896"/>
            <a:ext cx="5762898" cy="1116018"/>
            <a:chOff x="3225881" y="5541379"/>
            <a:chExt cx="5762898" cy="1116018"/>
          </a:xfrm>
        </p:grpSpPr>
        <p:sp>
          <p:nvSpPr>
            <p:cNvPr id="18" name="椭圆 31"/>
            <p:cNvSpPr/>
            <p:nvPr/>
          </p:nvSpPr>
          <p:spPr>
            <a:xfrm>
              <a:off x="3225881" y="5541379"/>
              <a:ext cx="5762898" cy="1116018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</a:gdLst>
              <a:ahLst/>
              <a:cxnLst>
                <a:cxn ang="0">
                  <a:pos x="connsiteX0-591" y="connsiteY0-592"/>
                </a:cxn>
                <a:cxn ang="0">
                  <a:pos x="connsiteX1-593" y="connsiteY1-594"/>
                </a:cxn>
                <a:cxn ang="0">
                  <a:pos x="connsiteX2-595" y="connsiteY2-596"/>
                </a:cxn>
                <a:cxn ang="0">
                  <a:pos x="connsiteX3-597" y="connsiteY3-598"/>
                </a:cxn>
                <a:cxn ang="0">
                  <a:pos x="connsiteX4-599" y="connsiteY4-600"/>
                </a:cxn>
              </a:cxnLst>
              <a:rect l="l" t="t" r="r" b="b"/>
              <a:pathLst>
                <a:path w="648099" h="565791">
                  <a:moveTo>
                    <a:pt x="51067" y="18182"/>
                  </a:moveTo>
                  <a:cubicBezTo>
                    <a:pt x="281003" y="7261"/>
                    <a:pt x="591945" y="-22893"/>
                    <a:pt x="617005" y="31700"/>
                  </a:cubicBezTo>
                  <a:cubicBezTo>
                    <a:pt x="642065" y="86293"/>
                    <a:pt x="669922" y="489239"/>
                    <a:pt x="621713" y="535349"/>
                  </a:cubicBezTo>
                  <a:cubicBezTo>
                    <a:pt x="573504" y="581459"/>
                    <a:pt x="32838" y="579874"/>
                    <a:pt x="12537" y="497972"/>
                  </a:cubicBezTo>
                  <a:cubicBezTo>
                    <a:pt x="992" y="378148"/>
                    <a:pt x="-4426" y="189998"/>
                    <a:pt x="4334" y="81348"/>
                  </a:cubicBezTo>
                </a:path>
              </a:pathLst>
            </a:custGeom>
            <a:noFill/>
            <a:ln w="25400" cap="rnd">
              <a:solidFill>
                <a:srgbClr val="0055A9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4114369" y="5776534"/>
              <a:ext cx="3960898" cy="648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3890" tIns="46945" rIns="93890" bIns="46945">
              <a:spAutoFit/>
            </a:bodyPr>
            <a:lstStyle/>
            <a:p>
              <a:pPr algn="ctr">
                <a:defRPr/>
              </a:pPr>
              <a:r>
                <a:rPr lang="zh-TW" altLang="en-US" sz="3600" kern="0" dirty="0">
                  <a:solidFill>
                    <a:srgbClr val="0055A9"/>
                  </a:solidFill>
                  <a:ea typeface="微软雅黑" pitchFamily="34" charset="-122"/>
                </a:rPr>
                <a:t>本章節結束</a:t>
              </a:r>
              <a:endParaRPr lang="zh-CN" altLang="en-US" sz="3600" kern="0" dirty="0">
                <a:solidFill>
                  <a:srgbClr val="0055A9"/>
                </a:solidFill>
                <a:ea typeface="微软雅黑" pitchFamily="34" charset="-122"/>
              </a:endParaRPr>
            </a:p>
          </p:txBody>
        </p:sp>
      </p:grpSp>
      <p:grpSp>
        <p:nvGrpSpPr>
          <p:cNvPr id="12" name="群組 11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14" name="橢圓 13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5" name="乘號 1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6" name="群組 15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0" name="橢圓 19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1" name="等腰三角形 20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2" name="群組 21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23" name="橢圓 22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4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5671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04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9" r:id="rId2"/>
    <p:sldLayoutId id="2147483752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2602" y="3435995"/>
            <a:ext cx="7158796" cy="929109"/>
          </a:xfrm>
        </p:spPr>
        <p:txBody>
          <a:bodyPr/>
          <a:lstStyle/>
          <a:p>
            <a:r>
              <a:rPr lang="zh-TW" altLang="en-US" dirty="0"/>
              <a:t>圓周運動與萬有引力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2-4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7839250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圓周運動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981075" indent="-469900" eaLnBrk="1" hangingPunct="1"/>
            <a:r>
              <a:rPr lang="en-US" altLang="zh-TW" dirty="0">
                <a:latin typeface="Times New Roman" panose="02020603050405020304" pitchFamily="18" charset="0"/>
              </a:rPr>
              <a:t>(1</a:t>
            </a:r>
            <a:r>
              <a:rPr lang="en-US" altLang="zh-TW" dirty="0" smtClean="0">
                <a:latin typeface="Times New Roman" panose="02020603050405020304" pitchFamily="18" charset="0"/>
              </a:rPr>
              <a:t>)</a:t>
            </a:r>
            <a:r>
              <a:rPr lang="zh-TW" altLang="en-US" dirty="0" smtClean="0">
                <a:latin typeface="Times New Roman" panose="02020603050405020304" pitchFamily="18" charset="0"/>
              </a:rPr>
              <a:t>定義</a:t>
            </a:r>
            <a:r>
              <a:rPr lang="zh-TW" altLang="en-US" dirty="0">
                <a:latin typeface="Times New Roman" panose="02020603050405020304" pitchFamily="18" charset="0"/>
              </a:rPr>
              <a:t>：物體環繞圓心做圓弧形的運動，稱為圓周運動。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7839250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圓周運動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特性</a:t>
            </a:r>
          </a:p>
          <a:p>
            <a:pPr marL="1536700" indent="-420688" eaLnBrk="1" hangingPunct="1"/>
            <a:r>
              <a:rPr lang="en-US" altLang="zh-TW" dirty="0">
                <a:latin typeface="Times New Roman" panose="02020603050405020304" pitchFamily="18" charset="0"/>
              </a:rPr>
              <a:t>a.	</a:t>
            </a:r>
            <a:r>
              <a:rPr lang="zh-TW" altLang="en-US" dirty="0">
                <a:latin typeface="Times New Roman" panose="02020603050405020304" pitchFamily="18" charset="0"/>
              </a:rPr>
              <a:t>物體作圓周運動時，因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不斷改變，故圓周運動非等速度運動。</a:t>
            </a:r>
          </a:p>
          <a:p>
            <a:pPr marL="1536700" indent="-420688" eaLnBrk="1" hangingPunct="1"/>
            <a:r>
              <a:rPr lang="en-US" altLang="zh-TW" dirty="0">
                <a:latin typeface="Times New Roman" panose="02020603050405020304" pitchFamily="18" charset="0"/>
              </a:rPr>
              <a:t>b.	</a:t>
            </a:r>
            <a:r>
              <a:rPr lang="zh-TW" altLang="en-US" dirty="0">
                <a:latin typeface="Times New Roman" panose="02020603050405020304" pitchFamily="18" charset="0"/>
              </a:rPr>
              <a:t>物體會受一指向圓心的拉力作用，此拉力稱為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力。</a:t>
            </a:r>
          </a:p>
          <a:p>
            <a:pPr marL="1536700" indent="-420688" eaLnBrk="1" hangingPunct="1"/>
            <a:r>
              <a:rPr lang="en-US" altLang="zh-TW" dirty="0">
                <a:latin typeface="Times New Roman" panose="02020603050405020304" pitchFamily="18" charset="0"/>
              </a:rPr>
              <a:t>c.	</a:t>
            </a:r>
            <a:r>
              <a:rPr lang="zh-TW" altLang="en-US" dirty="0">
                <a:latin typeface="Times New Roman" panose="02020603050405020304" pitchFamily="18" charset="0"/>
              </a:rPr>
              <a:t>若向心力消失，物體會沿著圓周 </a:t>
            </a:r>
            <a:r>
              <a:rPr lang="en-US" altLang="zh-TW" dirty="0">
                <a:latin typeface="Times New Roman" panose="02020603050405020304" pitchFamily="18" charset="0"/>
              </a:rPr>
              <a:t/>
            </a:r>
            <a:br>
              <a:rPr lang="en-US" altLang="zh-TW" dirty="0">
                <a:latin typeface="Times New Roman" panose="02020603050405020304" pitchFamily="18" charset="0"/>
              </a:rPr>
            </a:b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方向飛出。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9B21F3A1-3E36-0F1F-FBC9-E3664A8453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538" y="2025230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方向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C8C2B959-DE72-0BB8-CE5C-D6DE3CD76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882" y="3873141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向心</a:t>
            </a:r>
          </a:p>
        </p:txBody>
      </p:sp>
      <p:sp>
        <p:nvSpPr>
          <p:cNvPr id="5" name="矩形 11">
            <a:extLst>
              <a:ext uri="{FF2B5EF4-FFF2-40B4-BE49-F238E27FC236}">
                <a16:creationId xmlns="" xmlns:a16="http://schemas.microsoft.com/office/drawing/2014/main" id="{5074993C-48C3-313B-DE38-F74F532D6E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9064" y="5141054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切線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5662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7839250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萬有引力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提出者：</a:t>
            </a:r>
            <a:r>
              <a:rPr lang="zh-TW" altLang="en-US" u="sng" dirty="0">
                <a:latin typeface="Times New Roman" panose="02020603050405020304" pitchFamily="18" charset="0"/>
              </a:rPr>
              <a:t>英國</a:t>
            </a:r>
            <a:r>
              <a:rPr lang="zh-TW" altLang="en-US" dirty="0">
                <a:latin typeface="Times New Roman" panose="02020603050405020304" pitchFamily="18" charset="0"/>
              </a:rPr>
              <a:t>科學家</a:t>
            </a:r>
            <a:r>
              <a:rPr lang="zh-TW" altLang="en-US" u="sng" dirty="0">
                <a:latin typeface="Times New Roman" panose="02020603050405020304" pitchFamily="18" charset="0"/>
              </a:rPr>
              <a:t>牛頓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定義：萬有引力的大小與兩物體質量的乘積成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，與兩物體距離的平方成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  <a:p>
            <a:pPr marL="1101725" indent="-590550" eaLnBrk="1" hangingPunct="1">
              <a:spcBef>
                <a:spcPts val="3000"/>
              </a:spcBef>
            </a:pPr>
            <a:r>
              <a:rPr lang="en-US" altLang="zh-TW" dirty="0">
                <a:latin typeface="Times New Roman" panose="02020603050405020304" pitchFamily="18" charset="0"/>
              </a:rPr>
              <a:t>(3)	</a:t>
            </a:r>
            <a:r>
              <a:rPr lang="zh-TW" altLang="en-US" dirty="0">
                <a:latin typeface="Times New Roman" panose="02020603050405020304" pitchFamily="18" charset="0"/>
              </a:rPr>
              <a:t>公式：</a:t>
            </a:r>
            <a:r>
              <a:rPr lang="en-US" altLang="zh-TW" dirty="0" smtClean="0">
                <a:latin typeface="Times New Roman" panose="02020603050405020304" pitchFamily="18" charset="0"/>
              </a:rPr>
              <a:t>F</a:t>
            </a:r>
            <a:r>
              <a:rPr lang="zh-TW" altLang="en-US" dirty="0" smtClean="0">
                <a:latin typeface="Times New Roman" panose="02020603050405020304" pitchFamily="18" charset="0"/>
              </a:rPr>
              <a:t>正比</a:t>
            </a:r>
            <a:r>
              <a:rPr lang="zh-TW" altLang="en-US" dirty="0">
                <a:latin typeface="Times New Roman" panose="02020603050405020304" pitchFamily="18" charset="0"/>
              </a:rPr>
              <a:t>於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9B21F3A1-3E36-0F1F-FBC9-E3664A8453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0759" y="2618083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正比</a:t>
            </a:r>
          </a:p>
        </p:txBody>
      </p:sp>
      <p:sp>
        <p:nvSpPr>
          <p:cNvPr id="6" name="矩形 11">
            <a:extLst>
              <a:ext uri="{FF2B5EF4-FFF2-40B4-BE49-F238E27FC236}">
                <a16:creationId xmlns="" xmlns:a16="http://schemas.microsoft.com/office/drawing/2014/main" id="{6330F6A7-F1E8-1183-7C8C-E7408330D6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4572" y="3202858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反比</a:t>
            </a:r>
          </a:p>
        </p:txBody>
      </p:sp>
      <p:graphicFrame>
        <p:nvGraphicFramePr>
          <p:cNvPr id="7" name="物件 6">
            <a:extLst>
              <a:ext uri="{FF2B5EF4-FFF2-40B4-BE49-F238E27FC236}">
                <a16:creationId xmlns="" xmlns:a16="http://schemas.microsoft.com/office/drawing/2014/main" id="{82C59C07-5238-4BE1-AE14-C6059C0235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5029881"/>
              </p:ext>
            </p:extLst>
          </p:nvPr>
        </p:nvGraphicFramePr>
        <p:xfrm>
          <a:off x="4340145" y="3948404"/>
          <a:ext cx="1046162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5" imgW="1015920" imgH="952200" progId="Equation.DSMT4">
                  <p:embed/>
                </p:oleObj>
              </mc:Choice>
              <mc:Fallback>
                <p:oleObj name="Equation" r:id="rId5" imgW="1015920" imgH="952200" progId="Equation.DSMT4">
                  <p:embed/>
                  <p:pic>
                    <p:nvPicPr>
                      <p:cNvPr id="3" name="物件 2">
                        <a:extLst>
                          <a:ext uri="{FF2B5EF4-FFF2-40B4-BE49-F238E27FC236}">
                            <a16:creationId xmlns="" xmlns:a16="http://schemas.microsoft.com/office/drawing/2014/main" id="{52F5DCD4-8126-0143-3494-B4A5F732E1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40145" y="3948404"/>
                        <a:ext cx="1046162" cy="979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899729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7839250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萬有引力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(4) </a:t>
            </a:r>
            <a:r>
              <a:rPr lang="zh-TW" altLang="en-US" dirty="0">
                <a:latin typeface="Times New Roman" panose="02020603050405020304" pitchFamily="18" charset="0"/>
              </a:rPr>
              <a:t>特性</a:t>
            </a:r>
          </a:p>
          <a:p>
            <a:pPr marL="1536700" indent="-420688" eaLnBrk="1" hangingPunct="1"/>
            <a:r>
              <a:rPr lang="en-US" altLang="zh-TW" dirty="0">
                <a:latin typeface="Times New Roman" panose="02020603050405020304" pitchFamily="18" charset="0"/>
              </a:rPr>
              <a:t>a. </a:t>
            </a:r>
            <a:r>
              <a:rPr lang="zh-TW" altLang="en-US" dirty="0">
                <a:latin typeface="Times New Roman" panose="02020603050405020304" pitchFamily="18" charset="0"/>
              </a:rPr>
              <a:t>萬有引力是存在任何物體之間相互吸引的力，是一種作用力與反作用力。</a:t>
            </a:r>
          </a:p>
          <a:p>
            <a:pPr marL="1536700" indent="-420688" eaLnBrk="1" hangingPunct="1"/>
            <a:r>
              <a:rPr lang="en-US" altLang="zh-TW" dirty="0">
                <a:latin typeface="Times New Roman" panose="02020603050405020304" pitchFamily="18" charset="0"/>
              </a:rPr>
              <a:t>b. </a:t>
            </a:r>
            <a:r>
              <a:rPr lang="zh-TW" altLang="en-US" dirty="0">
                <a:latin typeface="Times New Roman" panose="02020603050405020304" pitchFamily="18" charset="0"/>
              </a:rPr>
              <a:t>兩物體質量愈大或距離愈近，萬有引力愈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9B21F3A1-3E36-0F1F-FBC9-E3664A8453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0516" y="4458174"/>
            <a:ext cx="6999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大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5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7839250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萬有引力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(4) </a:t>
            </a:r>
            <a:r>
              <a:rPr lang="zh-TW" altLang="en-US" dirty="0">
                <a:latin typeface="Times New Roman" panose="02020603050405020304" pitchFamily="18" charset="0"/>
              </a:rPr>
              <a:t>特性</a:t>
            </a:r>
          </a:p>
          <a:p>
            <a:pPr marL="1536700" indent="-420688" eaLnBrk="1" hangingPunct="1"/>
            <a:r>
              <a:rPr lang="en-US" altLang="zh-TW" dirty="0">
                <a:latin typeface="Times New Roman" panose="02020603050405020304" pitchFamily="18" charset="0"/>
              </a:rPr>
              <a:t>c.	</a:t>
            </a:r>
            <a:r>
              <a:rPr lang="zh-TW" altLang="en-US" dirty="0">
                <a:latin typeface="Times New Roman" panose="02020603050405020304" pitchFamily="18" charset="0"/>
              </a:rPr>
              <a:t>通常物體在高山的重量比在平地的重量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，此因物體離地表愈高，所受地球的引力愈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  <a:p>
            <a:pPr marL="1536700" indent="-420688" eaLnBrk="1" hangingPunct="1"/>
            <a:r>
              <a:rPr lang="en-US" altLang="zh-TW" dirty="0">
                <a:latin typeface="Times New Roman" panose="02020603050405020304" pitchFamily="18" charset="0"/>
              </a:rPr>
              <a:t>d.	</a:t>
            </a:r>
            <a:r>
              <a:rPr lang="zh-TW" altLang="en-US" dirty="0">
                <a:latin typeface="Times New Roman" panose="02020603050405020304" pitchFamily="18" charset="0"/>
              </a:rPr>
              <a:t>地球的萬有引力即為重力，會使得地球表面上的物體作等加速度為 </a:t>
            </a:r>
            <a:r>
              <a:rPr lang="en-US" altLang="zh-TW" dirty="0">
                <a:latin typeface="Times New Roman" panose="02020603050405020304" pitchFamily="18" charset="0"/>
              </a:rPr>
              <a:t/>
            </a:r>
            <a:br>
              <a:rPr lang="en-US" altLang="zh-TW" dirty="0">
                <a:latin typeface="Times New Roman" panose="02020603050405020304" pitchFamily="18" charset="0"/>
              </a:rPr>
            </a:b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en-US" altLang="zh-TW" dirty="0">
                <a:latin typeface="Times New Roman" panose="02020603050405020304" pitchFamily="18" charset="0"/>
              </a:rPr>
              <a:t>m/s</a:t>
            </a:r>
            <a:r>
              <a:rPr lang="en-US" altLang="zh-TW" baseline="30000" dirty="0">
                <a:latin typeface="Times New Roman" panose="02020603050405020304" pitchFamily="18" charset="0"/>
              </a:rPr>
              <a:t>2</a:t>
            </a:r>
            <a:r>
              <a:rPr lang="zh-TW" altLang="en-US" dirty="0">
                <a:latin typeface="Times New Roman" panose="02020603050405020304" pitchFamily="18" charset="0"/>
              </a:rPr>
              <a:t>的自由落體運動，此加速度稱為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9B21F3A1-3E36-0F1F-FBC9-E3664A8453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8534" y="2609278"/>
            <a:ext cx="6999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輕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F741ABB1-9E5C-FAB4-CC7A-B89FCFC1D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0331" y="3194053"/>
            <a:ext cx="6999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小</a:t>
            </a:r>
          </a:p>
        </p:txBody>
      </p:sp>
      <p:sp>
        <p:nvSpPr>
          <p:cNvPr id="5" name="矩形 11">
            <a:extLst>
              <a:ext uri="{FF2B5EF4-FFF2-40B4-BE49-F238E27FC236}">
                <a16:creationId xmlns="" xmlns:a16="http://schemas.microsoft.com/office/drawing/2014/main" id="{85EED1FC-485C-A2E5-671A-87E93B562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4762" y="5042952"/>
            <a:ext cx="6999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9.8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6" name="矩形 11">
            <a:extLst>
              <a:ext uri="{FF2B5EF4-FFF2-40B4-BE49-F238E27FC236}">
                <a16:creationId xmlns="" xmlns:a16="http://schemas.microsoft.com/office/drawing/2014/main" id="{E5FCAE9D-AD7B-0BA1-1769-1FB912D16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2835" y="5637775"/>
            <a:ext cx="22473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重力加速度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65550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7839250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萬有引力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(4) </a:t>
            </a:r>
            <a:r>
              <a:rPr lang="zh-TW" altLang="en-US" dirty="0">
                <a:latin typeface="Times New Roman" panose="02020603050405020304" pitchFamily="18" charset="0"/>
              </a:rPr>
              <a:t>特性</a:t>
            </a:r>
          </a:p>
          <a:p>
            <a:pPr marL="1536700" indent="-420688" eaLnBrk="1" hangingPunct="1"/>
            <a:r>
              <a:rPr lang="en-US" altLang="zh-TW" dirty="0">
                <a:latin typeface="Times New Roman" panose="02020603050405020304" pitchFamily="18" charset="0"/>
              </a:rPr>
              <a:t>e.	</a:t>
            </a:r>
            <a:r>
              <a:rPr lang="zh-TW" altLang="en-US" dirty="0">
                <a:latin typeface="Times New Roman" panose="02020603050405020304" pitchFamily="18" charset="0"/>
              </a:rPr>
              <a:t>物體在地球上所受的重力就稱為 </a:t>
            </a:r>
            <a:r>
              <a:rPr lang="en-US" altLang="zh-TW" dirty="0">
                <a:latin typeface="Times New Roman" panose="02020603050405020304" pitchFamily="18" charset="0"/>
              </a:rPr>
              <a:t/>
            </a:r>
            <a:br>
              <a:rPr lang="en-US" altLang="zh-TW" dirty="0">
                <a:latin typeface="Times New Roman" panose="02020603050405020304" pitchFamily="18" charset="0"/>
              </a:rPr>
            </a:b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，即</a:t>
            </a:r>
            <a:r>
              <a:rPr lang="en-US" altLang="zh-TW" dirty="0">
                <a:latin typeface="Times New Roman" panose="02020603050405020304" pitchFamily="18" charset="0"/>
              </a:rPr>
              <a:t>W=mg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  <a:p>
            <a:pPr marL="1536700" indent="-420688" eaLnBrk="1" hangingPunct="1"/>
            <a:r>
              <a:rPr lang="en-US" altLang="zh-TW" dirty="0">
                <a:latin typeface="Times New Roman" panose="02020603050405020304" pitchFamily="18" charset="0"/>
              </a:rPr>
              <a:t>f.	</a:t>
            </a:r>
            <a:r>
              <a:rPr lang="zh-TW" altLang="en-US" dirty="0">
                <a:latin typeface="Times New Roman" panose="02020603050405020304" pitchFamily="18" charset="0"/>
              </a:rPr>
              <a:t>重力單位：公克重（</a:t>
            </a:r>
            <a:r>
              <a:rPr lang="en-US" altLang="zh-TW" dirty="0" err="1">
                <a:latin typeface="Times New Roman" panose="02020603050405020304" pitchFamily="18" charset="0"/>
              </a:rPr>
              <a:t>gw</a:t>
            </a:r>
            <a:r>
              <a:rPr lang="zh-TW" altLang="en-US" dirty="0">
                <a:latin typeface="Times New Roman" panose="02020603050405020304" pitchFamily="18" charset="0"/>
              </a:rPr>
              <a:t>）、公斤重（</a:t>
            </a:r>
            <a:r>
              <a:rPr lang="en-US" altLang="zh-TW" dirty="0" err="1">
                <a:latin typeface="Times New Roman" panose="02020603050405020304" pitchFamily="18" charset="0"/>
              </a:rPr>
              <a:t>kgw</a:t>
            </a:r>
            <a:r>
              <a:rPr lang="zh-TW" altLang="en-US" dirty="0">
                <a:latin typeface="Times New Roman" panose="02020603050405020304" pitchFamily="18" charset="0"/>
              </a:rPr>
              <a:t>），</a:t>
            </a:r>
            <a:r>
              <a:rPr lang="en-US" altLang="zh-TW" dirty="0">
                <a:latin typeface="Times New Roman" panose="02020603050405020304" pitchFamily="18" charset="0"/>
              </a:rPr>
              <a:t>1 </a:t>
            </a:r>
            <a:r>
              <a:rPr lang="zh-TW" altLang="en-US" dirty="0">
                <a:latin typeface="Times New Roman" panose="02020603050405020304" pitchFamily="18" charset="0"/>
              </a:rPr>
              <a:t>公斤重</a:t>
            </a:r>
            <a:r>
              <a:rPr lang="en-US" altLang="zh-TW" dirty="0">
                <a:latin typeface="Times New Roman" panose="02020603050405020304" pitchFamily="18" charset="0"/>
              </a:rPr>
              <a:t>=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牛頓。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9B21F3A1-3E36-0F1F-FBC9-E3664A8453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7095" y="2609278"/>
            <a:ext cx="105507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重量</a:t>
            </a:r>
          </a:p>
        </p:txBody>
      </p:sp>
      <p:sp>
        <p:nvSpPr>
          <p:cNvPr id="5" name="矩形 11">
            <a:extLst>
              <a:ext uri="{FF2B5EF4-FFF2-40B4-BE49-F238E27FC236}">
                <a16:creationId xmlns="" xmlns:a16="http://schemas.microsoft.com/office/drawing/2014/main" id="{85EED1FC-485C-A2E5-671A-87E93B562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4344" y="3877344"/>
            <a:ext cx="6999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9.8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780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9883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heme/theme1.xml><?xml version="1.0" encoding="utf-8"?>
<a:theme xmlns:a="http://schemas.openxmlformats.org/drawingml/2006/main" name="2_翰林國中自然教學PPT ">
  <a:themeElements>
    <a:clrScheme name="101國中教學ppt地理投影片母片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3300"/>
      </a:hlink>
      <a:folHlink>
        <a:srgbClr val="B2B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01國中教學ppt地理投影片母片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國中教學ppt地理投影片母片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33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3635</TotalTime>
  <Words>131</Words>
  <Application>Microsoft Office PowerPoint</Application>
  <PresentationFormat>如螢幕大小 (4:3)</PresentationFormat>
  <Paragraphs>44</Paragraphs>
  <Slides>8</Slides>
  <Notes>7</Notes>
  <HiddenSlides>0</HiddenSlides>
  <MMClips>0</MMClips>
  <ScaleCrop>false</ScaleCrop>
  <HeadingPairs>
    <vt:vector size="8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7" baseType="lpstr">
      <vt:lpstr>굴림</vt:lpstr>
      <vt:lpstr>微软雅黑</vt:lpstr>
      <vt:lpstr>微軟正黑體</vt:lpstr>
      <vt:lpstr>新細明體</vt:lpstr>
      <vt:lpstr>標楷體</vt:lpstr>
      <vt:lpstr>Arial</vt:lpstr>
      <vt:lpstr>Times New Roman</vt:lpstr>
      <vt:lpstr>2_翰林國中自然教學PPT </vt:lpstr>
      <vt:lpstr>Equation</vt:lpstr>
      <vt:lpstr>圓周運動與萬有引力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Dino Studio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認識物質</dc:title>
  <dc:creator/>
  <cp:lastModifiedBy>鍾馨儀</cp:lastModifiedBy>
  <cp:revision>419</cp:revision>
  <dcterms:created xsi:type="dcterms:W3CDTF">2010-09-06T12:46:49Z</dcterms:created>
  <dcterms:modified xsi:type="dcterms:W3CDTF">2024-05-21T05:22:49Z</dcterms:modified>
</cp:coreProperties>
</file>