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5"/>
  </p:notesMasterIdLst>
  <p:sldIdLst>
    <p:sldId id="345" r:id="rId2"/>
    <p:sldId id="346" r:id="rId3"/>
    <p:sldId id="391" r:id="rId4"/>
    <p:sldId id="392" r:id="rId5"/>
    <p:sldId id="394" r:id="rId6"/>
    <p:sldId id="393" r:id="rId7"/>
    <p:sldId id="395" r:id="rId8"/>
    <p:sldId id="396" r:id="rId9"/>
    <p:sldId id="397" r:id="rId10"/>
    <p:sldId id="398" r:id="rId11"/>
    <p:sldId id="399" r:id="rId12"/>
    <p:sldId id="400" r:id="rId13"/>
    <p:sldId id="373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00"/>
    <a:srgbClr val="00489C"/>
    <a:srgbClr val="D0372A"/>
    <a:srgbClr val="00A08C"/>
    <a:srgbClr val="6F6F6F"/>
    <a:srgbClr val="3377BA"/>
    <a:srgbClr val="0055A9"/>
    <a:srgbClr val="0000FF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5" autoAdjust="0"/>
    <p:restoredTop sz="95882" autoAdjust="0"/>
  </p:normalViewPr>
  <p:slideViewPr>
    <p:cSldViewPr snapToGrid="0">
      <p:cViewPr varScale="1">
        <p:scale>
          <a:sx n="79" d="100"/>
          <a:sy n="79" d="100"/>
        </p:scale>
        <p:origin x="108" y="198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3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10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5709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60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dirty="0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3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48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67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707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61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91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159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4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2-5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力矩與槓桿原理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7.png"/><Relationship Id="rId5" Type="http://schemas.microsoft.com/office/2007/relationships/hdphoto" Target="../media/hdphoto5.wdp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microsoft.com/office/2007/relationships/hdphoto" Target="../media/hdphoto3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力矩與槓桿原理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2-5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536950" cy="588680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合力矩與合力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同向與反向力矩</a:t>
            </a:r>
            <a:endParaRPr lang="zh-TW" altLang="en-US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99E616D6-A043-348A-EC65-D25A05B12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7611"/>
              </p:ext>
            </p:extLst>
          </p:nvPr>
        </p:nvGraphicFramePr>
        <p:xfrm>
          <a:off x="192600" y="1942907"/>
          <a:ext cx="8758800" cy="3938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79400">
                  <a:extLst>
                    <a:ext uri="{9D8B030D-6E8A-4147-A177-3AD203B41FA5}">
                      <a16:colId xmlns="" xmlns:a16="http://schemas.microsoft.com/office/drawing/2014/main" val="310568569"/>
                    </a:ext>
                  </a:extLst>
                </a:gridCol>
                <a:gridCol w="4379400">
                  <a:extLst>
                    <a:ext uri="{9D8B030D-6E8A-4147-A177-3AD203B41FA5}">
                      <a16:colId xmlns="" xmlns:a16="http://schemas.microsoft.com/office/drawing/2014/main" val="3285415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兩力矩同向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兩力矩反向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33357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180340" algn="just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當兩個力矩的方向相同，合力矩等於兩個力矩相加</a:t>
                      </a:r>
                      <a:endParaRPr lang="en-US" altLang="zh-TW" sz="320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altLang="en-US" sz="320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當兩個力矩的方向相反，合</a:t>
                      </a:r>
                      <a:r>
                        <a:rPr lang="zh-TW" altLang="en-US" sz="320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力矩大小等於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兩個力矩相減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4430081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E9FB637F-7DA1-9728-4E92-A6FF8D35FE2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1579"/>
          <a:stretch/>
        </p:blipFill>
        <p:spPr>
          <a:xfrm>
            <a:off x="625642" y="4368322"/>
            <a:ext cx="3513221" cy="12014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B1485C00-2683-8609-841E-107B84A93614}"/>
              </a:ext>
            </a:extLst>
          </p:cNvPr>
          <p:cNvSpPr txBox="1"/>
          <p:nvPr/>
        </p:nvSpPr>
        <p:spPr>
          <a:xfrm>
            <a:off x="928569" y="4834407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力矩</a:t>
            </a:r>
            <a:r>
              <a:rPr lang="en-US" altLang="zh-TW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solidFill>
                <a:srgbClr val="6F6F6F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0BE6B111-A4B0-FCA5-A46D-CA61CEC6F408}"/>
              </a:ext>
            </a:extLst>
          </p:cNvPr>
          <p:cNvSpPr txBox="1"/>
          <p:nvPr/>
        </p:nvSpPr>
        <p:spPr>
          <a:xfrm>
            <a:off x="2129618" y="3875945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en-US" altLang="zh-TW" sz="2800" baseline="-250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974CAC26-7405-5DDF-1E7A-8B6157E06BA0}"/>
              </a:ext>
            </a:extLst>
          </p:cNvPr>
          <p:cNvSpPr txBox="1"/>
          <p:nvPr/>
        </p:nvSpPr>
        <p:spPr>
          <a:xfrm>
            <a:off x="3715776" y="3875945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en-US" altLang="zh-TW" sz="2800" baseline="-250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519FAC6E-1042-3175-5437-E080E4EE7B6C}"/>
              </a:ext>
            </a:extLst>
          </p:cNvPr>
          <p:cNvSpPr txBox="1"/>
          <p:nvPr/>
        </p:nvSpPr>
        <p:spPr>
          <a:xfrm>
            <a:off x="2480055" y="4969044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力矩</a:t>
            </a:r>
            <a:r>
              <a:rPr lang="en-US" altLang="zh-TW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solidFill>
                <a:srgbClr val="6F6F6F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9E37B00B-592B-3AA7-7D54-1DDA5DA3C4A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632" r="131"/>
          <a:stretch/>
        </p:blipFill>
        <p:spPr>
          <a:xfrm>
            <a:off x="5029201" y="4368322"/>
            <a:ext cx="3404937" cy="1201445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F46AD5BC-BE0B-5335-B068-992859AA13C3}"/>
              </a:ext>
            </a:extLst>
          </p:cNvPr>
          <p:cNvSpPr txBox="1"/>
          <p:nvPr/>
        </p:nvSpPr>
        <p:spPr>
          <a:xfrm>
            <a:off x="5476166" y="4771960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力矩</a:t>
            </a:r>
            <a:r>
              <a:rPr lang="en-US" altLang="zh-TW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solidFill>
                <a:srgbClr val="6F6F6F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BC9DB2E0-03D9-9FB2-AD74-1A8D6EBBB68B}"/>
              </a:ext>
            </a:extLst>
          </p:cNvPr>
          <p:cNvSpPr txBox="1"/>
          <p:nvPr/>
        </p:nvSpPr>
        <p:spPr>
          <a:xfrm>
            <a:off x="4970899" y="3875945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en-US" altLang="zh-TW" sz="2800" baseline="-250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EF7D48F6-68AB-0EEB-01D2-C7FA438F0231}"/>
              </a:ext>
            </a:extLst>
          </p:cNvPr>
          <p:cNvSpPr txBox="1"/>
          <p:nvPr/>
        </p:nvSpPr>
        <p:spPr>
          <a:xfrm>
            <a:off x="8059175" y="3875945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en-US" altLang="zh-TW" sz="2800" baseline="-250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06DF9983-2451-A83B-238B-EDDBE171FEA5}"/>
              </a:ext>
            </a:extLst>
          </p:cNvPr>
          <p:cNvSpPr txBox="1"/>
          <p:nvPr/>
        </p:nvSpPr>
        <p:spPr>
          <a:xfrm>
            <a:off x="6823454" y="4957012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力矩</a:t>
            </a:r>
            <a:r>
              <a:rPr lang="en-US" altLang="zh-TW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solidFill>
                <a:srgbClr val="6F6F6F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7C74CB4F-BF80-36C8-3FC6-7D35D946C02E}"/>
              </a:ext>
            </a:extLst>
          </p:cNvPr>
          <p:cNvSpPr/>
          <p:nvPr/>
        </p:nvSpPr>
        <p:spPr>
          <a:xfrm>
            <a:off x="3021229" y="5918675"/>
            <a:ext cx="3094111" cy="631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▲合力矩示意圖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2727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536950" cy="588680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合力矩與合力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(3) </a:t>
            </a:r>
            <a:r>
              <a:rPr lang="zh-TW" altLang="en-US" dirty="0">
                <a:latin typeface="Times New Roman" panose="02020603050405020304" pitchFamily="18" charset="0"/>
              </a:rPr>
              <a:t>合</a:t>
            </a:r>
            <a:r>
              <a:rPr lang="zh-TW" altLang="en-US" dirty="0" smtClean="0">
                <a:latin typeface="Times New Roman" panose="02020603050405020304" pitchFamily="18" charset="0"/>
              </a:rPr>
              <a:t>力</a:t>
            </a:r>
            <a:r>
              <a:rPr lang="en-US" altLang="zh-TW" dirty="0" smtClean="0">
                <a:latin typeface="Times New Roman" panose="02020603050405020304" pitchFamily="18" charset="0"/>
              </a:rPr>
              <a:t>=0</a:t>
            </a:r>
            <a:r>
              <a:rPr lang="zh-TW" altLang="en-US" dirty="0">
                <a:latin typeface="Times New Roman" panose="02020603050405020304" pitchFamily="18" charset="0"/>
              </a:rPr>
              <a:t>，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移動。</a:t>
            </a: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合力</a:t>
            </a:r>
            <a:r>
              <a:rPr lang="zh-TW" altLang="en-US" dirty="0" smtClean="0">
                <a:latin typeface="Times New Roman" panose="02020603050405020304" pitchFamily="18" charset="0"/>
              </a:rPr>
              <a:t>矩</a:t>
            </a:r>
            <a:r>
              <a:rPr lang="en-US" altLang="zh-TW" dirty="0" smtClean="0">
                <a:latin typeface="Times New Roman" panose="02020603050405020304" pitchFamily="18" charset="0"/>
              </a:rPr>
              <a:t>=0</a:t>
            </a:r>
            <a:r>
              <a:rPr lang="zh-TW" altLang="en-US" dirty="0">
                <a:latin typeface="Times New Roman" panose="02020603050405020304" pitchFamily="18" charset="0"/>
              </a:rPr>
              <a:t>，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 轉動。</a:t>
            </a:r>
            <a:endParaRPr lang="zh-TW" altLang="en-US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EAC57FAB-B97C-3254-850E-6B2BE3CE9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946" y="1355940"/>
            <a:ext cx="10214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AEBD3A07-CD18-7CE6-630F-7405BCC49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085" y="2039158"/>
            <a:ext cx="10214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23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536950" cy="588680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合力矩與合力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(5) </a:t>
            </a:r>
            <a:r>
              <a:rPr lang="zh-TW" altLang="en-US" dirty="0">
                <a:latin typeface="Times New Roman" panose="02020603050405020304" pitchFamily="18" charset="0"/>
              </a:rPr>
              <a:t>合</a:t>
            </a:r>
            <a:r>
              <a:rPr lang="zh-TW" altLang="en-US" dirty="0" smtClean="0">
                <a:latin typeface="Times New Roman" panose="02020603050405020304" pitchFamily="18" charset="0"/>
              </a:rPr>
              <a:t>力</a:t>
            </a:r>
            <a:r>
              <a:rPr lang="en-US" altLang="zh-TW" dirty="0" smtClean="0">
                <a:latin typeface="Times New Roman" panose="02020603050405020304" pitchFamily="18" charset="0"/>
              </a:rPr>
              <a:t>=0</a:t>
            </a:r>
            <a:r>
              <a:rPr lang="zh-TW" altLang="en-US" dirty="0" smtClean="0">
                <a:latin typeface="Times New Roman" panose="02020603050405020304" pitchFamily="18" charset="0"/>
              </a:rPr>
              <a:t>且</a:t>
            </a:r>
            <a:r>
              <a:rPr lang="zh-TW" altLang="en-US" dirty="0">
                <a:latin typeface="Times New Roman" panose="02020603050405020304" pitchFamily="18" charset="0"/>
              </a:rPr>
              <a:t>合力</a:t>
            </a:r>
            <a:r>
              <a:rPr lang="zh-TW" altLang="en-US" dirty="0" smtClean="0">
                <a:latin typeface="Times New Roman" panose="02020603050405020304" pitchFamily="18" charset="0"/>
              </a:rPr>
              <a:t>矩</a:t>
            </a:r>
            <a:r>
              <a:rPr lang="en-US" altLang="zh-TW" dirty="0" smtClean="0">
                <a:latin typeface="Times New Roman" panose="02020603050405020304" pitchFamily="18" charset="0"/>
              </a:rPr>
              <a:t>=0</a:t>
            </a:r>
            <a:r>
              <a:rPr lang="zh-TW" altLang="en-US" dirty="0">
                <a:latin typeface="Times New Roman" panose="02020603050405020304" pitchFamily="18" charset="0"/>
              </a:rPr>
              <a:t>，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移動也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dirty="0">
                <a:latin typeface="Times New Roman" panose="02020603050405020304" pitchFamily="18" charset="0"/>
              </a:rPr>
              <a:t> 轉動，稱為靜力平衡。</a:t>
            </a:r>
            <a:endParaRPr lang="zh-TW" altLang="en-US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C647FEBE-C4BF-FC8A-34DA-BE77BEAD1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775" y="1356715"/>
            <a:ext cx="10214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3F05AA23-0C37-C69E-32E7-4366FEFD9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465" y="1356715"/>
            <a:ext cx="10214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</a:t>
            </a:r>
          </a:p>
        </p:txBody>
      </p:sp>
      <p:graphicFrame>
        <p:nvGraphicFramePr>
          <p:cNvPr id="17" name="表格 16">
            <a:extLst>
              <a:ext uri="{FF2B5EF4-FFF2-40B4-BE49-F238E27FC236}">
                <a16:creationId xmlns="" xmlns:a16="http://schemas.microsoft.com/office/drawing/2014/main" id="{D18B2F2C-32F5-0B0E-4E1A-E8B1A664E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02803"/>
              </p:ext>
            </p:extLst>
          </p:nvPr>
        </p:nvGraphicFramePr>
        <p:xfrm>
          <a:off x="194645" y="2497060"/>
          <a:ext cx="8754711" cy="37840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8237">
                  <a:extLst>
                    <a:ext uri="{9D8B030D-6E8A-4147-A177-3AD203B41FA5}">
                      <a16:colId xmlns="" xmlns:a16="http://schemas.microsoft.com/office/drawing/2014/main" val="22965562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79661320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094604378"/>
                    </a:ext>
                  </a:extLst>
                </a:gridCol>
              </a:tblGrid>
              <a:tr h="381870">
                <a:tc gridSpan="3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原先靜止物體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3231795"/>
                  </a:ext>
                </a:extLst>
              </a:tr>
              <a:tr h="2176992"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=0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、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合力矩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=0</a:t>
                      </a:r>
                      <a:endParaRPr lang="zh-TW" altLang="en-US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0" marR="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合力≠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、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合力矩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=0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=0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、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kern="10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合力矩≠</a:t>
                      </a:r>
                      <a:r>
                        <a:rPr lang="en-US" altLang="zh-TW" sz="3200" kern="10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4434460"/>
                  </a:ext>
                </a:extLst>
              </a:tr>
              <a:tr h="740529"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物體不移動也不轉動</a:t>
                      </a:r>
                    </a:p>
                  </a:txBody>
                  <a:tcPr marL="0" marR="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物體開始移動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物體開始轉動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2871413"/>
                  </a:ext>
                </a:extLst>
              </a:tr>
            </a:tbl>
          </a:graphicData>
        </a:graphic>
      </p:graphicFrame>
      <p:pic>
        <p:nvPicPr>
          <p:cNvPr id="52" name="圖片 51">
            <a:extLst>
              <a:ext uri="{FF2B5EF4-FFF2-40B4-BE49-F238E27FC236}">
                <a16:creationId xmlns="" xmlns:a16="http://schemas.microsoft.com/office/drawing/2014/main" id="{9A9A252B-736F-905A-AE14-2CFB94EB62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764" r="34604"/>
          <a:stretch/>
        </p:blipFill>
        <p:spPr>
          <a:xfrm>
            <a:off x="3290636" y="4103111"/>
            <a:ext cx="2526632" cy="985892"/>
          </a:xfrm>
          <a:prstGeom prst="rect">
            <a:avLst/>
          </a:prstGeom>
        </p:spPr>
      </p:pic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A0AFF370-974E-67F5-6ACF-FAAE67C00D78}"/>
              </a:ext>
            </a:extLst>
          </p:cNvPr>
          <p:cNvSpPr txBox="1"/>
          <p:nvPr/>
        </p:nvSpPr>
        <p:spPr>
          <a:xfrm>
            <a:off x="5297833" y="404877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baseline="-250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268265" y="3866065"/>
            <a:ext cx="2948752" cy="1116244"/>
            <a:chOff x="-2679687" y="315688"/>
            <a:chExt cx="3755093" cy="1421483"/>
          </a:xfrm>
        </p:grpSpPr>
        <p:grpSp>
          <p:nvGrpSpPr>
            <p:cNvPr id="13" name="群組 12">
              <a:extLst>
                <a:ext uri="{FF2B5EF4-FFF2-40B4-BE49-F238E27FC236}">
                  <a16:creationId xmlns:a16="http://schemas.microsoft.com/office/drawing/2014/main" xmlns="" id="{A2396C7D-CA86-4D70-9275-049A5BD3BCC6}"/>
                </a:ext>
              </a:extLst>
            </p:cNvPr>
            <p:cNvGrpSpPr/>
            <p:nvPr/>
          </p:nvGrpSpPr>
          <p:grpSpPr>
            <a:xfrm>
              <a:off x="-2679687" y="424369"/>
              <a:ext cx="3755093" cy="584775"/>
              <a:chOff x="3447891" y="1978064"/>
              <a:chExt cx="3755093" cy="584775"/>
            </a:xfrm>
          </p:grpSpPr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xmlns="" id="{0F478C6A-0922-47CB-BBD8-8E059ECB6E33}"/>
                  </a:ext>
                </a:extLst>
              </p:cNvPr>
              <p:cNvSpPr txBox="1"/>
              <p:nvPr/>
            </p:nvSpPr>
            <p:spPr>
              <a:xfrm>
                <a:off x="3447891" y="1978064"/>
                <a:ext cx="73209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en-US" altLang="zh-TW" sz="3200" b="0" i="0" u="none" strike="noStrike" kern="1200" cap="none" spc="5" normalizeH="0" baseline="0" noProof="0" dirty="0">
                    <a:ln>
                      <a:noFill/>
                    </a:ln>
                    <a:solidFill>
                      <a:srgbClr val="09BAAA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/>
                  </a:rPr>
                  <a:t>F</a:t>
                </a:r>
                <a:r>
                  <a:rPr kumimoji="0" lang="en-US" altLang="zh-TW" sz="3200" b="0" i="0" u="none" strike="noStrike" kern="1200" cap="none" spc="7" normalizeH="0" baseline="-10101" noProof="0" dirty="0">
                    <a:ln>
                      <a:noFill/>
                    </a:ln>
                    <a:solidFill>
                      <a:srgbClr val="09BAAA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/>
                  </a:rPr>
                  <a:t>1</a:t>
                </a:r>
                <a:endParaRPr lang="zh-TW" altLang="en-US" sz="3200" dirty="0">
                  <a:solidFill>
                    <a:srgbClr val="09BAAA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xmlns="" id="{E27D69A4-887B-4A85-95F1-B8005B918FC9}"/>
                  </a:ext>
                </a:extLst>
              </p:cNvPr>
              <p:cNvSpPr txBox="1"/>
              <p:nvPr/>
            </p:nvSpPr>
            <p:spPr>
              <a:xfrm>
                <a:off x="6470888" y="1978064"/>
                <a:ext cx="73209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en-US" altLang="zh-TW" sz="3200" b="0" i="0" u="none" strike="noStrike" kern="1200" cap="none" spc="5" normalizeH="0" baseline="0" noProof="0" dirty="0">
                    <a:ln>
                      <a:noFill/>
                    </a:ln>
                    <a:solidFill>
                      <a:srgbClr val="09BAAA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/>
                  </a:rPr>
                  <a:t>F</a:t>
                </a:r>
                <a:r>
                  <a:rPr kumimoji="0" lang="en-US" altLang="zh-TW" sz="3200" b="0" i="0" u="none" strike="noStrike" kern="1200" cap="none" spc="7" normalizeH="0" baseline="-10101" noProof="0" dirty="0">
                    <a:ln>
                      <a:noFill/>
                    </a:ln>
                    <a:solidFill>
                      <a:srgbClr val="09BAAA"/>
                    </a:solidFill>
                    <a:effectLst/>
                    <a:uLnTx/>
                    <a:uFillTx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/>
                  </a:rPr>
                  <a:t>2</a:t>
                </a:r>
                <a:endParaRPr lang="zh-TW" altLang="en-US" sz="3200" dirty="0">
                  <a:solidFill>
                    <a:srgbClr val="09BAAA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xmlns="" id="{DA1B4146-F182-420C-8A4D-300A78E843E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-2642157" y="1058692"/>
              <a:ext cx="3606648" cy="678479"/>
              <a:chOff x="901087" y="5542721"/>
              <a:chExt cx="1744953" cy="328259"/>
            </a:xfrm>
          </p:grpSpPr>
          <p:sp>
            <p:nvSpPr>
              <p:cNvPr id="19" name="object 102">
                <a:extLst>
                  <a:ext uri="{FF2B5EF4-FFF2-40B4-BE49-F238E27FC236}">
                    <a16:creationId xmlns:a16="http://schemas.microsoft.com/office/drawing/2014/main" xmlns="" id="{88B8438E-5F55-45F0-B0EC-F0521A89F72E}"/>
                  </a:ext>
                </a:extLst>
              </p:cNvPr>
              <p:cNvSpPr/>
              <p:nvPr/>
            </p:nvSpPr>
            <p:spPr>
              <a:xfrm>
                <a:off x="950175" y="5550306"/>
                <a:ext cx="1638935" cy="139065"/>
              </a:xfrm>
              <a:custGeom>
                <a:avLst/>
                <a:gdLst/>
                <a:ahLst/>
                <a:cxnLst/>
                <a:rect l="l" t="t" r="r" b="b"/>
                <a:pathLst>
                  <a:path w="1638935" h="139064">
                    <a:moveTo>
                      <a:pt x="0" y="138595"/>
                    </a:moveTo>
                    <a:lnTo>
                      <a:pt x="1638896" y="138595"/>
                    </a:lnTo>
                    <a:lnTo>
                      <a:pt x="1638896" y="0"/>
                    </a:lnTo>
                    <a:lnTo>
                      <a:pt x="0" y="0"/>
                    </a:lnTo>
                    <a:lnTo>
                      <a:pt x="0" y="138595"/>
                    </a:lnTo>
                    <a:close/>
                  </a:path>
                </a:pathLst>
              </a:custGeom>
              <a:solidFill>
                <a:srgbClr val="CCB2A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0" name="object 103">
                <a:extLst>
                  <a:ext uri="{FF2B5EF4-FFF2-40B4-BE49-F238E27FC236}">
                    <a16:creationId xmlns:a16="http://schemas.microsoft.com/office/drawing/2014/main" xmlns="" id="{9C945312-DC3C-474D-BE02-8B1C1425E000}"/>
                  </a:ext>
                </a:extLst>
              </p:cNvPr>
              <p:cNvSpPr/>
              <p:nvPr/>
            </p:nvSpPr>
            <p:spPr>
              <a:xfrm>
                <a:off x="1700326" y="5550293"/>
                <a:ext cx="138595" cy="138607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object 104">
                <a:extLst>
                  <a:ext uri="{FF2B5EF4-FFF2-40B4-BE49-F238E27FC236}">
                    <a16:creationId xmlns:a16="http://schemas.microsoft.com/office/drawing/2014/main" xmlns="" id="{3B103C66-8D40-4138-986A-CE06F299EB64}"/>
                  </a:ext>
                </a:extLst>
              </p:cNvPr>
              <p:cNvSpPr/>
              <p:nvPr/>
            </p:nvSpPr>
            <p:spPr>
              <a:xfrm>
                <a:off x="1697621" y="5547603"/>
                <a:ext cx="144005" cy="143992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105">
                <a:extLst>
                  <a:ext uri="{FF2B5EF4-FFF2-40B4-BE49-F238E27FC236}">
                    <a16:creationId xmlns:a16="http://schemas.microsoft.com/office/drawing/2014/main" xmlns="" id="{E5477289-6282-4183-8451-84021DF11D2D}"/>
                  </a:ext>
                </a:extLst>
              </p:cNvPr>
              <p:cNvSpPr/>
              <p:nvPr/>
            </p:nvSpPr>
            <p:spPr>
              <a:xfrm flipH="1">
                <a:off x="2555960" y="5605195"/>
                <a:ext cx="28168" cy="168316"/>
              </a:xfrm>
              <a:custGeom>
                <a:avLst/>
                <a:gdLst/>
                <a:ahLst/>
                <a:cxnLst/>
                <a:rect l="l" t="t" r="r" b="b"/>
                <a:pathLst>
                  <a:path h="257175">
                    <a:moveTo>
                      <a:pt x="0" y="0"/>
                    </a:moveTo>
                    <a:lnTo>
                      <a:pt x="0" y="256565"/>
                    </a:lnTo>
                  </a:path>
                </a:pathLst>
              </a:custGeom>
              <a:ln w="76200">
                <a:solidFill>
                  <a:srgbClr val="07B9AA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3" name="object 106">
                <a:extLst>
                  <a:ext uri="{FF2B5EF4-FFF2-40B4-BE49-F238E27FC236}">
                    <a16:creationId xmlns:a16="http://schemas.microsoft.com/office/drawing/2014/main" xmlns="" id="{C3E6C7D0-EE8E-4990-9350-0A76A56C2DF2}"/>
                  </a:ext>
                </a:extLst>
              </p:cNvPr>
              <p:cNvSpPr/>
              <p:nvPr/>
            </p:nvSpPr>
            <p:spPr>
              <a:xfrm>
                <a:off x="2522215" y="5700787"/>
                <a:ext cx="123825" cy="170180"/>
              </a:xfrm>
              <a:custGeom>
                <a:avLst/>
                <a:gdLst/>
                <a:ahLst/>
                <a:cxnLst/>
                <a:rect l="l" t="t" r="r" b="b"/>
                <a:pathLst>
                  <a:path w="123825" h="170179">
                    <a:moveTo>
                      <a:pt x="123748" y="0"/>
                    </a:moveTo>
                    <a:lnTo>
                      <a:pt x="0" y="0"/>
                    </a:lnTo>
                    <a:lnTo>
                      <a:pt x="61874" y="170027"/>
                    </a:lnTo>
                    <a:lnTo>
                      <a:pt x="123748" y="0"/>
                    </a:lnTo>
                    <a:close/>
                  </a:path>
                </a:pathLst>
              </a:custGeom>
              <a:solidFill>
                <a:srgbClr val="07B9A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4" name="object 107">
                <a:extLst>
                  <a:ext uri="{FF2B5EF4-FFF2-40B4-BE49-F238E27FC236}">
                    <a16:creationId xmlns:a16="http://schemas.microsoft.com/office/drawing/2014/main" xmlns="" id="{664B9ECB-FEA4-459D-92E9-2016C61061E9}"/>
                  </a:ext>
                </a:extLst>
              </p:cNvPr>
              <p:cNvSpPr/>
              <p:nvPr/>
            </p:nvSpPr>
            <p:spPr>
              <a:xfrm flipH="1">
                <a:off x="934832" y="5605194"/>
                <a:ext cx="28168" cy="151541"/>
              </a:xfrm>
              <a:custGeom>
                <a:avLst/>
                <a:gdLst/>
                <a:ahLst/>
                <a:cxnLst/>
                <a:rect l="l" t="t" r="r" b="b"/>
                <a:pathLst>
                  <a:path h="257175">
                    <a:moveTo>
                      <a:pt x="0" y="0"/>
                    </a:moveTo>
                    <a:lnTo>
                      <a:pt x="0" y="256565"/>
                    </a:lnTo>
                  </a:path>
                </a:pathLst>
              </a:custGeom>
              <a:ln w="76200">
                <a:solidFill>
                  <a:srgbClr val="07B9AA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5" name="object 108">
                <a:extLst>
                  <a:ext uri="{FF2B5EF4-FFF2-40B4-BE49-F238E27FC236}">
                    <a16:creationId xmlns:a16="http://schemas.microsoft.com/office/drawing/2014/main" xmlns="" id="{F999C5C3-93C9-4512-AC53-5A99967F672F}"/>
                  </a:ext>
                </a:extLst>
              </p:cNvPr>
              <p:cNvSpPr/>
              <p:nvPr/>
            </p:nvSpPr>
            <p:spPr>
              <a:xfrm>
                <a:off x="901087" y="5700800"/>
                <a:ext cx="123825" cy="170180"/>
              </a:xfrm>
              <a:custGeom>
                <a:avLst/>
                <a:gdLst/>
                <a:ahLst/>
                <a:cxnLst/>
                <a:rect l="l" t="t" r="r" b="b"/>
                <a:pathLst>
                  <a:path w="123825" h="170179">
                    <a:moveTo>
                      <a:pt x="123748" y="0"/>
                    </a:moveTo>
                    <a:lnTo>
                      <a:pt x="0" y="0"/>
                    </a:lnTo>
                    <a:lnTo>
                      <a:pt x="61874" y="170027"/>
                    </a:lnTo>
                    <a:lnTo>
                      <a:pt x="123748" y="0"/>
                    </a:lnTo>
                    <a:close/>
                  </a:path>
                </a:pathLst>
              </a:custGeom>
              <a:solidFill>
                <a:srgbClr val="07B9A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6" name="object 109">
                <a:extLst>
                  <a:ext uri="{FF2B5EF4-FFF2-40B4-BE49-F238E27FC236}">
                    <a16:creationId xmlns:a16="http://schemas.microsoft.com/office/drawing/2014/main" xmlns="" id="{5A6B3B42-0707-4C28-AA53-A7BB90B42576}"/>
                  </a:ext>
                </a:extLst>
              </p:cNvPr>
              <p:cNvSpPr/>
              <p:nvPr/>
            </p:nvSpPr>
            <p:spPr>
              <a:xfrm>
                <a:off x="2548136" y="5542721"/>
                <a:ext cx="71983" cy="71996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7" name="object 110">
                <a:extLst>
                  <a:ext uri="{FF2B5EF4-FFF2-40B4-BE49-F238E27FC236}">
                    <a16:creationId xmlns:a16="http://schemas.microsoft.com/office/drawing/2014/main" xmlns="" id="{6D138D86-46A5-48DB-BEF8-920BCFF88764}"/>
                  </a:ext>
                </a:extLst>
              </p:cNvPr>
              <p:cNvSpPr/>
              <p:nvPr/>
            </p:nvSpPr>
            <p:spPr>
              <a:xfrm>
                <a:off x="927008" y="5542721"/>
                <a:ext cx="71983" cy="71996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8" name="object 105">
              <a:extLst>
                <a:ext uri="{FF2B5EF4-FFF2-40B4-BE49-F238E27FC236}">
                  <a16:creationId xmlns:a16="http://schemas.microsoft.com/office/drawing/2014/main" xmlns="" id="{E5477289-6282-4183-8451-84021DF11D2D}"/>
                </a:ext>
              </a:extLst>
            </p:cNvPr>
            <p:cNvSpPr/>
            <p:nvPr/>
          </p:nvSpPr>
          <p:spPr>
            <a:xfrm rot="10800000">
              <a:off x="-846977" y="566430"/>
              <a:ext cx="0" cy="531556"/>
            </a:xfrm>
            <a:custGeom>
              <a:avLst/>
              <a:gdLst/>
              <a:ahLst/>
              <a:cxnLst/>
              <a:rect l="l" t="t" r="r" b="b"/>
              <a:pathLst>
                <a:path h="257175">
                  <a:moveTo>
                    <a:pt x="0" y="0"/>
                  </a:moveTo>
                  <a:lnTo>
                    <a:pt x="0" y="256565"/>
                  </a:lnTo>
                </a:path>
              </a:pathLst>
            </a:custGeom>
            <a:ln w="76200">
              <a:solidFill>
                <a:srgbClr val="16C1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06">
              <a:extLst>
                <a:ext uri="{FF2B5EF4-FFF2-40B4-BE49-F238E27FC236}">
                  <a16:creationId xmlns:a16="http://schemas.microsoft.com/office/drawing/2014/main" xmlns="" id="{C3E6C7D0-EE8E-4990-9350-0A76A56C2DF2}"/>
                </a:ext>
              </a:extLst>
            </p:cNvPr>
            <p:cNvSpPr/>
            <p:nvPr/>
          </p:nvSpPr>
          <p:spPr>
            <a:xfrm rot="10800000">
              <a:off x="-974944" y="414424"/>
              <a:ext cx="255934" cy="351746"/>
            </a:xfrm>
            <a:custGeom>
              <a:avLst/>
              <a:gdLst/>
              <a:ahLst/>
              <a:cxnLst/>
              <a:rect l="l" t="t" r="r" b="b"/>
              <a:pathLst>
                <a:path w="123825" h="170179">
                  <a:moveTo>
                    <a:pt x="123748" y="0"/>
                  </a:moveTo>
                  <a:lnTo>
                    <a:pt x="0" y="0"/>
                  </a:lnTo>
                  <a:lnTo>
                    <a:pt x="61874" y="170027"/>
                  </a:lnTo>
                  <a:lnTo>
                    <a:pt x="123748" y="0"/>
                  </a:lnTo>
                  <a:close/>
                </a:path>
              </a:pathLst>
            </a:custGeom>
            <a:solidFill>
              <a:srgbClr val="16C1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xmlns="" id="{E27D69A4-887B-4A85-95F1-B8005B918FC9}"/>
                </a:ext>
              </a:extLst>
            </p:cNvPr>
            <p:cNvSpPr txBox="1"/>
            <p:nvPr/>
          </p:nvSpPr>
          <p:spPr>
            <a:xfrm>
              <a:off x="-774667" y="315688"/>
              <a:ext cx="73209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zh-TW" sz="3200" b="0" i="0" u="none" strike="noStrike" kern="1200" cap="none" spc="5" normalizeH="0" baseline="0" noProof="0" dirty="0" smtClean="0">
                  <a:ln>
                    <a:noFill/>
                  </a:ln>
                  <a:solidFill>
                    <a:srgbClr val="12C0F3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F</a:t>
              </a:r>
              <a:endParaRPr lang="zh-TW" altLang="en-US" sz="3200" dirty="0">
                <a:solidFill>
                  <a:srgbClr val="12C0F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31" name="群組 30"/>
          <p:cNvGrpSpPr/>
          <p:nvPr/>
        </p:nvGrpSpPr>
        <p:grpSpPr>
          <a:xfrm>
            <a:off x="6174797" y="4057694"/>
            <a:ext cx="2447959" cy="1076122"/>
            <a:chOff x="2920345" y="4626137"/>
            <a:chExt cx="4056161" cy="1783086"/>
          </a:xfrm>
        </p:grpSpPr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xmlns="" id="{25F3967A-ACE5-4652-8C7B-F747D477615D}"/>
                </a:ext>
              </a:extLst>
            </p:cNvPr>
            <p:cNvSpPr txBox="1"/>
            <p:nvPr/>
          </p:nvSpPr>
          <p:spPr>
            <a:xfrm>
              <a:off x="6559115" y="5322998"/>
              <a:ext cx="417391" cy="58477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zh-TW" sz="3200" b="0" i="0" u="none" strike="noStrike" kern="1200" cap="none" spc="5" normalizeH="0" baseline="0" noProof="0" dirty="0">
                  <a:ln>
                    <a:noFill/>
                  </a:ln>
                  <a:solidFill>
                    <a:srgbClr val="09BAAA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F</a:t>
              </a:r>
              <a:endParaRPr lang="zh-TW" altLang="en-US" sz="3200" dirty="0">
                <a:solidFill>
                  <a:srgbClr val="09BA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33" name="群組 32"/>
            <p:cNvGrpSpPr/>
            <p:nvPr/>
          </p:nvGrpSpPr>
          <p:grpSpPr>
            <a:xfrm rot="2110669">
              <a:off x="3544635" y="5444915"/>
              <a:ext cx="2945784" cy="287434"/>
              <a:chOff x="3609950" y="4393232"/>
              <a:chExt cx="2945784" cy="287434"/>
            </a:xfrm>
          </p:grpSpPr>
          <p:sp>
            <p:nvSpPr>
              <p:cNvPr id="58" name="object 102">
                <a:extLst>
                  <a:ext uri="{FF2B5EF4-FFF2-40B4-BE49-F238E27FC236}">
                    <a16:creationId xmlns:a16="http://schemas.microsoft.com/office/drawing/2014/main" xmlns="" id="{88B8438E-5F55-45F0-B0EC-F0521A89F72E}"/>
                  </a:ext>
                </a:extLst>
              </p:cNvPr>
              <p:cNvSpPr/>
              <p:nvPr/>
            </p:nvSpPr>
            <p:spPr>
              <a:xfrm>
                <a:off x="3609950" y="4393232"/>
                <a:ext cx="2945784" cy="287434"/>
              </a:xfrm>
              <a:custGeom>
                <a:avLst/>
                <a:gdLst/>
                <a:ahLst/>
                <a:cxnLst/>
                <a:rect l="l" t="t" r="r" b="b"/>
                <a:pathLst>
                  <a:path w="1638935" h="139064">
                    <a:moveTo>
                      <a:pt x="0" y="138595"/>
                    </a:moveTo>
                    <a:lnTo>
                      <a:pt x="1638896" y="138595"/>
                    </a:lnTo>
                    <a:lnTo>
                      <a:pt x="1638896" y="0"/>
                    </a:lnTo>
                    <a:lnTo>
                      <a:pt x="0" y="0"/>
                    </a:lnTo>
                    <a:lnTo>
                      <a:pt x="0" y="138595"/>
                    </a:lnTo>
                    <a:close/>
                  </a:path>
                </a:pathLst>
              </a:custGeom>
              <a:solidFill>
                <a:srgbClr val="CCB2A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103">
                <a:extLst>
                  <a:ext uri="{FF2B5EF4-FFF2-40B4-BE49-F238E27FC236}">
                    <a16:creationId xmlns:a16="http://schemas.microsoft.com/office/drawing/2014/main" xmlns="" id="{9C945312-DC3C-474D-BE02-8B1C1425E000}"/>
                  </a:ext>
                </a:extLst>
              </p:cNvPr>
              <p:cNvSpPr/>
              <p:nvPr/>
            </p:nvSpPr>
            <p:spPr>
              <a:xfrm>
                <a:off x="4952656" y="4418320"/>
                <a:ext cx="257637" cy="257659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104">
                <a:extLst>
                  <a:ext uri="{FF2B5EF4-FFF2-40B4-BE49-F238E27FC236}">
                    <a16:creationId xmlns:a16="http://schemas.microsoft.com/office/drawing/2014/main" xmlns="" id="{3B103C66-8D40-4138-986A-CE06F299EB64}"/>
                  </a:ext>
                </a:extLst>
              </p:cNvPr>
              <p:cNvSpPr/>
              <p:nvPr/>
            </p:nvSpPr>
            <p:spPr>
              <a:xfrm>
                <a:off x="4949745" y="4404176"/>
                <a:ext cx="267693" cy="267669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4" name="群組 33"/>
            <p:cNvGrpSpPr/>
            <p:nvPr/>
          </p:nvGrpSpPr>
          <p:grpSpPr>
            <a:xfrm>
              <a:off x="3540486" y="5455895"/>
              <a:ext cx="2975949" cy="266080"/>
              <a:chOff x="3540486" y="5455895"/>
              <a:chExt cx="2975949" cy="266080"/>
            </a:xfrm>
          </p:grpSpPr>
          <p:grpSp>
            <p:nvGrpSpPr>
              <p:cNvPr id="44" name="群組 43">
                <a:extLst>
                  <a:ext uri="{FF2B5EF4-FFF2-40B4-BE49-F238E27FC236}">
                    <a16:creationId xmlns:a16="http://schemas.microsoft.com/office/drawing/2014/main" xmlns="" id="{F73D8C39-0BC5-4366-8C70-9977D84B874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3540486" y="5455895"/>
                <a:ext cx="2975949" cy="266080"/>
                <a:chOff x="2887355" y="5567169"/>
                <a:chExt cx="1643684" cy="133644"/>
              </a:xfrm>
            </p:grpSpPr>
            <p:sp>
              <p:nvSpPr>
                <p:cNvPr id="48" name="object 117">
                  <a:extLst>
                    <a:ext uri="{FF2B5EF4-FFF2-40B4-BE49-F238E27FC236}">
                      <a16:creationId xmlns:a16="http://schemas.microsoft.com/office/drawing/2014/main" xmlns="" id="{0D871C1C-C064-4C05-B2EE-239F40CAC301}"/>
                    </a:ext>
                  </a:extLst>
                </p:cNvPr>
                <p:cNvSpPr/>
                <p:nvPr/>
              </p:nvSpPr>
              <p:spPr>
                <a:xfrm>
                  <a:off x="2896326" y="5700369"/>
                  <a:ext cx="1607820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7820">
                      <a:moveTo>
                        <a:pt x="0" y="0"/>
                      </a:moveTo>
                      <a:lnTo>
                        <a:pt x="1607337" y="0"/>
                      </a:lnTo>
                    </a:path>
                  </a:pathLst>
                </a:custGeom>
                <a:ln w="19050">
                  <a:solidFill>
                    <a:srgbClr val="CCB2A6"/>
                  </a:solidFill>
                  <a:prstDash val="sysDash"/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9" name="object 118">
                  <a:extLst>
                    <a:ext uri="{FF2B5EF4-FFF2-40B4-BE49-F238E27FC236}">
                      <a16:creationId xmlns:a16="http://schemas.microsoft.com/office/drawing/2014/main" xmlns="" id="{3B7A9E02-B3B2-4686-ACFB-DFF5E0158492}"/>
                    </a:ext>
                  </a:extLst>
                </p:cNvPr>
                <p:cNvSpPr/>
                <p:nvPr/>
              </p:nvSpPr>
              <p:spPr>
                <a:xfrm>
                  <a:off x="2887355" y="5567169"/>
                  <a:ext cx="1607820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7820">
                      <a:moveTo>
                        <a:pt x="1607337" y="0"/>
                      </a:moveTo>
                      <a:lnTo>
                        <a:pt x="0" y="0"/>
                      </a:lnTo>
                    </a:path>
                  </a:pathLst>
                </a:custGeom>
                <a:ln w="19050">
                  <a:solidFill>
                    <a:srgbClr val="CCB2A6"/>
                  </a:solidFill>
                  <a:prstDash val="sysDash"/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54" name="object 120">
                  <a:extLst>
                    <a:ext uri="{FF2B5EF4-FFF2-40B4-BE49-F238E27FC236}">
                      <a16:creationId xmlns:a16="http://schemas.microsoft.com/office/drawing/2014/main" xmlns="" id="{220431C8-CF2B-4207-97BD-91E04704C51B}"/>
                    </a:ext>
                  </a:extLst>
                </p:cNvPr>
                <p:cNvSpPr/>
                <p:nvPr/>
              </p:nvSpPr>
              <p:spPr>
                <a:xfrm>
                  <a:off x="4512624" y="5679223"/>
                  <a:ext cx="18415" cy="215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14" h="21589">
                      <a:moveTo>
                        <a:pt x="0" y="21145"/>
                      </a:moveTo>
                      <a:lnTo>
                        <a:pt x="17970" y="21145"/>
                      </a:lnTo>
                      <a:lnTo>
                        <a:pt x="17970" y="0"/>
                      </a:lnTo>
                    </a:path>
                  </a:pathLst>
                </a:custGeom>
                <a:ln w="10795">
                  <a:solidFill>
                    <a:srgbClr val="CCB2A6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55" name="object 121">
                  <a:extLst>
                    <a:ext uri="{FF2B5EF4-FFF2-40B4-BE49-F238E27FC236}">
                      <a16:creationId xmlns:a16="http://schemas.microsoft.com/office/drawing/2014/main" xmlns="" id="{9A87CDC9-A888-45DE-9B4A-402EBBFB2D1D}"/>
                    </a:ext>
                  </a:extLst>
                </p:cNvPr>
                <p:cNvSpPr/>
                <p:nvPr/>
              </p:nvSpPr>
              <p:spPr>
                <a:xfrm>
                  <a:off x="4512624" y="5567171"/>
                  <a:ext cx="18415" cy="215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14" h="21589">
                      <a:moveTo>
                        <a:pt x="17970" y="21145"/>
                      </a:moveTo>
                      <a:lnTo>
                        <a:pt x="17970" y="0"/>
                      </a:lnTo>
                      <a:lnTo>
                        <a:pt x="0" y="0"/>
                      </a:lnTo>
                    </a:path>
                  </a:pathLst>
                </a:custGeom>
                <a:ln w="10795">
                  <a:solidFill>
                    <a:srgbClr val="CCB2A6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46" name="object 60">
                <a:extLst>
                  <a:ext uri="{FF2B5EF4-FFF2-40B4-BE49-F238E27FC236}">
                    <a16:creationId xmlns:a16="http://schemas.microsoft.com/office/drawing/2014/main" xmlns="" id="{B5465879-5AA5-44A0-9311-335283F8EF23}"/>
                  </a:ext>
                </a:extLst>
              </p:cNvPr>
              <p:cNvSpPr/>
              <p:nvPr/>
            </p:nvSpPr>
            <p:spPr>
              <a:xfrm>
                <a:off x="3543326" y="5491647"/>
                <a:ext cx="0" cy="193970"/>
              </a:xfrm>
              <a:custGeom>
                <a:avLst/>
                <a:gdLst/>
                <a:ahLst/>
                <a:cxnLst/>
                <a:rect l="l" t="t" r="r" b="b"/>
                <a:pathLst>
                  <a:path h="85725">
                    <a:moveTo>
                      <a:pt x="0" y="0"/>
                    </a:moveTo>
                    <a:lnTo>
                      <a:pt x="0" y="85344"/>
                    </a:lnTo>
                  </a:path>
                </a:pathLst>
              </a:custGeom>
              <a:ln w="19050">
                <a:solidFill>
                  <a:srgbClr val="CCB2A6"/>
                </a:solidFill>
                <a:prstDash val="sys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" name="object 60">
                <a:extLst>
                  <a:ext uri="{FF2B5EF4-FFF2-40B4-BE49-F238E27FC236}">
                    <a16:creationId xmlns:a16="http://schemas.microsoft.com/office/drawing/2014/main" xmlns="" id="{B5465879-5AA5-44A0-9311-335283F8EF23}"/>
                  </a:ext>
                </a:extLst>
              </p:cNvPr>
              <p:cNvSpPr/>
              <p:nvPr/>
            </p:nvSpPr>
            <p:spPr>
              <a:xfrm>
                <a:off x="6516435" y="5491647"/>
                <a:ext cx="0" cy="193970"/>
              </a:xfrm>
              <a:custGeom>
                <a:avLst/>
                <a:gdLst/>
                <a:ahLst/>
                <a:cxnLst/>
                <a:rect l="l" t="t" r="r" b="b"/>
                <a:pathLst>
                  <a:path h="85725">
                    <a:moveTo>
                      <a:pt x="0" y="0"/>
                    </a:moveTo>
                    <a:lnTo>
                      <a:pt x="0" y="85344"/>
                    </a:lnTo>
                  </a:path>
                </a:pathLst>
              </a:custGeom>
              <a:ln w="19050">
                <a:solidFill>
                  <a:srgbClr val="CCB2A6"/>
                </a:solidFill>
                <a:prstDash val="sys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5" name="object 105">
              <a:extLst>
                <a:ext uri="{FF2B5EF4-FFF2-40B4-BE49-F238E27FC236}">
                  <a16:creationId xmlns:a16="http://schemas.microsoft.com/office/drawing/2014/main" xmlns="" id="{E5477289-6282-4183-8451-84021DF11D2D}"/>
                </a:ext>
              </a:extLst>
            </p:cNvPr>
            <p:cNvSpPr/>
            <p:nvPr/>
          </p:nvSpPr>
          <p:spPr>
            <a:xfrm>
              <a:off x="6546028" y="5458277"/>
              <a:ext cx="0" cy="531556"/>
            </a:xfrm>
            <a:custGeom>
              <a:avLst/>
              <a:gdLst/>
              <a:ahLst/>
              <a:cxnLst/>
              <a:rect l="l" t="t" r="r" b="b"/>
              <a:pathLst>
                <a:path h="257175">
                  <a:moveTo>
                    <a:pt x="0" y="0"/>
                  </a:moveTo>
                  <a:lnTo>
                    <a:pt x="0" y="256565"/>
                  </a:lnTo>
                </a:path>
              </a:pathLst>
            </a:custGeom>
            <a:ln w="76200">
              <a:solidFill>
                <a:srgbClr val="07B9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106">
              <a:extLst>
                <a:ext uri="{FF2B5EF4-FFF2-40B4-BE49-F238E27FC236}">
                  <a16:creationId xmlns:a16="http://schemas.microsoft.com/office/drawing/2014/main" xmlns="" id="{C3E6C7D0-EE8E-4990-9350-0A76A56C2DF2}"/>
                </a:ext>
              </a:extLst>
            </p:cNvPr>
            <p:cNvSpPr/>
            <p:nvPr/>
          </p:nvSpPr>
          <p:spPr>
            <a:xfrm>
              <a:off x="6418141" y="5850937"/>
              <a:ext cx="255933" cy="351745"/>
            </a:xfrm>
            <a:custGeom>
              <a:avLst/>
              <a:gdLst/>
              <a:ahLst/>
              <a:cxnLst/>
              <a:rect l="l" t="t" r="r" b="b"/>
              <a:pathLst>
                <a:path w="123825" h="170179">
                  <a:moveTo>
                    <a:pt x="123748" y="0"/>
                  </a:moveTo>
                  <a:lnTo>
                    <a:pt x="0" y="0"/>
                  </a:lnTo>
                  <a:lnTo>
                    <a:pt x="61874" y="170027"/>
                  </a:lnTo>
                  <a:lnTo>
                    <a:pt x="123748" y="0"/>
                  </a:lnTo>
                  <a:close/>
                </a:path>
              </a:pathLst>
            </a:custGeom>
            <a:solidFill>
              <a:srgbClr val="07B9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09">
              <a:extLst>
                <a:ext uri="{FF2B5EF4-FFF2-40B4-BE49-F238E27FC236}">
                  <a16:creationId xmlns:a16="http://schemas.microsoft.com/office/drawing/2014/main" xmlns="" id="{5A6B3B42-0707-4C28-AA53-A7BB90B42576}"/>
                </a:ext>
              </a:extLst>
            </p:cNvPr>
            <p:cNvSpPr/>
            <p:nvPr/>
          </p:nvSpPr>
          <p:spPr>
            <a:xfrm>
              <a:off x="6471636" y="5364863"/>
              <a:ext cx="148781" cy="14881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105">
              <a:extLst>
                <a:ext uri="{FF2B5EF4-FFF2-40B4-BE49-F238E27FC236}">
                  <a16:creationId xmlns:a16="http://schemas.microsoft.com/office/drawing/2014/main" xmlns="" id="{E5477289-6282-4183-8451-84021DF11D2D}"/>
                </a:ext>
              </a:extLst>
            </p:cNvPr>
            <p:cNvSpPr/>
            <p:nvPr/>
          </p:nvSpPr>
          <p:spPr>
            <a:xfrm>
              <a:off x="3577955" y="4945835"/>
              <a:ext cx="0" cy="531556"/>
            </a:xfrm>
            <a:custGeom>
              <a:avLst/>
              <a:gdLst/>
              <a:ahLst/>
              <a:cxnLst/>
              <a:rect l="l" t="t" r="r" b="b"/>
              <a:pathLst>
                <a:path h="257175">
                  <a:moveTo>
                    <a:pt x="0" y="0"/>
                  </a:moveTo>
                  <a:lnTo>
                    <a:pt x="0" y="256565"/>
                  </a:lnTo>
                </a:path>
              </a:pathLst>
            </a:custGeom>
            <a:ln w="76200">
              <a:solidFill>
                <a:srgbClr val="07B9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106">
              <a:extLst>
                <a:ext uri="{FF2B5EF4-FFF2-40B4-BE49-F238E27FC236}">
                  <a16:creationId xmlns:a16="http://schemas.microsoft.com/office/drawing/2014/main" xmlns="" id="{C3E6C7D0-EE8E-4990-9350-0A76A56C2DF2}"/>
                </a:ext>
              </a:extLst>
            </p:cNvPr>
            <p:cNvSpPr/>
            <p:nvPr/>
          </p:nvSpPr>
          <p:spPr>
            <a:xfrm rot="10800000">
              <a:off x="3447891" y="4668361"/>
              <a:ext cx="255934" cy="351746"/>
            </a:xfrm>
            <a:custGeom>
              <a:avLst/>
              <a:gdLst/>
              <a:ahLst/>
              <a:cxnLst/>
              <a:rect l="l" t="t" r="r" b="b"/>
              <a:pathLst>
                <a:path w="123825" h="170179">
                  <a:moveTo>
                    <a:pt x="123748" y="0"/>
                  </a:moveTo>
                  <a:lnTo>
                    <a:pt x="0" y="0"/>
                  </a:lnTo>
                  <a:lnTo>
                    <a:pt x="61874" y="170027"/>
                  </a:lnTo>
                  <a:lnTo>
                    <a:pt x="123748" y="0"/>
                  </a:lnTo>
                  <a:close/>
                </a:path>
              </a:pathLst>
            </a:custGeom>
            <a:solidFill>
              <a:srgbClr val="07B9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09">
              <a:extLst>
                <a:ext uri="{FF2B5EF4-FFF2-40B4-BE49-F238E27FC236}">
                  <a16:creationId xmlns:a16="http://schemas.microsoft.com/office/drawing/2014/main" xmlns="" id="{5A6B3B42-0707-4C28-AA53-A7BB90B42576}"/>
                </a:ext>
              </a:extLst>
            </p:cNvPr>
            <p:cNvSpPr/>
            <p:nvPr/>
          </p:nvSpPr>
          <p:spPr>
            <a:xfrm>
              <a:off x="3503564" y="5375203"/>
              <a:ext cx="148782" cy="148809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xmlns="" id="{25F3967A-ACE5-4652-8C7B-F747D477615D}"/>
                </a:ext>
              </a:extLst>
            </p:cNvPr>
            <p:cNvSpPr txBox="1"/>
            <p:nvPr/>
          </p:nvSpPr>
          <p:spPr>
            <a:xfrm>
              <a:off x="2920345" y="4626137"/>
              <a:ext cx="41739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zh-TW" sz="3200" b="0" i="0" u="none" strike="noStrike" kern="1200" cap="none" spc="5" normalizeH="0" baseline="0" noProof="0" dirty="0">
                  <a:ln>
                    <a:noFill/>
                  </a:ln>
                  <a:solidFill>
                    <a:srgbClr val="09BAAA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F</a:t>
              </a:r>
              <a:endParaRPr lang="zh-TW" altLang="en-US" sz="3200" dirty="0">
                <a:solidFill>
                  <a:srgbClr val="09BA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圓形箭號 41"/>
            <p:cNvSpPr/>
            <p:nvPr/>
          </p:nvSpPr>
          <p:spPr bwMode="auto">
            <a:xfrm rot="5400000">
              <a:off x="5364884" y="5353611"/>
              <a:ext cx="993058" cy="1118166"/>
            </a:xfrm>
            <a:prstGeom prst="circularArrow">
              <a:avLst>
                <a:gd name="adj1" fmla="val 5796"/>
                <a:gd name="adj2" fmla="val 1121305"/>
                <a:gd name="adj3" fmla="val 19190580"/>
                <a:gd name="adj4" fmla="val 14912634"/>
                <a:gd name="adj5" fmla="val 8232"/>
              </a:avLst>
            </a:prstGeom>
            <a:gradFill>
              <a:gsLst>
                <a:gs pos="0">
                  <a:srgbClr val="818285"/>
                </a:gs>
                <a:gs pos="34000">
                  <a:srgbClr val="B2B2B4"/>
                </a:gs>
                <a:gs pos="73000">
                  <a:schemeClr val="bg1">
                    <a:alpha val="0"/>
                  </a:schemeClr>
                </a:gs>
              </a:gsLst>
              <a:lin ang="10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43" name="圓形箭號 42"/>
            <p:cNvSpPr/>
            <p:nvPr/>
          </p:nvSpPr>
          <p:spPr bwMode="auto">
            <a:xfrm rot="16200000">
              <a:off x="3697251" y="4702958"/>
              <a:ext cx="993058" cy="1118166"/>
            </a:xfrm>
            <a:prstGeom prst="circularArrow">
              <a:avLst>
                <a:gd name="adj1" fmla="val 5796"/>
                <a:gd name="adj2" fmla="val 1121305"/>
                <a:gd name="adj3" fmla="val 19190580"/>
                <a:gd name="adj4" fmla="val 14912634"/>
                <a:gd name="adj5" fmla="val 8232"/>
              </a:avLst>
            </a:prstGeom>
            <a:gradFill>
              <a:gsLst>
                <a:gs pos="0">
                  <a:srgbClr val="818285"/>
                </a:gs>
                <a:gs pos="34000">
                  <a:srgbClr val="B2B2B4"/>
                </a:gs>
                <a:gs pos="73000">
                  <a:schemeClr val="bg1">
                    <a:alpha val="0"/>
                  </a:schemeClr>
                </a:gs>
              </a:gsLst>
              <a:lin ang="10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53441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物體轉動的因素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力的大小：若作用在相同點，則力愈大，愈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轉動。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3DA3929-AA4C-5335-4037-9A18BC20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7535" y="1937969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容易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D71C7C24-9CBF-83B6-406A-02A6C8501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364823"/>
              </p:ext>
            </p:extLst>
          </p:nvPr>
        </p:nvGraphicFramePr>
        <p:xfrm>
          <a:off x="194645" y="2672916"/>
          <a:ext cx="8754711" cy="3451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8237">
                  <a:extLst>
                    <a:ext uri="{9D8B030D-6E8A-4147-A177-3AD203B41FA5}">
                      <a16:colId xmlns="" xmlns:a16="http://schemas.microsoft.com/office/drawing/2014/main" val="22965562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79661320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09460437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力的大小正比於轉動效果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3231795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施力愈大，轉動效果愈大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altLang="en-US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施力愈小，轉動效果愈小</a:t>
                      </a: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=0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，無法轉動</a:t>
                      </a:r>
                      <a:endParaRPr lang="zh-TW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4434460"/>
                  </a:ext>
                </a:extLst>
              </a:tr>
            </a:tbl>
          </a:graphicData>
        </a:graphic>
      </p:graphicFrame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E834F4A8-505E-5B46-02E8-8E26681419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2329"/>
          <a:stretch/>
        </p:blipFill>
        <p:spPr>
          <a:xfrm>
            <a:off x="309225" y="4398456"/>
            <a:ext cx="2530227" cy="1671484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D9A85240-A4A0-B527-CE0E-F970B37DDED0}"/>
              </a:ext>
            </a:extLst>
          </p:cNvPr>
          <p:cNvSpPr txBox="1"/>
          <p:nvPr/>
        </p:nvSpPr>
        <p:spPr>
          <a:xfrm>
            <a:off x="146516" y="5387857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6F6F6F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轉軸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803BE192-785B-3678-BEB6-DA4AFC89F686}"/>
              </a:ext>
            </a:extLst>
          </p:cNvPr>
          <p:cNvSpPr txBox="1"/>
          <p:nvPr/>
        </p:nvSpPr>
        <p:spPr>
          <a:xfrm>
            <a:off x="1144191" y="450973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D0372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施力點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85177FDA-BA6C-20C4-C793-2F1E6A1AC7FB}"/>
              </a:ext>
            </a:extLst>
          </p:cNvPr>
          <p:cNvSpPr txBox="1"/>
          <p:nvPr/>
        </p:nvSpPr>
        <p:spPr>
          <a:xfrm>
            <a:off x="2602905" y="5162006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BAA4FDF6-E92C-66EB-49CA-EFA4E6616FC3}"/>
              </a:ext>
            </a:extLst>
          </p:cNvPr>
          <p:cNvCxnSpPr/>
          <p:nvPr/>
        </p:nvCxnSpPr>
        <p:spPr bwMode="auto">
          <a:xfrm flipV="1">
            <a:off x="486736" y="5145258"/>
            <a:ext cx="0" cy="2786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圖片 15">
            <a:extLst>
              <a:ext uri="{FF2B5EF4-FFF2-40B4-BE49-F238E27FC236}">
                <a16:creationId xmlns="" xmlns:a16="http://schemas.microsoft.com/office/drawing/2014/main" id="{62DEBCBA-BA49-26E6-0090-C5DE9540A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763" r="34566"/>
          <a:stretch/>
        </p:blipFill>
        <p:spPr>
          <a:xfrm>
            <a:off x="3239676" y="4398456"/>
            <a:ext cx="2530227" cy="1671484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41B0C83F-2CD7-2D4F-E77F-F766BBEAABCE}"/>
              </a:ext>
            </a:extLst>
          </p:cNvPr>
          <p:cNvSpPr txBox="1"/>
          <p:nvPr/>
        </p:nvSpPr>
        <p:spPr>
          <a:xfrm>
            <a:off x="5577382" y="516200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="" xmlns:a16="http://schemas.microsoft.com/office/drawing/2014/main" id="{0D304F6A-97CD-CAE7-A248-2C4F20846F1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3422" r="489"/>
          <a:stretch/>
        </p:blipFill>
        <p:spPr>
          <a:xfrm>
            <a:off x="6271635" y="4398456"/>
            <a:ext cx="2385630" cy="1671484"/>
          </a:xfrm>
          <a:prstGeom prst="rect">
            <a:avLst/>
          </a:prstGeom>
        </p:spPr>
      </p:pic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860EE1C9-7655-5303-702A-3DAB2890A5CF}"/>
              </a:ext>
            </a:extLst>
          </p:cNvPr>
          <p:cNvSpPr txBox="1"/>
          <p:nvPr/>
        </p:nvSpPr>
        <p:spPr>
          <a:xfrm>
            <a:off x="7938837" y="4622038"/>
            <a:ext cx="766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F=0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20" name="直線接點 19">
            <a:extLst>
              <a:ext uri="{FF2B5EF4-FFF2-40B4-BE49-F238E27FC236}">
                <a16:creationId xmlns="" xmlns:a16="http://schemas.microsoft.com/office/drawing/2014/main" id="{62E606CF-C588-E07C-0009-6799DB474DEE}"/>
              </a:ext>
            </a:extLst>
          </p:cNvPr>
          <p:cNvCxnSpPr/>
          <p:nvPr/>
        </p:nvCxnSpPr>
        <p:spPr bwMode="auto">
          <a:xfrm>
            <a:off x="2343922" y="4883648"/>
            <a:ext cx="282284" cy="14006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D0372A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物體轉動的因素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 </a:t>
            </a:r>
            <a:r>
              <a:rPr lang="zh-TW" altLang="en-US" dirty="0">
                <a:latin typeface="Times New Roman" panose="02020603050405020304" pitchFamily="18" charset="0"/>
              </a:rPr>
              <a:t>力臂的大小：力臂即力到轉軸（支點）的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距離，同一力若力臂愈大，愈容易轉動。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3DA3929-AA4C-5335-4037-9A18BC20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546" y="194248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垂直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9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D71C7C24-9CBF-83B6-406A-02A6C8501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762656"/>
              </p:ext>
            </p:extLst>
          </p:nvPr>
        </p:nvGraphicFramePr>
        <p:xfrm>
          <a:off x="194645" y="2280495"/>
          <a:ext cx="8754711" cy="433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8237">
                  <a:extLst>
                    <a:ext uri="{9D8B030D-6E8A-4147-A177-3AD203B41FA5}">
                      <a16:colId xmlns="" xmlns:a16="http://schemas.microsoft.com/office/drawing/2014/main" val="22965562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79661320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09460437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力的作用點與轉軸的距離正比於轉動效果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3231795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施力點離轉軸較遠，轉動效果較大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altLang="en-US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施力點離轉軸較近，轉動效果較小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施力點在</a:t>
                      </a:r>
                      <a:r>
                        <a:rPr lang="zh-TW" altLang="en-US" sz="3200" kern="100" spc="-15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轉軸，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無法轉動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4434460"/>
                  </a:ext>
                </a:extLst>
              </a:tr>
            </a:tbl>
          </a:graphicData>
        </a:graphic>
      </p:graphicFrame>
      <p:pic>
        <p:nvPicPr>
          <p:cNvPr id="12" name="圖片 11">
            <a:extLst>
              <a:ext uri="{FF2B5EF4-FFF2-40B4-BE49-F238E27FC236}">
                <a16:creationId xmlns="" xmlns:a16="http://schemas.microsoft.com/office/drawing/2014/main" id="{5ADD7A62-1D55-C1A8-CF85-A49A259569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2495"/>
          <a:stretch/>
        </p:blipFill>
        <p:spPr>
          <a:xfrm>
            <a:off x="261036" y="4276684"/>
            <a:ext cx="2515027" cy="1911294"/>
          </a:xfrm>
          <a:prstGeom prst="rect">
            <a:avLst/>
          </a:prstGeom>
        </p:spPr>
      </p:pic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B9469E7F-AFB8-2DB0-C468-117359C04E20}"/>
              </a:ext>
            </a:extLst>
          </p:cNvPr>
          <p:cNvCxnSpPr/>
          <p:nvPr/>
        </p:nvCxnSpPr>
        <p:spPr bwMode="auto">
          <a:xfrm flipH="1">
            <a:off x="2540517" y="5263109"/>
            <a:ext cx="156319" cy="9595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D0372A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00C4074-45C3-9D2A-AAF5-0A123E9AAA21}"/>
              </a:ext>
            </a:extLst>
          </p:cNvPr>
          <p:cNvSpPr txBox="1"/>
          <p:nvPr/>
        </p:nvSpPr>
        <p:spPr>
          <a:xfrm>
            <a:off x="2543979" y="4134085"/>
            <a:ext cx="615553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800" dirty="0">
                <a:solidFill>
                  <a:srgbClr val="D0372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施力點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B4552EC8-DB21-CF0D-292E-64C02993DAA3}"/>
              </a:ext>
            </a:extLst>
          </p:cNvPr>
          <p:cNvSpPr txBox="1"/>
          <p:nvPr/>
        </p:nvSpPr>
        <p:spPr>
          <a:xfrm>
            <a:off x="2566403" y="533858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DB446E16-48EC-315C-68CE-9847908D2B45}"/>
              </a:ext>
            </a:extLst>
          </p:cNvPr>
          <p:cNvSpPr txBox="1"/>
          <p:nvPr/>
        </p:nvSpPr>
        <p:spPr>
          <a:xfrm>
            <a:off x="1067143" y="483584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C896FC75-DBA2-98BD-31D7-3852A02F9014}"/>
              </a:ext>
            </a:extLst>
          </p:cNvPr>
          <p:cNvSpPr txBox="1"/>
          <p:nvPr/>
        </p:nvSpPr>
        <p:spPr>
          <a:xfrm>
            <a:off x="590340" y="5804076"/>
            <a:ext cx="1984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力的作用線</a:t>
            </a:r>
          </a:p>
        </p:txBody>
      </p:sp>
      <p:pic>
        <p:nvPicPr>
          <p:cNvPr id="28" name="圖片 27">
            <a:extLst>
              <a:ext uri="{FF2B5EF4-FFF2-40B4-BE49-F238E27FC236}">
                <a16:creationId xmlns="" xmlns:a16="http://schemas.microsoft.com/office/drawing/2014/main" id="{E183D9B6-3653-62C6-2789-9C5D0B5E2D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158" r="36250"/>
          <a:stretch/>
        </p:blipFill>
        <p:spPr>
          <a:xfrm>
            <a:off x="3377214" y="4276684"/>
            <a:ext cx="2340053" cy="1911294"/>
          </a:xfrm>
          <a:prstGeom prst="rect">
            <a:avLst/>
          </a:prstGeom>
        </p:spPr>
      </p:pic>
      <p:sp>
        <p:nvSpPr>
          <p:cNvPr id="31" name="文字方塊 30">
            <a:extLst>
              <a:ext uri="{FF2B5EF4-FFF2-40B4-BE49-F238E27FC236}">
                <a16:creationId xmlns="" xmlns:a16="http://schemas.microsoft.com/office/drawing/2014/main" id="{CFFEB043-C81E-B011-041E-0C765EA81CEB}"/>
              </a:ext>
            </a:extLst>
          </p:cNvPr>
          <p:cNvSpPr txBox="1"/>
          <p:nvPr/>
        </p:nvSpPr>
        <p:spPr>
          <a:xfrm>
            <a:off x="4617161" y="52447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6D8009C8-BD1B-6AC8-6CC2-4AE0BC7662F2}"/>
              </a:ext>
            </a:extLst>
          </p:cNvPr>
          <p:cNvSpPr txBox="1"/>
          <p:nvPr/>
        </p:nvSpPr>
        <p:spPr>
          <a:xfrm>
            <a:off x="3513606" y="531108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BC1E8BA3-3F5D-42D9-8945-C4915088E026}"/>
              </a:ext>
            </a:extLst>
          </p:cNvPr>
          <p:cNvSpPr txBox="1"/>
          <p:nvPr/>
        </p:nvSpPr>
        <p:spPr>
          <a:xfrm>
            <a:off x="4521430" y="5590830"/>
            <a:ext cx="13018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</a:t>
            </a:r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/>
            </a:r>
            <a:b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作用線</a:t>
            </a:r>
          </a:p>
        </p:txBody>
      </p:sp>
      <p:pic>
        <p:nvPicPr>
          <p:cNvPr id="34" name="圖片 33">
            <a:extLst>
              <a:ext uri="{FF2B5EF4-FFF2-40B4-BE49-F238E27FC236}">
                <a16:creationId xmlns="" xmlns:a16="http://schemas.microsoft.com/office/drawing/2014/main" id="{BF4EE47E-0425-F42B-8B13-877B60DB2B8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237" r="-103"/>
          <a:stretch/>
        </p:blipFill>
        <p:spPr>
          <a:xfrm>
            <a:off x="6211048" y="4276684"/>
            <a:ext cx="2547942" cy="1911294"/>
          </a:xfrm>
          <a:prstGeom prst="rect">
            <a:avLst/>
          </a:prstGeom>
        </p:spPr>
      </p:pic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DE697343-2781-848D-124C-4F1ED31AD162}"/>
              </a:ext>
            </a:extLst>
          </p:cNvPr>
          <p:cNvSpPr txBox="1"/>
          <p:nvPr/>
        </p:nvSpPr>
        <p:spPr>
          <a:xfrm>
            <a:off x="6577575" y="5470767"/>
            <a:ext cx="214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力的作用線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0A39BBF0-760C-3E1F-B73E-A84999A865AA}"/>
              </a:ext>
            </a:extLst>
          </p:cNvPr>
          <p:cNvSpPr txBox="1"/>
          <p:nvPr/>
        </p:nvSpPr>
        <p:spPr>
          <a:xfrm>
            <a:off x="6158690" y="520915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F539B2B1-CDB8-0548-9EBE-4156AA071E8F}"/>
              </a:ext>
            </a:extLst>
          </p:cNvPr>
          <p:cNvSpPr txBox="1"/>
          <p:nvPr/>
        </p:nvSpPr>
        <p:spPr>
          <a:xfrm>
            <a:off x="7000027" y="4575177"/>
            <a:ext cx="1284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  <a:r>
              <a:rPr lang="en-US" altLang="zh-TW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=0</a:t>
            </a:r>
            <a:endParaRPr lang="zh-TW" altLang="en-US" sz="2800" dirty="0">
              <a:solidFill>
                <a:srgbClr val="00489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版面配置區 2">
            <a:extLst>
              <a:ext uri="{FF2B5EF4-FFF2-40B4-BE49-F238E27FC236}">
                <a16:creationId xmlns="" xmlns:a16="http://schemas.microsoft.com/office/drawing/2014/main" id="{794F0A0E-EE2A-5447-0313-9A4DE2CF28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物體轉動的因素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516063" indent="-409575" eaLnBrk="1" hangingPunct="1">
              <a:lnSpc>
                <a:spcPct val="110000"/>
              </a:lnSpc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力的作用點：同一力若作用點離轉軸（支點）愈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，愈容易轉動。</a:t>
            </a:r>
          </a:p>
        </p:txBody>
      </p:sp>
      <p:sp>
        <p:nvSpPr>
          <p:cNvPr id="42" name="矩形 11">
            <a:extLst>
              <a:ext uri="{FF2B5EF4-FFF2-40B4-BE49-F238E27FC236}">
                <a16:creationId xmlns="" xmlns:a16="http://schemas.microsoft.com/office/drawing/2014/main" id="{3FE20F46-26FB-9C59-906E-5E76A9197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706" y="171732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遠</a:t>
            </a:r>
          </a:p>
        </p:txBody>
      </p:sp>
      <p:grpSp>
        <p:nvGrpSpPr>
          <p:cNvPr id="43" name="群組 42">
            <a:extLst>
              <a:ext uri="{FF2B5EF4-FFF2-40B4-BE49-F238E27FC236}">
                <a16:creationId xmlns="" xmlns:a16="http://schemas.microsoft.com/office/drawing/2014/main" id="{FA9BF67A-37FC-A095-8BBC-32BE69689B4C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44" name="橢圓 43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544800BC-D1DB-8984-561E-BC2ACB8FA41E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172CD6E4-50EE-C877-CA75-542C9C1F23F2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="" xmlns:a16="http://schemas.microsoft.com/office/drawing/2014/main" id="{A81A7BF3-AA9A-E23F-DEF0-3491410D1DB8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7" name="橢圓 46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C29157F8-9ABF-762C-236B-C7BB1B82F5F3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8" name="等腰三角形 47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34CBA65A-7A22-A626-F9C4-A987BB9FD7B6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9" name="群組 48">
            <a:extLst>
              <a:ext uri="{FF2B5EF4-FFF2-40B4-BE49-F238E27FC236}">
                <a16:creationId xmlns="" xmlns:a16="http://schemas.microsoft.com/office/drawing/2014/main" id="{467F2B2F-6E08-FF2A-44E2-5909958AA976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50" name="橢圓 49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EFD1003A-C10D-C31E-ECB0-160D6348F5CC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1" name="等腰三角形 50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FC2A9600-B422-2988-BC2D-EE79A06B50CC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2" name="群組 51">
            <a:extLst>
              <a:ext uri="{FF2B5EF4-FFF2-40B4-BE49-F238E27FC236}">
                <a16:creationId xmlns="" xmlns:a16="http://schemas.microsoft.com/office/drawing/2014/main" id="{0A63654D-EF3F-303E-F9C6-66EF28D237B2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53" name="橢圓 52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091C89A1-ABEF-F331-90FB-083B3866EC4D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10489878-E4E9-BF33-724F-93B45B5A304F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23485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="" xmlns:a16="http://schemas.microsoft.com/office/drawing/2014/main" id="{9F3926FA-EE92-6698-BA61-0E17404CEF8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8421" r="-24"/>
          <a:stretch/>
        </p:blipFill>
        <p:spPr>
          <a:xfrm>
            <a:off x="6052152" y="4376823"/>
            <a:ext cx="2885171" cy="18509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37FC04AC-BAFA-7C79-14C8-EF9F9914CBA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736" r="34598"/>
          <a:stretch/>
        </p:blipFill>
        <p:spPr>
          <a:xfrm>
            <a:off x="3113932" y="4376823"/>
            <a:ext cx="2804126" cy="1850989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F229DB97-146C-21BB-ADBE-C4EF74326AF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3488"/>
          <a:stretch/>
        </p:blipFill>
        <p:spPr>
          <a:xfrm>
            <a:off x="286512" y="4376823"/>
            <a:ext cx="2424298" cy="1850989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D71C7C24-9CBF-83B6-406A-02A6C8501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69896"/>
              </p:ext>
            </p:extLst>
          </p:nvPr>
        </p:nvGraphicFramePr>
        <p:xfrm>
          <a:off x="194645" y="2280495"/>
          <a:ext cx="8754711" cy="433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8237">
                  <a:extLst>
                    <a:ext uri="{9D8B030D-6E8A-4147-A177-3AD203B41FA5}">
                      <a16:colId xmlns="" xmlns:a16="http://schemas.microsoft.com/office/drawing/2014/main" val="22965562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796613207"/>
                    </a:ext>
                  </a:extLst>
                </a:gridCol>
                <a:gridCol w="2918237">
                  <a:extLst>
                    <a:ext uri="{9D8B030D-6E8A-4147-A177-3AD203B41FA5}">
                      <a16:colId xmlns="" xmlns:a16="http://schemas.microsoft.com/office/drawing/2014/main" val="109460437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力的作用方向與轉動效果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3231795"/>
                  </a:ext>
                </a:extLst>
              </a:tr>
              <a:tr h="3780000"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施力與門板垂直，轉動效果最大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施力與門板成斜角，轉動效果較小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施力沿門板方向作用，無法轉動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4434460"/>
                  </a:ext>
                </a:extLst>
              </a:tr>
            </a:tbl>
          </a:graphicData>
        </a:graphic>
      </p:graphicFrame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B9469E7F-AFB8-2DB0-C468-117359C04E20}"/>
              </a:ext>
            </a:extLst>
          </p:cNvPr>
          <p:cNvCxnSpPr/>
          <p:nvPr/>
        </p:nvCxnSpPr>
        <p:spPr bwMode="auto">
          <a:xfrm flipH="1">
            <a:off x="2540517" y="5094660"/>
            <a:ext cx="156319" cy="9595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D0372A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00C4074-45C3-9D2A-AAF5-0A123E9AAA21}"/>
              </a:ext>
            </a:extLst>
          </p:cNvPr>
          <p:cNvSpPr txBox="1"/>
          <p:nvPr/>
        </p:nvSpPr>
        <p:spPr>
          <a:xfrm>
            <a:off x="2543979" y="3965636"/>
            <a:ext cx="615553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800" dirty="0">
                <a:solidFill>
                  <a:srgbClr val="D0372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施力點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B4552EC8-DB21-CF0D-292E-64C02993DAA3}"/>
              </a:ext>
            </a:extLst>
          </p:cNvPr>
          <p:cNvSpPr txBox="1"/>
          <p:nvPr/>
        </p:nvSpPr>
        <p:spPr>
          <a:xfrm>
            <a:off x="2566403" y="517013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="" xmlns:a16="http://schemas.microsoft.com/office/drawing/2014/main" id="{DB446E16-48EC-315C-68CE-9847908D2B45}"/>
              </a:ext>
            </a:extLst>
          </p:cNvPr>
          <p:cNvSpPr txBox="1"/>
          <p:nvPr/>
        </p:nvSpPr>
        <p:spPr>
          <a:xfrm>
            <a:off x="1067143" y="4667391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="" xmlns:a16="http://schemas.microsoft.com/office/drawing/2014/main" id="{C896FC75-DBA2-98BD-31D7-3852A02F9014}"/>
              </a:ext>
            </a:extLst>
          </p:cNvPr>
          <p:cNvSpPr txBox="1"/>
          <p:nvPr/>
        </p:nvSpPr>
        <p:spPr>
          <a:xfrm>
            <a:off x="590340" y="5635627"/>
            <a:ext cx="1984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力的作用線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="" xmlns:a16="http://schemas.microsoft.com/office/drawing/2014/main" id="{CFFEB043-C81E-B011-041E-0C765EA81CEB}"/>
              </a:ext>
            </a:extLst>
          </p:cNvPr>
          <p:cNvSpPr txBox="1"/>
          <p:nvPr/>
        </p:nvSpPr>
        <p:spPr>
          <a:xfrm>
            <a:off x="4966057" y="471946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6D8009C8-BD1B-6AC8-6CC2-4AE0BC7662F2}"/>
              </a:ext>
            </a:extLst>
          </p:cNvPr>
          <p:cNvSpPr txBox="1"/>
          <p:nvPr/>
        </p:nvSpPr>
        <p:spPr>
          <a:xfrm rot="2777399">
            <a:off x="3057914" y="548815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BC1E8BA3-3F5D-42D9-8945-C4915088E026}"/>
              </a:ext>
            </a:extLst>
          </p:cNvPr>
          <p:cNvSpPr txBox="1"/>
          <p:nvPr/>
        </p:nvSpPr>
        <p:spPr>
          <a:xfrm rot="18922560">
            <a:off x="4548377" y="5369560"/>
            <a:ext cx="1347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</a:t>
            </a:r>
            <a:endParaRPr lang="en-US" altLang="zh-TW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作用線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DE697343-2781-848D-124C-4F1ED31AD162}"/>
              </a:ext>
            </a:extLst>
          </p:cNvPr>
          <p:cNvSpPr txBox="1"/>
          <p:nvPr/>
        </p:nvSpPr>
        <p:spPr>
          <a:xfrm>
            <a:off x="6035732" y="5170133"/>
            <a:ext cx="214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力的作用線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0A39BBF0-760C-3E1F-B73E-A84999A865AA}"/>
              </a:ext>
            </a:extLst>
          </p:cNvPr>
          <p:cNvSpPr txBox="1"/>
          <p:nvPr/>
        </p:nvSpPr>
        <p:spPr>
          <a:xfrm>
            <a:off x="7915446" y="460108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A08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2800" dirty="0">
              <a:solidFill>
                <a:srgbClr val="00A08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F539B2B1-CDB8-0548-9EBE-4156AA071E8F}"/>
              </a:ext>
            </a:extLst>
          </p:cNvPr>
          <p:cNvSpPr txBox="1"/>
          <p:nvPr/>
        </p:nvSpPr>
        <p:spPr>
          <a:xfrm>
            <a:off x="6464593" y="4550411"/>
            <a:ext cx="1284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  <a:r>
              <a:rPr lang="en-US" altLang="zh-TW" sz="2800" dirty="0">
                <a:solidFill>
                  <a:srgbClr val="00489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=0</a:t>
            </a:r>
            <a:endParaRPr lang="zh-TW" altLang="en-US" sz="2800" dirty="0">
              <a:solidFill>
                <a:srgbClr val="00489C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版面配置區 2">
            <a:extLst>
              <a:ext uri="{FF2B5EF4-FFF2-40B4-BE49-F238E27FC236}">
                <a16:creationId xmlns="" xmlns:a16="http://schemas.microsoft.com/office/drawing/2014/main" id="{794F0A0E-EE2A-5447-0313-9A4DE2CF28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物體轉動的因素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516063" indent="-409575" eaLnBrk="1" hangingPunct="1">
              <a:lnSpc>
                <a:spcPct val="110000"/>
              </a:lnSpc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力的作用方向：角度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時最容易推動門，角度愈小就愈難推動。</a:t>
            </a:r>
          </a:p>
        </p:txBody>
      </p:sp>
      <p:sp>
        <p:nvSpPr>
          <p:cNvPr id="42" name="矩形 11">
            <a:extLst>
              <a:ext uri="{FF2B5EF4-FFF2-40B4-BE49-F238E27FC236}">
                <a16:creationId xmlns="" xmlns:a16="http://schemas.microsoft.com/office/drawing/2014/main" id="{3FE20F46-26FB-9C59-906E-5E76A9197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505" y="1173751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垂直</a:t>
            </a:r>
          </a:p>
        </p:txBody>
      </p:sp>
      <p:grpSp>
        <p:nvGrpSpPr>
          <p:cNvPr id="43" name="群組 42">
            <a:extLst>
              <a:ext uri="{FF2B5EF4-FFF2-40B4-BE49-F238E27FC236}">
                <a16:creationId xmlns="" xmlns:a16="http://schemas.microsoft.com/office/drawing/2014/main" id="{FA9BF67A-37FC-A095-8BBC-32BE69689B4C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44" name="橢圓 43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544800BC-D1DB-8984-561E-BC2ACB8FA41E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172CD6E4-50EE-C877-CA75-542C9C1F23F2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="" xmlns:a16="http://schemas.microsoft.com/office/drawing/2014/main" id="{A81A7BF3-AA9A-E23F-DEF0-3491410D1DB8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7" name="橢圓 46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C29157F8-9ABF-762C-236B-C7BB1B82F5F3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8" name="等腰三角形 47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34CBA65A-7A22-A626-F9C4-A987BB9FD7B6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9" name="群組 48">
            <a:extLst>
              <a:ext uri="{FF2B5EF4-FFF2-40B4-BE49-F238E27FC236}">
                <a16:creationId xmlns="" xmlns:a16="http://schemas.microsoft.com/office/drawing/2014/main" id="{467F2B2F-6E08-FF2A-44E2-5909958AA976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50" name="橢圓 49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EFD1003A-C10D-C31E-ECB0-160D6348F5CC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1" name="等腰三角形 50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FC2A9600-B422-2988-BC2D-EE79A06B50CC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52" name="群組 51">
            <a:extLst>
              <a:ext uri="{FF2B5EF4-FFF2-40B4-BE49-F238E27FC236}">
                <a16:creationId xmlns="" xmlns:a16="http://schemas.microsoft.com/office/drawing/2014/main" id="{0A63654D-EF3F-303E-F9C6-66EF28D237B2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53" name="橢圓 52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091C89A1-ABEF-F331-90FB-083B3866EC4D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10489878-E4E9-BF33-724F-93B45B5A304F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CE26F3F7-E712-453A-6604-FD6D7F250ED9}"/>
              </a:ext>
            </a:extLst>
          </p:cNvPr>
          <p:cNvSpPr txBox="1"/>
          <p:nvPr/>
        </p:nvSpPr>
        <p:spPr>
          <a:xfrm>
            <a:off x="5423920" y="4770150"/>
            <a:ext cx="654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45º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46C45252-D2D9-14FA-D367-BC594DD75FA7}"/>
              </a:ext>
            </a:extLst>
          </p:cNvPr>
          <p:cNvSpPr txBox="1"/>
          <p:nvPr/>
        </p:nvSpPr>
        <p:spPr>
          <a:xfrm>
            <a:off x="8183303" y="4611967"/>
            <a:ext cx="474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0º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344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力矩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決定物體轉動的效果，為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的大小。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定義：力矩 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en-US" altLang="zh-TW" dirty="0">
                <a:latin typeface="Times New Roman" panose="02020603050405020304" pitchFamily="18" charset="0"/>
              </a:rPr>
              <a:t>×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3DA3929-AA4C-5335-4037-9A18BC20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883" y="1352939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力矩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FE4ACCE2-ACBC-6F9F-CF62-D288FE139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8505" y="262351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力臂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88117882-781B-6BAA-F91A-A9B2169C6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1790" y="262351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616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500856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力矩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buAutoNum type="arabicParenBoth" startAt="3"/>
            </a:pPr>
            <a:r>
              <a:rPr lang="zh-TW" altLang="en-US" dirty="0">
                <a:latin typeface="Times New Roman" panose="02020603050405020304" pitchFamily="18" charset="0"/>
              </a:rPr>
              <a:t>單位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buAutoNum type="arabicParenBoth" startAt="3"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buAutoNum type="arabicParenBoth" startAt="3"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buAutoNum type="arabicParenBoth" startAt="3"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buAutoNum type="arabicParenBoth" startAt="3"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1101725" indent="-590550" algn="l" eaLnBrk="1" hangingPunct="1">
              <a:buAutoNum type="arabicParenBoth" startAt="3"/>
            </a:pPr>
            <a:r>
              <a:rPr lang="zh-TW" altLang="en-US" dirty="0">
                <a:latin typeface="Times New Roman" panose="02020603050405020304" pitchFamily="18" charset="0"/>
              </a:rPr>
              <a:t>力矩是具有方向性的物理量，分</a:t>
            </a:r>
            <a:r>
              <a:rPr lang="zh-TW" altLang="en-US" u="sng" dirty="0">
                <a:latin typeface="Times New Roman" panose="02020603050405020304" pitchFamily="18" charset="0"/>
              </a:rPr>
              <a:t>　　　  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u="sng" dirty="0">
                <a:latin typeface="Times New Roman" panose="02020603050405020304" pitchFamily="18" charset="0"/>
              </a:rPr>
              <a:t>　　　 </a:t>
            </a:r>
            <a:r>
              <a:rPr lang="en-US" altLang="zh-TW" u="sng" dirty="0">
                <a:latin typeface="Times New Roman" panose="02020603050405020304" pitchFamily="18" charset="0"/>
              </a:rPr>
              <a:t/>
            </a:r>
            <a:br>
              <a:rPr lang="en-US" altLang="zh-TW" u="sng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、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兩種轉動方向。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AB86AE21-04A7-9AD4-0BFC-E7056B7B8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42207"/>
              </p:ext>
            </p:extLst>
          </p:nvPr>
        </p:nvGraphicFramePr>
        <p:xfrm>
          <a:off x="192504" y="1920913"/>
          <a:ext cx="8758992" cy="26751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9664">
                  <a:extLst>
                    <a:ext uri="{9D8B030D-6E8A-4147-A177-3AD203B41FA5}">
                      <a16:colId xmlns="" xmlns:a16="http://schemas.microsoft.com/office/drawing/2014/main" val="1885510490"/>
                    </a:ext>
                  </a:extLst>
                </a:gridCol>
                <a:gridCol w="2919664">
                  <a:extLst>
                    <a:ext uri="{9D8B030D-6E8A-4147-A177-3AD203B41FA5}">
                      <a16:colId xmlns="" xmlns:a16="http://schemas.microsoft.com/office/drawing/2014/main" val="3791423968"/>
                    </a:ext>
                  </a:extLst>
                </a:gridCol>
                <a:gridCol w="2919664">
                  <a:extLst>
                    <a:ext uri="{9D8B030D-6E8A-4147-A177-3AD203B41FA5}">
                      <a16:colId xmlns="" xmlns:a16="http://schemas.microsoft.com/office/drawing/2014/main" val="2736492885"/>
                    </a:ext>
                  </a:extLst>
                </a:gridCol>
              </a:tblGrid>
              <a:tr h="668787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力矩（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L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力臂（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d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力的大小（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F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8246527"/>
                  </a:ext>
                </a:extLst>
              </a:tr>
              <a:tr h="668787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gw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-cm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公分（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cm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公克重（</a:t>
                      </a: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gw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1885349"/>
                  </a:ext>
                </a:extLst>
              </a:tr>
              <a:tr h="668787"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kgw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-m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公尺（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公斤重（</a:t>
                      </a: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kgw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33558588"/>
                  </a:ext>
                </a:extLst>
              </a:tr>
              <a:tr h="668787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N-m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公尺（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牛頓（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N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49930904"/>
                  </a:ext>
                </a:extLst>
              </a:tr>
            </a:tbl>
          </a:graphicData>
        </a:graphic>
      </p:graphicFrame>
      <p:grpSp>
        <p:nvGrpSpPr>
          <p:cNvPr id="8" name="群組 7">
            <a:extLst>
              <a:ext uri="{FF2B5EF4-FFF2-40B4-BE49-F238E27FC236}">
                <a16:creationId xmlns="" xmlns:a16="http://schemas.microsoft.com/office/drawing/2014/main" id="{3C61739C-C657-1166-2086-9A178F7382F4}"/>
              </a:ext>
            </a:extLst>
          </p:cNvPr>
          <p:cNvGrpSpPr/>
          <p:nvPr/>
        </p:nvGrpSpPr>
        <p:grpSpPr>
          <a:xfrm>
            <a:off x="1685617" y="4770958"/>
            <a:ext cx="6892902" cy="1171230"/>
            <a:chOff x="1685617" y="4770958"/>
            <a:chExt cx="6892902" cy="1171230"/>
          </a:xfrm>
        </p:grpSpPr>
        <p:sp>
          <p:nvSpPr>
            <p:cNvPr id="2" name="矩形 11">
              <a:extLst>
                <a:ext uri="{FF2B5EF4-FFF2-40B4-BE49-F238E27FC236}">
                  <a16:creationId xmlns="" xmlns:a16="http://schemas.microsoft.com/office/drawing/2014/main" id="{13DA3929-AA4C-5335-4037-9A18BC209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2969" y="4770958"/>
              <a:ext cx="104555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順時</a:t>
              </a:r>
            </a:p>
          </p:txBody>
        </p:sp>
        <p:sp>
          <p:nvSpPr>
            <p:cNvPr id="5" name="矩形 11">
              <a:extLst>
                <a:ext uri="{FF2B5EF4-FFF2-40B4-BE49-F238E27FC236}">
                  <a16:creationId xmlns="" xmlns:a16="http://schemas.microsoft.com/office/drawing/2014/main" id="{65792F68-167A-EB89-8989-AF73F097F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617" y="5357413"/>
              <a:ext cx="72069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針</a:t>
              </a:r>
            </a:p>
          </p:txBody>
        </p:sp>
      </p:grp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204D07D7-9400-C24E-A095-F5FC6DED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548" y="5355733"/>
            <a:ext cx="15006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逆時針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33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536950" cy="588680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槓桿原理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繞著轉軸或支點自由轉動的裝置稱為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，例如：天平、翹翹板。</a:t>
            </a: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</a:rPr>
              <a:t>槓桿原理：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　　　               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lang="zh-TW" altLang="en-US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3DA3929-AA4C-5335-4037-9A18BC20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282" y="194548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槓桿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3AC63095-2877-597B-C90E-9B3E0ADA3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050" y="2603319"/>
            <a:ext cx="54130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施力臂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×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施力 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 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抗力臂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×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抗力</a:t>
            </a: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xmlns="" id="{0B66DF41-BB8D-451D-932A-3DAF4BBDBAA0}"/>
              </a:ext>
            </a:extLst>
          </p:cNvPr>
          <p:cNvGrpSpPr>
            <a:grpSpLocks noChangeAspect="1"/>
          </p:cNvGrpSpPr>
          <p:nvPr/>
        </p:nvGrpSpPr>
        <p:grpSpPr>
          <a:xfrm>
            <a:off x="1008095" y="3408220"/>
            <a:ext cx="6486452" cy="3097921"/>
            <a:chOff x="1699892" y="3133484"/>
            <a:chExt cx="5217548" cy="2491894"/>
          </a:xfrm>
        </p:grpSpPr>
        <p:sp>
          <p:nvSpPr>
            <p:cNvPr id="16" name="object 13">
              <a:extLst>
                <a:ext uri="{FF2B5EF4-FFF2-40B4-BE49-F238E27FC236}">
                  <a16:creationId xmlns:a16="http://schemas.microsoft.com/office/drawing/2014/main" xmlns="" id="{349E2387-8AF1-4A03-B762-EE59412D6DBD}"/>
                </a:ext>
              </a:extLst>
            </p:cNvPr>
            <p:cNvSpPr txBox="1"/>
            <p:nvPr/>
          </p:nvSpPr>
          <p:spPr>
            <a:xfrm>
              <a:off x="1699892" y="4708523"/>
              <a:ext cx="945866" cy="407456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3200" spc="10" dirty="0">
                  <a:solidFill>
                    <a:srgbClr val="07B9AA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施力</a:t>
              </a:r>
              <a:endParaRPr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endParaRPr>
            </a:p>
          </p:txBody>
        </p:sp>
        <p:sp>
          <p:nvSpPr>
            <p:cNvPr id="17" name="object 14">
              <a:extLst>
                <a:ext uri="{FF2B5EF4-FFF2-40B4-BE49-F238E27FC236}">
                  <a16:creationId xmlns:a16="http://schemas.microsoft.com/office/drawing/2014/main" xmlns="" id="{62092052-8F12-4C34-8A5F-7E485847A0E1}"/>
                </a:ext>
              </a:extLst>
            </p:cNvPr>
            <p:cNvSpPr txBox="1"/>
            <p:nvPr/>
          </p:nvSpPr>
          <p:spPr>
            <a:xfrm>
              <a:off x="6076526" y="5217922"/>
              <a:ext cx="840914" cy="407456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3200" spc="10" dirty="0">
                  <a:solidFill>
                    <a:srgbClr val="16C1F3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抗力</a:t>
              </a:r>
              <a:endParaRPr sz="3200" dirty="0">
                <a:solidFill>
                  <a:srgbClr val="16C1F3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endParaRPr>
            </a:p>
          </p:txBody>
        </p:sp>
        <p:sp>
          <p:nvSpPr>
            <p:cNvPr id="18" name="object 15">
              <a:extLst>
                <a:ext uri="{FF2B5EF4-FFF2-40B4-BE49-F238E27FC236}">
                  <a16:creationId xmlns:a16="http://schemas.microsoft.com/office/drawing/2014/main" xmlns="" id="{EC3EED86-42B9-4F72-AF30-2276519E6A9E}"/>
                </a:ext>
              </a:extLst>
            </p:cNvPr>
            <p:cNvSpPr txBox="1"/>
            <p:nvPr/>
          </p:nvSpPr>
          <p:spPr>
            <a:xfrm>
              <a:off x="2624586" y="3133484"/>
              <a:ext cx="1353353" cy="407456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3200" spc="10" dirty="0">
                  <a:solidFill>
                    <a:srgbClr val="58595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施力臂</a:t>
              </a:r>
              <a:endParaRPr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endParaRPr>
            </a:p>
          </p:txBody>
        </p:sp>
        <p:sp>
          <p:nvSpPr>
            <p:cNvPr id="19" name="object 16">
              <a:extLst>
                <a:ext uri="{FF2B5EF4-FFF2-40B4-BE49-F238E27FC236}">
                  <a16:creationId xmlns:a16="http://schemas.microsoft.com/office/drawing/2014/main" xmlns="" id="{8F4A60B0-DBFA-456E-9DBC-9B177514342C}"/>
                </a:ext>
              </a:extLst>
            </p:cNvPr>
            <p:cNvSpPr txBox="1"/>
            <p:nvPr/>
          </p:nvSpPr>
          <p:spPr>
            <a:xfrm>
              <a:off x="4912806" y="3133489"/>
              <a:ext cx="1273063" cy="407456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3200" spc="10" dirty="0">
                  <a:solidFill>
                    <a:srgbClr val="58595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抗力臂</a:t>
              </a:r>
              <a:endParaRPr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endParaRPr>
            </a:p>
          </p:txBody>
        </p:sp>
        <p:sp>
          <p:nvSpPr>
            <p:cNvPr id="20" name="object 17">
              <a:extLst>
                <a:ext uri="{FF2B5EF4-FFF2-40B4-BE49-F238E27FC236}">
                  <a16:creationId xmlns:a16="http://schemas.microsoft.com/office/drawing/2014/main" xmlns="" id="{9ABF02DD-33E1-4982-84EA-9F56D12F974C}"/>
                </a:ext>
              </a:extLst>
            </p:cNvPr>
            <p:cNvSpPr/>
            <p:nvPr/>
          </p:nvSpPr>
          <p:spPr>
            <a:xfrm>
              <a:off x="2058185" y="3622425"/>
              <a:ext cx="4242923" cy="0"/>
            </a:xfrm>
            <a:custGeom>
              <a:avLst/>
              <a:gdLst/>
              <a:ahLst/>
              <a:cxnLst/>
              <a:rect l="l" t="t" r="r" b="b"/>
              <a:pathLst>
                <a:path w="1717040">
                  <a:moveTo>
                    <a:pt x="0" y="0"/>
                  </a:moveTo>
                  <a:lnTo>
                    <a:pt x="1716722" y="0"/>
                  </a:lnTo>
                </a:path>
              </a:pathLst>
            </a:custGeom>
            <a:ln w="76200">
              <a:solidFill>
                <a:srgbClr val="C4B8A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8">
              <a:extLst>
                <a:ext uri="{FF2B5EF4-FFF2-40B4-BE49-F238E27FC236}">
                  <a16:creationId xmlns:a16="http://schemas.microsoft.com/office/drawing/2014/main" xmlns="" id="{84E4ECF9-2A48-48B8-944F-F425EF872B2B}"/>
                </a:ext>
              </a:extLst>
            </p:cNvPr>
            <p:cNvSpPr/>
            <p:nvPr/>
          </p:nvSpPr>
          <p:spPr>
            <a:xfrm>
              <a:off x="4430856" y="3643693"/>
              <a:ext cx="346778" cy="232231"/>
            </a:xfrm>
            <a:custGeom>
              <a:avLst/>
              <a:gdLst/>
              <a:ahLst/>
              <a:cxnLst/>
              <a:rect l="l" t="t" r="r" b="b"/>
              <a:pathLst>
                <a:path w="140335" h="93979">
                  <a:moveTo>
                    <a:pt x="70878" y="0"/>
                  </a:moveTo>
                  <a:lnTo>
                    <a:pt x="0" y="93840"/>
                  </a:lnTo>
                  <a:lnTo>
                    <a:pt x="139712" y="93840"/>
                  </a:lnTo>
                  <a:lnTo>
                    <a:pt x="70878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9">
              <a:extLst>
                <a:ext uri="{FF2B5EF4-FFF2-40B4-BE49-F238E27FC236}">
                  <a16:creationId xmlns:a16="http://schemas.microsoft.com/office/drawing/2014/main" xmlns="" id="{39288B29-51F8-46BF-85F1-4AB32707BC3F}"/>
                </a:ext>
              </a:extLst>
            </p:cNvPr>
            <p:cNvSpPr/>
            <p:nvPr/>
          </p:nvSpPr>
          <p:spPr>
            <a:xfrm>
              <a:off x="2034742" y="3476226"/>
              <a:ext cx="138083" cy="142791"/>
            </a:xfrm>
            <a:custGeom>
              <a:avLst/>
              <a:gdLst/>
              <a:ahLst/>
              <a:cxnLst/>
              <a:rect l="l" t="t" r="r" b="b"/>
              <a:pathLst>
                <a:path w="55879" h="57784">
                  <a:moveTo>
                    <a:pt x="55829" y="0"/>
                  </a:moveTo>
                  <a:lnTo>
                    <a:pt x="23967" y="292"/>
                  </a:lnTo>
                  <a:lnTo>
                    <a:pt x="7531" y="6384"/>
                  </a:lnTo>
                  <a:lnTo>
                    <a:pt x="1286" y="23674"/>
                  </a:lnTo>
                  <a:lnTo>
                    <a:pt x="0" y="57556"/>
                  </a:lnTo>
                </a:path>
              </a:pathLst>
            </a:custGeom>
            <a:ln w="190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0">
              <a:extLst>
                <a:ext uri="{FF2B5EF4-FFF2-40B4-BE49-F238E27FC236}">
                  <a16:creationId xmlns:a16="http://schemas.microsoft.com/office/drawing/2014/main" xmlns="" id="{A4123683-8AB7-4F4A-9218-16C03F94FF88}"/>
                </a:ext>
              </a:extLst>
            </p:cNvPr>
            <p:cNvSpPr/>
            <p:nvPr/>
          </p:nvSpPr>
          <p:spPr>
            <a:xfrm>
              <a:off x="4603670" y="3476226"/>
              <a:ext cx="138083" cy="142791"/>
            </a:xfrm>
            <a:custGeom>
              <a:avLst/>
              <a:gdLst/>
              <a:ahLst/>
              <a:cxnLst/>
              <a:rect l="l" t="t" r="r" b="b"/>
              <a:pathLst>
                <a:path w="55879" h="57784">
                  <a:moveTo>
                    <a:pt x="55829" y="0"/>
                  </a:moveTo>
                  <a:lnTo>
                    <a:pt x="23960" y="292"/>
                  </a:lnTo>
                  <a:lnTo>
                    <a:pt x="7521" y="6384"/>
                  </a:lnTo>
                  <a:lnTo>
                    <a:pt x="1279" y="23674"/>
                  </a:lnTo>
                  <a:lnTo>
                    <a:pt x="0" y="57556"/>
                  </a:lnTo>
                </a:path>
              </a:pathLst>
            </a:custGeom>
            <a:ln w="190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1">
              <a:extLst>
                <a:ext uri="{FF2B5EF4-FFF2-40B4-BE49-F238E27FC236}">
                  <a16:creationId xmlns:a16="http://schemas.microsoft.com/office/drawing/2014/main" xmlns="" id="{660C71DD-42E7-471C-BC3F-9B7AA3C46AE1}"/>
                </a:ext>
              </a:extLst>
            </p:cNvPr>
            <p:cNvSpPr/>
            <p:nvPr/>
          </p:nvSpPr>
          <p:spPr>
            <a:xfrm>
              <a:off x="4460254" y="3476226"/>
              <a:ext cx="138083" cy="142791"/>
            </a:xfrm>
            <a:custGeom>
              <a:avLst/>
              <a:gdLst/>
              <a:ahLst/>
              <a:cxnLst/>
              <a:rect l="l" t="t" r="r" b="b"/>
              <a:pathLst>
                <a:path w="55879" h="57784">
                  <a:moveTo>
                    <a:pt x="0" y="0"/>
                  </a:moveTo>
                  <a:lnTo>
                    <a:pt x="31861" y="292"/>
                  </a:lnTo>
                  <a:lnTo>
                    <a:pt x="48298" y="6384"/>
                  </a:lnTo>
                  <a:lnTo>
                    <a:pt x="54542" y="23674"/>
                  </a:lnTo>
                  <a:lnTo>
                    <a:pt x="55829" y="57556"/>
                  </a:lnTo>
                </a:path>
              </a:pathLst>
            </a:custGeom>
            <a:ln w="190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2">
              <a:extLst>
                <a:ext uri="{FF2B5EF4-FFF2-40B4-BE49-F238E27FC236}">
                  <a16:creationId xmlns:a16="http://schemas.microsoft.com/office/drawing/2014/main" xmlns="" id="{0D5520BF-ED1A-4382-A8C9-EA63ACE9B28F}"/>
                </a:ext>
              </a:extLst>
            </p:cNvPr>
            <p:cNvSpPr/>
            <p:nvPr/>
          </p:nvSpPr>
          <p:spPr>
            <a:xfrm>
              <a:off x="6185869" y="3476226"/>
              <a:ext cx="138083" cy="142791"/>
            </a:xfrm>
            <a:custGeom>
              <a:avLst/>
              <a:gdLst/>
              <a:ahLst/>
              <a:cxnLst/>
              <a:rect l="l" t="t" r="r" b="b"/>
              <a:pathLst>
                <a:path w="55879" h="57784">
                  <a:moveTo>
                    <a:pt x="0" y="0"/>
                  </a:moveTo>
                  <a:lnTo>
                    <a:pt x="31861" y="292"/>
                  </a:lnTo>
                  <a:lnTo>
                    <a:pt x="48298" y="6384"/>
                  </a:lnTo>
                  <a:lnTo>
                    <a:pt x="54542" y="23674"/>
                  </a:lnTo>
                  <a:lnTo>
                    <a:pt x="55829" y="57556"/>
                  </a:lnTo>
                </a:path>
              </a:pathLst>
            </a:custGeom>
            <a:ln w="190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3">
              <a:extLst>
                <a:ext uri="{FF2B5EF4-FFF2-40B4-BE49-F238E27FC236}">
                  <a16:creationId xmlns:a16="http://schemas.microsoft.com/office/drawing/2014/main" xmlns="" id="{C0AFAF8D-08CE-47D4-BA00-48C7A24DF285}"/>
                </a:ext>
              </a:extLst>
            </p:cNvPr>
            <p:cNvSpPr/>
            <p:nvPr/>
          </p:nvSpPr>
          <p:spPr>
            <a:xfrm>
              <a:off x="2060846" y="3597024"/>
              <a:ext cx="0" cy="765735"/>
            </a:xfrm>
            <a:custGeom>
              <a:avLst/>
              <a:gdLst/>
              <a:ahLst/>
              <a:cxnLst/>
              <a:rect l="l" t="t" r="r" b="b"/>
              <a:pathLst>
                <a:path h="309879">
                  <a:moveTo>
                    <a:pt x="0" y="0"/>
                  </a:moveTo>
                  <a:lnTo>
                    <a:pt x="0" y="309791"/>
                  </a:lnTo>
                </a:path>
              </a:pathLst>
            </a:custGeom>
            <a:ln w="76200">
              <a:solidFill>
                <a:srgbClr val="07B9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4">
              <a:extLst>
                <a:ext uri="{FF2B5EF4-FFF2-40B4-BE49-F238E27FC236}">
                  <a16:creationId xmlns:a16="http://schemas.microsoft.com/office/drawing/2014/main" xmlns="" id="{6198CF44-AC33-4579-88B7-FCCC85E0072E}"/>
                </a:ext>
              </a:extLst>
            </p:cNvPr>
            <p:cNvSpPr/>
            <p:nvPr/>
          </p:nvSpPr>
          <p:spPr>
            <a:xfrm>
              <a:off x="1907951" y="4197973"/>
              <a:ext cx="305980" cy="420527"/>
            </a:xfrm>
            <a:custGeom>
              <a:avLst/>
              <a:gdLst/>
              <a:ahLst/>
              <a:cxnLst/>
              <a:rect l="l" t="t" r="r" b="b"/>
              <a:pathLst>
                <a:path w="123825" h="170179">
                  <a:moveTo>
                    <a:pt x="123748" y="0"/>
                  </a:moveTo>
                  <a:lnTo>
                    <a:pt x="0" y="0"/>
                  </a:lnTo>
                  <a:lnTo>
                    <a:pt x="61874" y="170027"/>
                  </a:lnTo>
                  <a:lnTo>
                    <a:pt x="123748" y="0"/>
                  </a:lnTo>
                  <a:close/>
                </a:path>
              </a:pathLst>
            </a:custGeom>
            <a:solidFill>
              <a:srgbClr val="07B9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5">
              <a:extLst>
                <a:ext uri="{FF2B5EF4-FFF2-40B4-BE49-F238E27FC236}">
                  <a16:creationId xmlns:a16="http://schemas.microsoft.com/office/drawing/2014/main" xmlns="" id="{3B5FFD4B-33E8-474A-AA32-3D4316D6ACF1}"/>
                </a:ext>
              </a:extLst>
            </p:cNvPr>
            <p:cNvSpPr/>
            <p:nvPr/>
          </p:nvSpPr>
          <p:spPr>
            <a:xfrm>
              <a:off x="6343900" y="3597024"/>
              <a:ext cx="0" cy="1277271"/>
            </a:xfrm>
            <a:custGeom>
              <a:avLst/>
              <a:gdLst/>
              <a:ahLst/>
              <a:cxnLst/>
              <a:rect l="l" t="t" r="r" b="b"/>
              <a:pathLst>
                <a:path h="516890">
                  <a:moveTo>
                    <a:pt x="0" y="0"/>
                  </a:moveTo>
                  <a:lnTo>
                    <a:pt x="0" y="516394"/>
                  </a:lnTo>
                </a:path>
              </a:pathLst>
            </a:custGeom>
            <a:solidFill>
              <a:srgbClr val="16C1F3"/>
            </a:solidFill>
            <a:ln w="76200">
              <a:solidFill>
                <a:srgbClr val="16C1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6">
              <a:extLst>
                <a:ext uri="{FF2B5EF4-FFF2-40B4-BE49-F238E27FC236}">
                  <a16:creationId xmlns:a16="http://schemas.microsoft.com/office/drawing/2014/main" xmlns="" id="{96FF77A8-B0F1-4FE1-AC7E-C03415E712A5}"/>
                </a:ext>
              </a:extLst>
            </p:cNvPr>
            <p:cNvSpPr/>
            <p:nvPr/>
          </p:nvSpPr>
          <p:spPr>
            <a:xfrm>
              <a:off x="6191003" y="4708523"/>
              <a:ext cx="305980" cy="420527"/>
            </a:xfrm>
            <a:custGeom>
              <a:avLst/>
              <a:gdLst/>
              <a:ahLst/>
              <a:cxnLst/>
              <a:rect l="l" t="t" r="r" b="b"/>
              <a:pathLst>
                <a:path w="123825" h="170179">
                  <a:moveTo>
                    <a:pt x="123748" y="0"/>
                  </a:moveTo>
                  <a:lnTo>
                    <a:pt x="0" y="0"/>
                  </a:lnTo>
                  <a:lnTo>
                    <a:pt x="61874" y="170027"/>
                  </a:lnTo>
                  <a:lnTo>
                    <a:pt x="123748" y="0"/>
                  </a:lnTo>
                  <a:close/>
                </a:path>
              </a:pathLst>
            </a:custGeom>
            <a:solidFill>
              <a:srgbClr val="16C1F3"/>
            </a:solidFill>
            <a:ln>
              <a:solidFill>
                <a:srgbClr val="16C1F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7">
              <a:extLst>
                <a:ext uri="{FF2B5EF4-FFF2-40B4-BE49-F238E27FC236}">
                  <a16:creationId xmlns:a16="http://schemas.microsoft.com/office/drawing/2014/main" xmlns="" id="{E07491E8-94D8-4303-A991-24F4B64A1268}"/>
                </a:ext>
              </a:extLst>
            </p:cNvPr>
            <p:cNvSpPr txBox="1"/>
            <p:nvPr/>
          </p:nvSpPr>
          <p:spPr>
            <a:xfrm>
              <a:off x="4222253" y="3878314"/>
              <a:ext cx="841043" cy="407456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3200" spc="10" dirty="0">
                  <a:solidFill>
                    <a:srgbClr val="58595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支點</a:t>
              </a:r>
              <a:endParaRPr sz="3200"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endParaRPr>
            </a:p>
          </p:txBody>
        </p:sp>
      </p:grpSp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7C74CB4F-BF80-36C8-3FC6-7D35D946C02E}"/>
              </a:ext>
            </a:extLst>
          </p:cNvPr>
          <p:cNvSpPr/>
          <p:nvPr/>
        </p:nvSpPr>
        <p:spPr>
          <a:xfrm>
            <a:off x="2743692" y="5918675"/>
            <a:ext cx="3563829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▲槓桿原理示意圖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30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536950" cy="588680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合力矩與合力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當物體同時受數個力矩作用，可以用一個力矩表示總效果，稱為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13DA3929-AA4C-5335-4037-9A18BC20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903" y="1945487"/>
            <a:ext cx="15388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合力矩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43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3688</TotalTime>
  <Words>459</Words>
  <Application>Microsoft Office PowerPoint</Application>
  <PresentationFormat>如螢幕大小 (4:3)</PresentationFormat>
  <Paragraphs>147</Paragraphs>
  <Slides>13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굴림</vt:lpstr>
      <vt:lpstr>微软雅黑</vt:lpstr>
      <vt:lpstr>SimSun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力矩與槓桿原理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423</cp:revision>
  <dcterms:created xsi:type="dcterms:W3CDTF">2010-09-06T12:46:49Z</dcterms:created>
  <dcterms:modified xsi:type="dcterms:W3CDTF">2024-05-29T12:48:32Z</dcterms:modified>
</cp:coreProperties>
</file>