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7"/>
  </p:notesMasterIdLst>
  <p:sldIdLst>
    <p:sldId id="345" r:id="rId2"/>
    <p:sldId id="346" r:id="rId3"/>
    <p:sldId id="391" r:id="rId4"/>
    <p:sldId id="392" r:id="rId5"/>
    <p:sldId id="373" r:id="rId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900"/>
    <a:srgbClr val="F7CAA1"/>
    <a:srgbClr val="5A5A5A"/>
    <a:srgbClr val="009281"/>
    <a:srgbClr val="3377BA"/>
    <a:srgbClr val="0055A9"/>
    <a:srgbClr val="0000FF"/>
    <a:srgbClr val="FF0000"/>
    <a:srgbClr val="FFFF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02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498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40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3-2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動能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1909246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3" r:id="rId3"/>
    <p:sldLayoutId id="2147483752" r:id="rId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動能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3-2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動能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定義：運動物體具有作功的能力，稱為此物體的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單位：焦耳。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:a16="http://schemas.microsoft.com/office/drawing/2014/main" xmlns="" id="{B405E30D-1F89-EE60-B883-01983E0CA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9387" y="1937967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動能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動能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影響動能的因素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xmlns="" id="{2E71D798-EFD4-87FC-CB43-B2837F84E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826433"/>
              </p:ext>
            </p:extLst>
          </p:nvPr>
        </p:nvGraphicFramePr>
        <p:xfrm>
          <a:off x="266199" y="1921876"/>
          <a:ext cx="8611602" cy="444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5801">
                  <a:extLst>
                    <a:ext uri="{9D8B030D-6E8A-4147-A177-3AD203B41FA5}">
                      <a16:colId xmlns:a16="http://schemas.microsoft.com/office/drawing/2014/main" xmlns="" val="1877181888"/>
                    </a:ext>
                  </a:extLst>
                </a:gridCol>
                <a:gridCol w="4305801">
                  <a:extLst>
                    <a:ext uri="{9D8B030D-6E8A-4147-A177-3AD203B41FA5}">
                      <a16:colId xmlns:a16="http://schemas.microsoft.com/office/drawing/2014/main" xmlns="" val="17329178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質量相同，速率不同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速率相同，質量不同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2992909"/>
                  </a:ext>
                </a:extLst>
              </a:tr>
              <a:tr h="1944000"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速率大，動能大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質量大，動能大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75525669"/>
                  </a:ext>
                </a:extLst>
              </a:tr>
              <a:tr h="1944000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速率小，動能小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質量小，動能小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2082065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1CC9EA33-1B81-1E9A-4EBF-DA780420FA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75" y="3056568"/>
            <a:ext cx="4227429" cy="1077786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xmlns="" id="{E996029A-8FD0-FA1B-FB97-DE63C01CAD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8258" y="3160476"/>
            <a:ext cx="4101862" cy="97314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xmlns="" id="{2B6C52E1-0DA6-61F5-5DB9-BD80EFB538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1741" y="5029540"/>
            <a:ext cx="2689742" cy="1207771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xmlns="" id="{35B43F63-C525-EF64-F5D8-1FAD331C86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76105" y="5029540"/>
            <a:ext cx="2893338" cy="12077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54365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xmlns="" id="{2E71D798-EFD4-87FC-CB43-B2837F84E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508896"/>
              </p:ext>
            </p:extLst>
          </p:nvPr>
        </p:nvGraphicFramePr>
        <p:xfrm>
          <a:off x="133099" y="680136"/>
          <a:ext cx="8877802" cy="61160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8901">
                  <a:extLst>
                    <a:ext uri="{9D8B030D-6E8A-4147-A177-3AD203B41FA5}">
                      <a16:colId xmlns:a16="http://schemas.microsoft.com/office/drawing/2014/main" xmlns="" val="1877181888"/>
                    </a:ext>
                  </a:extLst>
                </a:gridCol>
                <a:gridCol w="4438901">
                  <a:extLst>
                    <a:ext uri="{9D8B030D-6E8A-4147-A177-3AD203B41FA5}">
                      <a16:colId xmlns:a16="http://schemas.microsoft.com/office/drawing/2014/main" xmlns="" val="1732917839"/>
                    </a:ext>
                  </a:extLst>
                </a:gridCol>
              </a:tblGrid>
              <a:tr h="270358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外力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對物體作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功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外力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對物體作</a:t>
                      </a:r>
                      <a:r>
                        <a:rPr kumimoji="1" lang="zh-TW" altLang="en-US" sz="3200" u="sng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+mn-cs"/>
                        </a:rPr>
                        <a:t>　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功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2992909"/>
                  </a:ext>
                </a:extLst>
              </a:tr>
              <a:tr h="4500000"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物體靜止落下，速率增加，動能增加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物體垂直上拋，速率減少，動能減少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75525669"/>
                  </a:ext>
                </a:extLst>
              </a:tr>
              <a:tr h="1056396"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重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力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作正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功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=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物體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獲得的動能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重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力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作負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功</a:t>
                      </a:r>
                      <a:r>
                        <a:rPr lang="en-US" altLang="zh-TW" sz="3200" kern="10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=</a:t>
                      </a:r>
                      <a:r>
                        <a:rPr lang="zh-TW" altLang="en-US" sz="3200" kern="10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物體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失去的動能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2082065"/>
                  </a:ext>
                </a:extLst>
              </a:tr>
            </a:tbl>
          </a:graphicData>
        </a:graphic>
      </p:graphicFrame>
      <p:sp>
        <p:nvSpPr>
          <p:cNvPr id="2" name="文字版面配置區 2">
            <a:extLst>
              <a:ext uri="{FF2B5EF4-FFF2-40B4-BE49-F238E27FC236}">
                <a16:creationId xmlns:a16="http://schemas.microsoft.com/office/drawing/2014/main" xmlns="" id="{4AD4CD45-24F9-5F96-9FEE-81960B270599}"/>
              </a:ext>
            </a:extLst>
          </p:cNvPr>
          <p:cNvSpPr txBox="1">
            <a:spLocks/>
          </p:cNvSpPr>
          <p:nvPr/>
        </p:nvSpPr>
        <p:spPr>
          <a:xfrm>
            <a:off x="450640" y="91455"/>
            <a:ext cx="8172000" cy="58868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功與動能的變化</a:t>
            </a:r>
            <a:endParaRPr lang="en-US" altLang="zh-TW" b="1" dirty="0">
              <a:latin typeface="Times New Roman" panose="02020603050405020304" pitchFamily="18" charset="0"/>
            </a:endParaRPr>
          </a:p>
        </p:txBody>
      </p:sp>
      <p:sp>
        <p:nvSpPr>
          <p:cNvPr id="9" name="矩形 11">
            <a:extLst>
              <a:ext uri="{FF2B5EF4-FFF2-40B4-BE49-F238E27FC236}">
                <a16:creationId xmlns:a16="http://schemas.microsoft.com/office/drawing/2014/main" xmlns="" id="{28C14906-1E33-BDAF-1968-F59A11A39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419" y="68404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正</a:t>
            </a:r>
          </a:p>
        </p:txBody>
      </p:sp>
      <p:sp>
        <p:nvSpPr>
          <p:cNvPr id="10" name="矩形 11">
            <a:extLst>
              <a:ext uri="{FF2B5EF4-FFF2-40B4-BE49-F238E27FC236}">
                <a16:creationId xmlns:a16="http://schemas.microsoft.com/office/drawing/2014/main" xmlns="" id="{3438B0A1-60A4-70D4-EB08-B9B11DF5C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3460" y="68404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負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xmlns="" id="{C8259FB1-4E84-2B72-7B58-7D5A53D36B1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203"/>
          <a:stretch/>
        </p:blipFill>
        <p:spPr>
          <a:xfrm>
            <a:off x="436221" y="2237877"/>
            <a:ext cx="1140231" cy="3465093"/>
          </a:xfrm>
          <a:prstGeom prst="rect">
            <a:avLst/>
          </a:prstGeom>
        </p:spPr>
      </p:pic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E1D68926-54E9-8EB0-17B1-BBCF5028561D}"/>
              </a:ext>
            </a:extLst>
          </p:cNvPr>
          <p:cNvSpPr txBox="1"/>
          <p:nvPr/>
        </p:nvSpPr>
        <p:spPr>
          <a:xfrm>
            <a:off x="1060991" y="3007896"/>
            <a:ext cx="1030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00928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r>
              <a:rPr lang="zh-TW" altLang="en-US" sz="3200" baseline="-25000" dirty="0">
                <a:solidFill>
                  <a:srgbClr val="00928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重力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DD74E1CA-84C7-50CF-81B3-6AF41C8A1885}"/>
              </a:ext>
            </a:extLst>
          </p:cNvPr>
          <p:cNvSpPr txBox="1"/>
          <p:nvPr/>
        </p:nvSpPr>
        <p:spPr>
          <a:xfrm>
            <a:off x="1060991" y="5082100"/>
            <a:ext cx="1030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00928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r>
              <a:rPr lang="zh-TW" altLang="en-US" sz="3200" baseline="-25000" dirty="0">
                <a:solidFill>
                  <a:srgbClr val="00928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重力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753D7AA6-03A4-98E6-06C7-4DE3C97B85AB}"/>
              </a:ext>
            </a:extLst>
          </p:cNvPr>
          <p:cNvSpPr txBox="1"/>
          <p:nvPr/>
        </p:nvSpPr>
        <p:spPr>
          <a:xfrm>
            <a:off x="279819" y="3636270"/>
            <a:ext cx="15011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rgbClr val="5A5A5A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位移</a:t>
            </a:r>
            <a:r>
              <a:rPr lang="en-US" altLang="zh-TW" sz="3200" dirty="0">
                <a:solidFill>
                  <a:srgbClr val="5A5A5A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S</a:t>
            </a:r>
            <a:endParaRPr lang="zh-TW" altLang="en-US" sz="3200" dirty="0">
              <a:solidFill>
                <a:srgbClr val="5A5A5A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pSp>
        <p:nvGrpSpPr>
          <p:cNvPr id="27" name="群組 26">
            <a:extLst>
              <a:ext uri="{FF2B5EF4-FFF2-40B4-BE49-F238E27FC236}">
                <a16:creationId xmlns:a16="http://schemas.microsoft.com/office/drawing/2014/main" xmlns="" id="{9A89F3D7-E6BA-D724-452B-A8FA8A5D3E93}"/>
              </a:ext>
            </a:extLst>
          </p:cNvPr>
          <p:cNvGrpSpPr/>
          <p:nvPr/>
        </p:nvGrpSpPr>
        <p:grpSpPr>
          <a:xfrm>
            <a:off x="2050395" y="1878559"/>
            <a:ext cx="2258423" cy="1306536"/>
            <a:chOff x="2023120" y="1626649"/>
            <a:chExt cx="2258423" cy="1306536"/>
          </a:xfrm>
        </p:grpSpPr>
        <p:sp>
          <p:nvSpPr>
            <p:cNvPr id="21" name="矩形: 圓角 20">
              <a:extLst>
                <a:ext uri="{FF2B5EF4-FFF2-40B4-BE49-F238E27FC236}">
                  <a16:creationId xmlns:a16="http://schemas.microsoft.com/office/drawing/2014/main" xmlns="" id="{D8ED1E18-53A4-D5E5-DF42-A72619277D1D}"/>
                </a:ext>
              </a:extLst>
            </p:cNvPr>
            <p:cNvSpPr/>
            <p:nvPr/>
          </p:nvSpPr>
          <p:spPr bwMode="auto">
            <a:xfrm>
              <a:off x="2905646" y="1684421"/>
              <a:ext cx="493371" cy="469232"/>
            </a:xfrm>
            <a:prstGeom prst="roundRect">
              <a:avLst/>
            </a:prstGeom>
            <a:solidFill>
              <a:srgbClr val="E63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3" name="文字方塊 22">
              <a:extLst>
                <a:ext uri="{FF2B5EF4-FFF2-40B4-BE49-F238E27FC236}">
                  <a16:creationId xmlns:a16="http://schemas.microsoft.com/office/drawing/2014/main" xmlns="" id="{5BF4A4B1-98B3-59C5-5F1B-CEB77D369D8B}"/>
                </a:ext>
              </a:extLst>
            </p:cNvPr>
            <p:cNvSpPr txBox="1"/>
            <p:nvPr/>
          </p:nvSpPr>
          <p:spPr>
            <a:xfrm>
              <a:off x="2952344" y="1626649"/>
              <a:ext cx="399974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TW" sz="32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</a:t>
              </a:r>
              <a:endParaRPr lang="zh-TW" altLang="en-US" sz="3200" b="1" kern="1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26" name="群組 25">
              <a:extLst>
                <a:ext uri="{FF2B5EF4-FFF2-40B4-BE49-F238E27FC236}">
                  <a16:creationId xmlns:a16="http://schemas.microsoft.com/office/drawing/2014/main" xmlns="" id="{C773A68C-D7AE-D046-2A97-CD9F7EA4CC24}"/>
                </a:ext>
              </a:extLst>
            </p:cNvPr>
            <p:cNvGrpSpPr/>
            <p:nvPr/>
          </p:nvGrpSpPr>
          <p:grpSpPr>
            <a:xfrm>
              <a:off x="2023120" y="2237877"/>
              <a:ext cx="2258423" cy="695308"/>
              <a:chOff x="2115417" y="2312588"/>
              <a:chExt cx="2258423" cy="695308"/>
            </a:xfrm>
          </p:grpSpPr>
          <p:sp>
            <p:nvSpPr>
              <p:cNvPr id="19" name="矩形: 圓角化同側角落 18">
                <a:extLst>
                  <a:ext uri="{FF2B5EF4-FFF2-40B4-BE49-F238E27FC236}">
                    <a16:creationId xmlns:a16="http://schemas.microsoft.com/office/drawing/2014/main" xmlns="" id="{EA49C9D0-4D58-FE39-E53C-6D986B40A88A}"/>
                  </a:ext>
                </a:extLst>
              </p:cNvPr>
              <p:cNvSpPr/>
              <p:nvPr/>
            </p:nvSpPr>
            <p:spPr bwMode="auto">
              <a:xfrm rot="16200000">
                <a:off x="2190030" y="2263722"/>
                <a:ext cx="695306" cy="793041"/>
              </a:xfrm>
              <a:prstGeom prst="round2SameRect">
                <a:avLst/>
              </a:prstGeom>
              <a:solidFill>
                <a:srgbClr val="F7CAA1"/>
              </a:solidFill>
              <a:ln w="19050" cap="flat" cmpd="sng" algn="ctr">
                <a:solidFill>
                  <a:srgbClr val="F7CAA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TW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新細明體" pitchFamily="18" charset="-120"/>
                </a:endParaRPr>
              </a:p>
            </p:txBody>
          </p:sp>
          <p:sp>
            <p:nvSpPr>
              <p:cNvPr id="20" name="矩形 19">
                <a:extLst>
                  <a:ext uri="{FF2B5EF4-FFF2-40B4-BE49-F238E27FC236}">
                    <a16:creationId xmlns:a16="http://schemas.microsoft.com/office/drawing/2014/main" xmlns="" id="{D1B80046-D8F9-0BAD-ECB3-0169C4CA1B1D}"/>
                  </a:ext>
                </a:extLst>
              </p:cNvPr>
              <p:cNvSpPr/>
              <p:nvPr/>
            </p:nvSpPr>
            <p:spPr bwMode="auto">
              <a:xfrm>
                <a:off x="2887503" y="2312588"/>
                <a:ext cx="1424810" cy="695308"/>
              </a:xfrm>
              <a:prstGeom prst="rect">
                <a:avLst/>
              </a:prstGeom>
              <a:noFill/>
              <a:ln w="19050" cap="flat" cmpd="sng" algn="ctr">
                <a:solidFill>
                  <a:srgbClr val="F7CAA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TW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新細明體" pitchFamily="18" charset="-120"/>
                </a:endParaRPr>
              </a:p>
            </p:txBody>
          </p:sp>
          <p:sp>
            <p:nvSpPr>
              <p:cNvPr id="24" name="文字方塊 23">
                <a:extLst>
                  <a:ext uri="{FF2B5EF4-FFF2-40B4-BE49-F238E27FC236}">
                    <a16:creationId xmlns:a16="http://schemas.microsoft.com/office/drawing/2014/main" xmlns="" id="{1EA1FE61-DDB7-7BD0-0FAE-3E78180578E2}"/>
                  </a:ext>
                </a:extLst>
              </p:cNvPr>
              <p:cNvSpPr txBox="1"/>
              <p:nvPr/>
            </p:nvSpPr>
            <p:spPr>
              <a:xfrm>
                <a:off x="2115417" y="2367855"/>
                <a:ext cx="84453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3200" dirty="0">
                    <a:solidFill>
                      <a:srgbClr val="E63900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v=0</a:t>
                </a:r>
                <a:endParaRPr lang="zh-TW" altLang="en-US" sz="3200" dirty="0">
                  <a:solidFill>
                    <a:srgbClr val="E639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xmlns="" id="{B5CB0EB8-3C52-6BA1-7580-5F5241558EE5}"/>
                  </a:ext>
                </a:extLst>
              </p:cNvPr>
              <p:cNvSpPr txBox="1"/>
              <p:nvPr/>
            </p:nvSpPr>
            <p:spPr>
              <a:xfrm>
                <a:off x="2872678" y="2367855"/>
                <a:ext cx="150116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3200" dirty="0">
                    <a:solidFill>
                      <a:srgbClr val="E63900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動能</a:t>
                </a:r>
                <a:r>
                  <a:rPr lang="en-US" altLang="zh-TW" sz="3200" dirty="0">
                    <a:solidFill>
                      <a:srgbClr val="E63900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=0</a:t>
                </a:r>
                <a:endParaRPr lang="zh-TW" altLang="en-US" sz="3200" dirty="0">
                  <a:solidFill>
                    <a:srgbClr val="E639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</p:grpSp>
      </p:grpSp>
      <p:grpSp>
        <p:nvGrpSpPr>
          <p:cNvPr id="28" name="群組 27">
            <a:extLst>
              <a:ext uri="{FF2B5EF4-FFF2-40B4-BE49-F238E27FC236}">
                <a16:creationId xmlns:a16="http://schemas.microsoft.com/office/drawing/2014/main" xmlns="" id="{C9D45EC4-6682-0D23-91AE-EC8655F4F44C}"/>
              </a:ext>
            </a:extLst>
          </p:cNvPr>
          <p:cNvGrpSpPr/>
          <p:nvPr/>
        </p:nvGrpSpPr>
        <p:grpSpPr>
          <a:xfrm>
            <a:off x="2050395" y="4221045"/>
            <a:ext cx="2196896" cy="1306536"/>
            <a:chOff x="2023120" y="1626649"/>
            <a:chExt cx="2196896" cy="1306536"/>
          </a:xfrm>
        </p:grpSpPr>
        <p:sp>
          <p:nvSpPr>
            <p:cNvPr id="29" name="矩形: 圓角 28">
              <a:extLst>
                <a:ext uri="{FF2B5EF4-FFF2-40B4-BE49-F238E27FC236}">
                  <a16:creationId xmlns:a16="http://schemas.microsoft.com/office/drawing/2014/main" xmlns="" id="{637D6B7D-7FDF-99A2-C350-65ECC2D2CC39}"/>
                </a:ext>
              </a:extLst>
            </p:cNvPr>
            <p:cNvSpPr/>
            <p:nvPr/>
          </p:nvSpPr>
          <p:spPr bwMode="auto">
            <a:xfrm>
              <a:off x="2905646" y="1684421"/>
              <a:ext cx="493371" cy="469232"/>
            </a:xfrm>
            <a:prstGeom prst="roundRect">
              <a:avLst/>
            </a:prstGeom>
            <a:solidFill>
              <a:srgbClr val="E63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xmlns="" id="{335329D4-C075-48AC-0DD0-C6FEB1BF0481}"/>
                </a:ext>
              </a:extLst>
            </p:cNvPr>
            <p:cNvSpPr txBox="1"/>
            <p:nvPr/>
          </p:nvSpPr>
          <p:spPr>
            <a:xfrm>
              <a:off x="2952344" y="1626649"/>
              <a:ext cx="399974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TW" sz="32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</a:t>
              </a:r>
              <a:endParaRPr lang="zh-TW" altLang="en-US" sz="3200" b="1" kern="1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31" name="群組 30">
              <a:extLst>
                <a:ext uri="{FF2B5EF4-FFF2-40B4-BE49-F238E27FC236}">
                  <a16:creationId xmlns:a16="http://schemas.microsoft.com/office/drawing/2014/main" xmlns="" id="{507915DB-DC2F-3C31-7485-652E0D1C726D}"/>
                </a:ext>
              </a:extLst>
            </p:cNvPr>
            <p:cNvGrpSpPr/>
            <p:nvPr/>
          </p:nvGrpSpPr>
          <p:grpSpPr>
            <a:xfrm>
              <a:off x="2023120" y="2101303"/>
              <a:ext cx="2196896" cy="831882"/>
              <a:chOff x="2115417" y="2176014"/>
              <a:chExt cx="2196896" cy="831882"/>
            </a:xfrm>
          </p:grpSpPr>
          <p:sp>
            <p:nvSpPr>
              <p:cNvPr id="32" name="矩形: 圓角化同側角落 31">
                <a:extLst>
                  <a:ext uri="{FF2B5EF4-FFF2-40B4-BE49-F238E27FC236}">
                    <a16:creationId xmlns:a16="http://schemas.microsoft.com/office/drawing/2014/main" xmlns="" id="{51324C77-FA59-80A1-F154-C4B5464186DD}"/>
                  </a:ext>
                </a:extLst>
              </p:cNvPr>
              <p:cNvSpPr/>
              <p:nvPr/>
            </p:nvSpPr>
            <p:spPr bwMode="auto">
              <a:xfrm rot="16200000">
                <a:off x="2190030" y="2263722"/>
                <a:ext cx="695306" cy="793041"/>
              </a:xfrm>
              <a:prstGeom prst="round2SameRect">
                <a:avLst/>
              </a:prstGeom>
              <a:solidFill>
                <a:srgbClr val="F7CAA1"/>
              </a:solidFill>
              <a:ln w="19050" cap="flat" cmpd="sng" algn="ctr">
                <a:solidFill>
                  <a:srgbClr val="F7CAA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TW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新細明體" pitchFamily="18" charset="-120"/>
                </a:endParaRPr>
              </a:p>
            </p:txBody>
          </p:sp>
          <p:sp>
            <p:nvSpPr>
              <p:cNvPr id="33" name="矩形 32">
                <a:extLst>
                  <a:ext uri="{FF2B5EF4-FFF2-40B4-BE49-F238E27FC236}">
                    <a16:creationId xmlns:a16="http://schemas.microsoft.com/office/drawing/2014/main" xmlns="" id="{F57A4217-7161-E5FB-3BB7-046CFCB09F39}"/>
                  </a:ext>
                </a:extLst>
              </p:cNvPr>
              <p:cNvSpPr/>
              <p:nvPr/>
            </p:nvSpPr>
            <p:spPr bwMode="auto">
              <a:xfrm>
                <a:off x="2887503" y="2312588"/>
                <a:ext cx="1424810" cy="695308"/>
              </a:xfrm>
              <a:prstGeom prst="rect">
                <a:avLst/>
              </a:prstGeom>
              <a:noFill/>
              <a:ln w="19050" cap="flat" cmpd="sng" algn="ctr">
                <a:solidFill>
                  <a:srgbClr val="F7CAA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TW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新細明體" pitchFamily="18" charset="-120"/>
                </a:endParaRPr>
              </a:p>
            </p:txBody>
          </p:sp>
          <p:sp>
            <p:nvSpPr>
              <p:cNvPr id="34" name="文字方塊 33">
                <a:extLst>
                  <a:ext uri="{FF2B5EF4-FFF2-40B4-BE49-F238E27FC236}">
                    <a16:creationId xmlns:a16="http://schemas.microsoft.com/office/drawing/2014/main" xmlns="" id="{80D06DD3-2190-59AA-E952-E92F0E7BAEE4}"/>
                  </a:ext>
                </a:extLst>
              </p:cNvPr>
              <p:cNvSpPr txBox="1"/>
              <p:nvPr/>
            </p:nvSpPr>
            <p:spPr>
              <a:xfrm>
                <a:off x="2115417" y="2176014"/>
                <a:ext cx="84453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3200" dirty="0">
                    <a:solidFill>
                      <a:srgbClr val="E63900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v</a:t>
                </a:r>
                <a:endParaRPr lang="zh-TW" altLang="en-US" sz="3200" dirty="0">
                  <a:solidFill>
                    <a:srgbClr val="E639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</p:grpSp>
      </p:grpSp>
      <p:pic>
        <p:nvPicPr>
          <p:cNvPr id="38" name="圖片 37">
            <a:extLst>
              <a:ext uri="{FF2B5EF4-FFF2-40B4-BE49-F238E27FC236}">
                <a16:creationId xmlns:a16="http://schemas.microsoft.com/office/drawing/2014/main" xmlns="" id="{D9248D96-F11F-88EE-90E7-3E10BF03156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682" y="4748049"/>
            <a:ext cx="1684497" cy="948509"/>
          </a:xfrm>
          <a:prstGeom prst="rect">
            <a:avLst/>
          </a:prstGeom>
        </p:spPr>
      </p:pic>
      <p:cxnSp>
        <p:nvCxnSpPr>
          <p:cNvPr id="40" name="直線單箭頭接點 39">
            <a:extLst>
              <a:ext uri="{FF2B5EF4-FFF2-40B4-BE49-F238E27FC236}">
                <a16:creationId xmlns:a16="http://schemas.microsoft.com/office/drawing/2014/main" xmlns="" id="{FB9F438B-D41F-0784-5A44-DBE3167A6DF7}"/>
              </a:ext>
            </a:extLst>
          </p:cNvPr>
          <p:cNvCxnSpPr/>
          <p:nvPr/>
        </p:nvCxnSpPr>
        <p:spPr bwMode="auto">
          <a:xfrm>
            <a:off x="2472860" y="5163558"/>
            <a:ext cx="0" cy="33494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E639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2" name="圖片 41">
            <a:extLst>
              <a:ext uri="{FF2B5EF4-FFF2-40B4-BE49-F238E27FC236}">
                <a16:creationId xmlns:a16="http://schemas.microsoft.com/office/drawing/2014/main" xmlns="" id="{50048DD2-7071-0241-934F-ADF3375C7CF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657" r="1323"/>
          <a:stretch/>
        </p:blipFill>
        <p:spPr>
          <a:xfrm>
            <a:off x="4899225" y="2237877"/>
            <a:ext cx="1326888" cy="3465093"/>
          </a:xfrm>
          <a:prstGeom prst="rect">
            <a:avLst/>
          </a:prstGeom>
        </p:spPr>
      </p:pic>
      <p:sp>
        <p:nvSpPr>
          <p:cNvPr id="43" name="文字方塊 42">
            <a:extLst>
              <a:ext uri="{FF2B5EF4-FFF2-40B4-BE49-F238E27FC236}">
                <a16:creationId xmlns:a16="http://schemas.microsoft.com/office/drawing/2014/main" xmlns="" id="{A3F4DD1A-AA55-4252-08B1-25A4DCDA9EFA}"/>
              </a:ext>
            </a:extLst>
          </p:cNvPr>
          <p:cNvSpPr txBox="1"/>
          <p:nvPr/>
        </p:nvSpPr>
        <p:spPr>
          <a:xfrm>
            <a:off x="5135052" y="2644686"/>
            <a:ext cx="1030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00928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r>
              <a:rPr lang="zh-TW" altLang="en-US" sz="3200" baseline="-25000" dirty="0">
                <a:solidFill>
                  <a:srgbClr val="00928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重力</a:t>
            </a:r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xmlns="" id="{EC83605A-1FE9-EE4A-1D1D-74254FA67941}"/>
              </a:ext>
            </a:extLst>
          </p:cNvPr>
          <p:cNvSpPr txBox="1"/>
          <p:nvPr/>
        </p:nvSpPr>
        <p:spPr>
          <a:xfrm>
            <a:off x="5120765" y="4576417"/>
            <a:ext cx="1030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00928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r>
              <a:rPr lang="zh-TW" altLang="en-US" sz="3200" baseline="-25000" dirty="0">
                <a:solidFill>
                  <a:srgbClr val="00928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重力</a:t>
            </a: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xmlns="" id="{81F65B08-BB4E-CF9B-C572-D20242492D1E}"/>
              </a:ext>
            </a:extLst>
          </p:cNvPr>
          <p:cNvSpPr txBox="1"/>
          <p:nvPr/>
        </p:nvSpPr>
        <p:spPr>
          <a:xfrm>
            <a:off x="4514104" y="3396781"/>
            <a:ext cx="15011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rgbClr val="5A5A5A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位移</a:t>
            </a:r>
            <a:r>
              <a:rPr lang="en-US" altLang="zh-TW" sz="3200" dirty="0">
                <a:solidFill>
                  <a:srgbClr val="5A5A5A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S</a:t>
            </a:r>
            <a:endParaRPr lang="zh-TW" altLang="en-US" sz="3200" dirty="0">
              <a:solidFill>
                <a:srgbClr val="5A5A5A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pSp>
        <p:nvGrpSpPr>
          <p:cNvPr id="46" name="群組 45">
            <a:extLst>
              <a:ext uri="{FF2B5EF4-FFF2-40B4-BE49-F238E27FC236}">
                <a16:creationId xmlns:a16="http://schemas.microsoft.com/office/drawing/2014/main" xmlns="" id="{EBB45ED1-214C-99A8-2348-4495E213FF0F}"/>
              </a:ext>
            </a:extLst>
          </p:cNvPr>
          <p:cNvGrpSpPr/>
          <p:nvPr/>
        </p:nvGrpSpPr>
        <p:grpSpPr>
          <a:xfrm>
            <a:off x="6513399" y="1878559"/>
            <a:ext cx="2196896" cy="1306536"/>
            <a:chOff x="2023120" y="1626649"/>
            <a:chExt cx="2196896" cy="1306536"/>
          </a:xfrm>
        </p:grpSpPr>
        <p:sp>
          <p:nvSpPr>
            <p:cNvPr id="47" name="矩形: 圓角 46">
              <a:extLst>
                <a:ext uri="{FF2B5EF4-FFF2-40B4-BE49-F238E27FC236}">
                  <a16:creationId xmlns:a16="http://schemas.microsoft.com/office/drawing/2014/main" xmlns="" id="{E64B3105-91CE-CC66-3C2B-669B7E682F9F}"/>
                </a:ext>
              </a:extLst>
            </p:cNvPr>
            <p:cNvSpPr/>
            <p:nvPr/>
          </p:nvSpPr>
          <p:spPr bwMode="auto">
            <a:xfrm>
              <a:off x="2905646" y="1684421"/>
              <a:ext cx="493371" cy="469232"/>
            </a:xfrm>
            <a:prstGeom prst="roundRect">
              <a:avLst/>
            </a:prstGeom>
            <a:solidFill>
              <a:srgbClr val="E63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48" name="文字方塊 47">
              <a:extLst>
                <a:ext uri="{FF2B5EF4-FFF2-40B4-BE49-F238E27FC236}">
                  <a16:creationId xmlns:a16="http://schemas.microsoft.com/office/drawing/2014/main" xmlns="" id="{08C30C5F-7B89-0837-21BC-2ECE4A8F8B73}"/>
                </a:ext>
              </a:extLst>
            </p:cNvPr>
            <p:cNvSpPr txBox="1"/>
            <p:nvPr/>
          </p:nvSpPr>
          <p:spPr>
            <a:xfrm>
              <a:off x="2952344" y="1626649"/>
              <a:ext cx="399974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TW" sz="32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</a:t>
              </a:r>
              <a:endParaRPr lang="zh-TW" altLang="en-US" sz="3200" b="1" kern="1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49" name="群組 48">
              <a:extLst>
                <a:ext uri="{FF2B5EF4-FFF2-40B4-BE49-F238E27FC236}">
                  <a16:creationId xmlns:a16="http://schemas.microsoft.com/office/drawing/2014/main" xmlns="" id="{6C31477E-C8C5-02F8-0D81-64880D7ED150}"/>
                </a:ext>
              </a:extLst>
            </p:cNvPr>
            <p:cNvGrpSpPr/>
            <p:nvPr/>
          </p:nvGrpSpPr>
          <p:grpSpPr>
            <a:xfrm>
              <a:off x="2023120" y="2237877"/>
              <a:ext cx="2196896" cy="695308"/>
              <a:chOff x="2115417" y="2312588"/>
              <a:chExt cx="2196896" cy="695308"/>
            </a:xfrm>
          </p:grpSpPr>
          <p:sp>
            <p:nvSpPr>
              <p:cNvPr id="50" name="矩形: 圓角化同側角落 49">
                <a:extLst>
                  <a:ext uri="{FF2B5EF4-FFF2-40B4-BE49-F238E27FC236}">
                    <a16:creationId xmlns:a16="http://schemas.microsoft.com/office/drawing/2014/main" xmlns="" id="{206C64CC-1FF5-FDCE-AF37-5F272BC11CE9}"/>
                  </a:ext>
                </a:extLst>
              </p:cNvPr>
              <p:cNvSpPr/>
              <p:nvPr/>
            </p:nvSpPr>
            <p:spPr bwMode="auto">
              <a:xfrm rot="16200000">
                <a:off x="2190030" y="2263722"/>
                <a:ext cx="695306" cy="793041"/>
              </a:xfrm>
              <a:prstGeom prst="round2SameRect">
                <a:avLst/>
              </a:prstGeom>
              <a:solidFill>
                <a:srgbClr val="F7CAA1"/>
              </a:solidFill>
              <a:ln w="19050" cap="flat" cmpd="sng" algn="ctr">
                <a:solidFill>
                  <a:srgbClr val="F7CAA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TW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新細明體" pitchFamily="18" charset="-120"/>
                </a:endParaRPr>
              </a:p>
            </p:txBody>
          </p:sp>
          <p:sp>
            <p:nvSpPr>
              <p:cNvPr id="51" name="矩形 50">
                <a:extLst>
                  <a:ext uri="{FF2B5EF4-FFF2-40B4-BE49-F238E27FC236}">
                    <a16:creationId xmlns:a16="http://schemas.microsoft.com/office/drawing/2014/main" xmlns="" id="{80D4FD05-CA92-2CE2-1139-FAF475A10CE5}"/>
                  </a:ext>
                </a:extLst>
              </p:cNvPr>
              <p:cNvSpPr/>
              <p:nvPr/>
            </p:nvSpPr>
            <p:spPr bwMode="auto">
              <a:xfrm>
                <a:off x="2887503" y="2312588"/>
                <a:ext cx="1424810" cy="695308"/>
              </a:xfrm>
              <a:prstGeom prst="rect">
                <a:avLst/>
              </a:prstGeom>
              <a:noFill/>
              <a:ln w="19050" cap="flat" cmpd="sng" algn="ctr">
                <a:solidFill>
                  <a:srgbClr val="F7CAA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TW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新細明體" pitchFamily="18" charset="-120"/>
                </a:endParaRPr>
              </a:p>
            </p:txBody>
          </p:sp>
          <p:sp>
            <p:nvSpPr>
              <p:cNvPr id="52" name="文字方塊 51">
                <a:extLst>
                  <a:ext uri="{FF2B5EF4-FFF2-40B4-BE49-F238E27FC236}">
                    <a16:creationId xmlns:a16="http://schemas.microsoft.com/office/drawing/2014/main" xmlns="" id="{CF572DE2-EED0-B7E2-93AB-FE28FA322A16}"/>
                  </a:ext>
                </a:extLst>
              </p:cNvPr>
              <p:cNvSpPr txBox="1"/>
              <p:nvPr/>
            </p:nvSpPr>
            <p:spPr>
              <a:xfrm>
                <a:off x="2115417" y="2367855"/>
                <a:ext cx="84453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3200" dirty="0">
                    <a:solidFill>
                      <a:srgbClr val="E63900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v=0</a:t>
                </a:r>
                <a:endParaRPr lang="zh-TW" altLang="en-US" sz="3200" dirty="0">
                  <a:solidFill>
                    <a:srgbClr val="E639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</p:grpSp>
      </p:grpSp>
      <p:grpSp>
        <p:nvGrpSpPr>
          <p:cNvPr id="54" name="群組 53">
            <a:extLst>
              <a:ext uri="{FF2B5EF4-FFF2-40B4-BE49-F238E27FC236}">
                <a16:creationId xmlns:a16="http://schemas.microsoft.com/office/drawing/2014/main" xmlns="" id="{9F63A80D-D618-4F37-CC9A-C2759E6E2F56}"/>
              </a:ext>
            </a:extLst>
          </p:cNvPr>
          <p:cNvGrpSpPr/>
          <p:nvPr/>
        </p:nvGrpSpPr>
        <p:grpSpPr>
          <a:xfrm>
            <a:off x="6513399" y="4221045"/>
            <a:ext cx="2196896" cy="1306536"/>
            <a:chOff x="2023120" y="1626649"/>
            <a:chExt cx="2196896" cy="1306536"/>
          </a:xfrm>
        </p:grpSpPr>
        <p:sp>
          <p:nvSpPr>
            <p:cNvPr id="55" name="矩形: 圓角 54">
              <a:extLst>
                <a:ext uri="{FF2B5EF4-FFF2-40B4-BE49-F238E27FC236}">
                  <a16:creationId xmlns:a16="http://schemas.microsoft.com/office/drawing/2014/main" xmlns="" id="{5E174CCE-6340-4526-9C0C-1B0A1224DCAF}"/>
                </a:ext>
              </a:extLst>
            </p:cNvPr>
            <p:cNvSpPr/>
            <p:nvPr/>
          </p:nvSpPr>
          <p:spPr bwMode="auto">
            <a:xfrm>
              <a:off x="2905646" y="1684421"/>
              <a:ext cx="493371" cy="469232"/>
            </a:xfrm>
            <a:prstGeom prst="roundRect">
              <a:avLst/>
            </a:prstGeom>
            <a:solidFill>
              <a:srgbClr val="E63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6" name="文字方塊 55">
              <a:extLst>
                <a:ext uri="{FF2B5EF4-FFF2-40B4-BE49-F238E27FC236}">
                  <a16:creationId xmlns:a16="http://schemas.microsoft.com/office/drawing/2014/main" xmlns="" id="{7B9803C4-3276-4FAF-6CD9-F883F3837336}"/>
                </a:ext>
              </a:extLst>
            </p:cNvPr>
            <p:cNvSpPr txBox="1"/>
            <p:nvPr/>
          </p:nvSpPr>
          <p:spPr>
            <a:xfrm>
              <a:off x="2952344" y="1626649"/>
              <a:ext cx="399974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TW" sz="32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</a:t>
              </a:r>
              <a:endParaRPr lang="zh-TW" altLang="en-US" sz="3200" b="1" kern="1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57" name="群組 56">
              <a:extLst>
                <a:ext uri="{FF2B5EF4-FFF2-40B4-BE49-F238E27FC236}">
                  <a16:creationId xmlns:a16="http://schemas.microsoft.com/office/drawing/2014/main" xmlns="" id="{AC623CCA-5A4F-9C61-7503-A08C9F10519D}"/>
                </a:ext>
              </a:extLst>
            </p:cNvPr>
            <p:cNvGrpSpPr/>
            <p:nvPr/>
          </p:nvGrpSpPr>
          <p:grpSpPr>
            <a:xfrm>
              <a:off x="2023120" y="2101303"/>
              <a:ext cx="2196896" cy="831882"/>
              <a:chOff x="2115417" y="2176014"/>
              <a:chExt cx="2196896" cy="831882"/>
            </a:xfrm>
          </p:grpSpPr>
          <p:sp>
            <p:nvSpPr>
              <p:cNvPr id="58" name="矩形: 圓角化同側角落 57">
                <a:extLst>
                  <a:ext uri="{FF2B5EF4-FFF2-40B4-BE49-F238E27FC236}">
                    <a16:creationId xmlns:a16="http://schemas.microsoft.com/office/drawing/2014/main" xmlns="" id="{B9F1CD53-044E-48D6-87DE-44B904275A8A}"/>
                  </a:ext>
                </a:extLst>
              </p:cNvPr>
              <p:cNvSpPr/>
              <p:nvPr/>
            </p:nvSpPr>
            <p:spPr bwMode="auto">
              <a:xfrm rot="16200000">
                <a:off x="2190030" y="2263722"/>
                <a:ext cx="695306" cy="793041"/>
              </a:xfrm>
              <a:prstGeom prst="round2SameRect">
                <a:avLst/>
              </a:prstGeom>
              <a:solidFill>
                <a:srgbClr val="F7CAA1"/>
              </a:solidFill>
              <a:ln w="19050" cap="flat" cmpd="sng" algn="ctr">
                <a:solidFill>
                  <a:srgbClr val="F7CAA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TW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新細明體" pitchFamily="18" charset="-120"/>
                </a:endParaRPr>
              </a:p>
            </p:txBody>
          </p:sp>
          <p:sp>
            <p:nvSpPr>
              <p:cNvPr id="59" name="矩形 58">
                <a:extLst>
                  <a:ext uri="{FF2B5EF4-FFF2-40B4-BE49-F238E27FC236}">
                    <a16:creationId xmlns:a16="http://schemas.microsoft.com/office/drawing/2014/main" xmlns="" id="{42D262DE-9DA6-90B9-9687-4C50172DA5E1}"/>
                  </a:ext>
                </a:extLst>
              </p:cNvPr>
              <p:cNvSpPr/>
              <p:nvPr/>
            </p:nvSpPr>
            <p:spPr bwMode="auto">
              <a:xfrm>
                <a:off x="2887503" y="2312588"/>
                <a:ext cx="1424810" cy="695308"/>
              </a:xfrm>
              <a:prstGeom prst="rect">
                <a:avLst/>
              </a:prstGeom>
              <a:noFill/>
              <a:ln w="19050" cap="flat" cmpd="sng" algn="ctr">
                <a:solidFill>
                  <a:srgbClr val="F7CAA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TW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新細明體" pitchFamily="18" charset="-120"/>
                </a:endParaRPr>
              </a:p>
            </p:txBody>
          </p:sp>
          <p:sp>
            <p:nvSpPr>
              <p:cNvPr id="60" name="文字方塊 59">
                <a:extLst>
                  <a:ext uri="{FF2B5EF4-FFF2-40B4-BE49-F238E27FC236}">
                    <a16:creationId xmlns:a16="http://schemas.microsoft.com/office/drawing/2014/main" xmlns="" id="{DD96B1AE-ED2D-488C-72FA-630CBED97DC4}"/>
                  </a:ext>
                </a:extLst>
              </p:cNvPr>
              <p:cNvSpPr txBox="1"/>
              <p:nvPr/>
            </p:nvSpPr>
            <p:spPr>
              <a:xfrm>
                <a:off x="2115417" y="2176014"/>
                <a:ext cx="84453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3200" dirty="0">
                    <a:solidFill>
                      <a:srgbClr val="E63900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</a:rPr>
                  <a:t>v</a:t>
                </a:r>
                <a:endParaRPr lang="zh-TW" altLang="en-US" sz="3200" dirty="0">
                  <a:solidFill>
                    <a:srgbClr val="E639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endParaRPr>
              </a:p>
            </p:txBody>
          </p:sp>
        </p:grpSp>
      </p:grpSp>
      <p:cxnSp>
        <p:nvCxnSpPr>
          <p:cNvPr id="62" name="直線單箭頭接點 61">
            <a:extLst>
              <a:ext uri="{FF2B5EF4-FFF2-40B4-BE49-F238E27FC236}">
                <a16:creationId xmlns:a16="http://schemas.microsoft.com/office/drawing/2014/main" xmlns="" id="{2EB29C0A-3301-2A1F-EEDA-2E53475BB618}"/>
              </a:ext>
            </a:extLst>
          </p:cNvPr>
          <p:cNvCxnSpPr/>
          <p:nvPr/>
        </p:nvCxnSpPr>
        <p:spPr bwMode="auto">
          <a:xfrm flipV="1">
            <a:off x="6935864" y="5163558"/>
            <a:ext cx="0" cy="33494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E639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4" name="文字方塊 63">
            <a:extLst>
              <a:ext uri="{FF2B5EF4-FFF2-40B4-BE49-F238E27FC236}">
                <a16:creationId xmlns:a16="http://schemas.microsoft.com/office/drawing/2014/main" xmlns="" id="{80D9AA82-8BD4-BBFB-0440-61335C99CEDA}"/>
              </a:ext>
            </a:extLst>
          </p:cNvPr>
          <p:cNvSpPr txBox="1"/>
          <p:nvPr/>
        </p:nvSpPr>
        <p:spPr>
          <a:xfrm>
            <a:off x="7267405" y="4895552"/>
            <a:ext cx="15011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rgbClr val="E639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具動能</a:t>
            </a:r>
          </a:p>
        </p:txBody>
      </p:sp>
      <p:pic>
        <p:nvPicPr>
          <p:cNvPr id="67" name="圖片 66">
            <a:extLst>
              <a:ext uri="{FF2B5EF4-FFF2-40B4-BE49-F238E27FC236}">
                <a16:creationId xmlns:a16="http://schemas.microsoft.com/office/drawing/2014/main" xmlns="" id="{E43E21C8-8847-19CD-11C4-E26B2288C37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5285" y="2380544"/>
            <a:ext cx="1684800" cy="998330"/>
          </a:xfrm>
          <a:prstGeom prst="rect">
            <a:avLst/>
          </a:prstGeom>
        </p:spPr>
      </p:pic>
      <p:grpSp>
        <p:nvGrpSpPr>
          <p:cNvPr id="68" name="群組 67">
            <a:extLst>
              <a:ext uri="{FF2B5EF4-FFF2-40B4-BE49-F238E27FC236}">
                <a16:creationId xmlns:a16="http://schemas.microsoft.com/office/drawing/2014/main" xmlns="" id="{2616210A-050A-3D73-F612-DEE23A91058F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69" name="橢圓 68">
              <a:hlinkClick r:id="" action="ppaction://hlinkshowjump?jump=endshow"/>
              <a:extLst>
                <a:ext uri="{FF2B5EF4-FFF2-40B4-BE49-F238E27FC236}">
                  <a16:creationId xmlns:a16="http://schemas.microsoft.com/office/drawing/2014/main" xmlns="" id="{2FA02364-E484-53B5-EDF7-2C5D89A7C27F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70" name="乘號 69">
              <a:hlinkClick r:id="" action="ppaction://hlinkshowjump?jump=endshow"/>
              <a:extLst>
                <a:ext uri="{FF2B5EF4-FFF2-40B4-BE49-F238E27FC236}">
                  <a16:creationId xmlns:a16="http://schemas.microsoft.com/office/drawing/2014/main" xmlns="" id="{688794AF-39CF-B8CA-DA14-C10D6632BEAF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71" name="群組 70">
            <a:extLst>
              <a:ext uri="{FF2B5EF4-FFF2-40B4-BE49-F238E27FC236}">
                <a16:creationId xmlns:a16="http://schemas.microsoft.com/office/drawing/2014/main" xmlns="" id="{7685BA2C-4835-73B3-0B5D-3CBB936267DF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72" name="橢圓 7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xmlns="" id="{A9390553-B7BD-BA29-850B-2410E4B24F13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73" name="等腰三角形 72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xmlns="" id="{4A979B6B-8B8D-FD01-F14A-C69337DA1648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74" name="群組 73">
            <a:extLst>
              <a:ext uri="{FF2B5EF4-FFF2-40B4-BE49-F238E27FC236}">
                <a16:creationId xmlns:a16="http://schemas.microsoft.com/office/drawing/2014/main" xmlns="" id="{5E4D6DC3-7C03-33AE-1F9E-CAE34AEC1DCC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75" name="橢圓 7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xmlns="" id="{FDF8BE1D-BF86-0994-6DB8-DD251E085C6F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76" name="等腰三角形 7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xmlns="" id="{06FCE79E-80E0-421A-DA64-8B63D973FADC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77" name="群組 76">
            <a:extLst>
              <a:ext uri="{FF2B5EF4-FFF2-40B4-BE49-F238E27FC236}">
                <a16:creationId xmlns:a16="http://schemas.microsoft.com/office/drawing/2014/main" xmlns="" id="{2C6B02C1-5ABB-CF65-82F2-A41043690DF0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78" name="橢圓 77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C8F7F888-4BB7-98E0-E38A-A7C001A96F80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79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292F3E1B-8775-FCA6-C1DC-784514F3A26D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347754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3651</TotalTime>
  <Words>132</Words>
  <Application>Microsoft Office PowerPoint</Application>
  <PresentationFormat>如螢幕大小 (4:3)</PresentationFormat>
  <Paragraphs>43</Paragraphs>
  <Slides>5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굴림</vt:lpstr>
      <vt:lpstr>微软雅黑</vt:lpstr>
      <vt:lpstr>微軟正黑體</vt:lpstr>
      <vt:lpstr>新細明體</vt:lpstr>
      <vt:lpstr>標楷體</vt:lpstr>
      <vt:lpstr>Arial</vt:lpstr>
      <vt:lpstr>Times New Roman</vt:lpstr>
      <vt:lpstr>2_翰林國中自然教學PPT </vt:lpstr>
      <vt:lpstr>動能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420</cp:revision>
  <dcterms:created xsi:type="dcterms:W3CDTF">2010-09-06T12:46:49Z</dcterms:created>
  <dcterms:modified xsi:type="dcterms:W3CDTF">2024-05-21T05:26:27Z</dcterms:modified>
</cp:coreProperties>
</file>