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22"/>
  </p:notesMasterIdLst>
  <p:sldIdLst>
    <p:sldId id="345" r:id="rId2"/>
    <p:sldId id="346" r:id="rId3"/>
    <p:sldId id="391" r:id="rId4"/>
    <p:sldId id="392" r:id="rId5"/>
    <p:sldId id="393" r:id="rId6"/>
    <p:sldId id="394" r:id="rId7"/>
    <p:sldId id="408" r:id="rId8"/>
    <p:sldId id="395" r:id="rId9"/>
    <p:sldId id="396" r:id="rId10"/>
    <p:sldId id="397" r:id="rId11"/>
    <p:sldId id="398" r:id="rId12"/>
    <p:sldId id="399" r:id="rId13"/>
    <p:sldId id="400" r:id="rId14"/>
    <p:sldId id="401" r:id="rId15"/>
    <p:sldId id="402" r:id="rId16"/>
    <p:sldId id="403" r:id="rId17"/>
    <p:sldId id="404" r:id="rId18"/>
    <p:sldId id="405" r:id="rId19"/>
    <p:sldId id="406" r:id="rId20"/>
    <p:sldId id="373" r:id="rId21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1A87"/>
    <a:srgbClr val="F0F0F0"/>
    <a:srgbClr val="66ACE9"/>
    <a:srgbClr val="65ACE9"/>
    <a:srgbClr val="5E94EB"/>
    <a:srgbClr val="6AA2DE"/>
    <a:srgbClr val="ECF3EA"/>
    <a:srgbClr val="FFFFFF"/>
    <a:srgbClr val="00806D"/>
    <a:srgbClr val="E009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20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10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9675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74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2253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7428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5849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3395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4171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17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8578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18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1114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19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24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514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608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250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313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7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663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8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277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9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822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3-4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簡單機械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1168549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3" r:id="rId3"/>
    <p:sldLayoutId id="2147483752" r:id="rId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tags" Target="../tags/tag13.xml"/><Relationship Id="rId1" Type="http://schemas.openxmlformats.org/officeDocument/2006/relationships/vmlDrawing" Target="../drawings/vmlDrawing1.vml"/><Relationship Id="rId6" Type="http://schemas.microsoft.com/office/2007/relationships/hdphoto" Target="../media/hdphoto3.wdp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2.bin"/><Relationship Id="rId2" Type="http://schemas.openxmlformats.org/officeDocument/2006/relationships/tags" Target="../tags/tag14.xml"/><Relationship Id="rId1" Type="http://schemas.openxmlformats.org/officeDocument/2006/relationships/vmlDrawing" Target="../drawings/vmlDrawing2.vml"/><Relationship Id="rId6" Type="http://schemas.microsoft.com/office/2007/relationships/hdphoto" Target="../media/hdphoto3.wdp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8.w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7.bin"/><Relationship Id="rId2" Type="http://schemas.openxmlformats.org/officeDocument/2006/relationships/tags" Target="../tags/tag15.xml"/><Relationship Id="rId1" Type="http://schemas.openxmlformats.org/officeDocument/2006/relationships/vmlDrawing" Target="../drawings/vmlDrawing3.vml"/><Relationship Id="rId6" Type="http://schemas.microsoft.com/office/2007/relationships/hdphoto" Target="../media/hdphoto4.wdp"/><Relationship Id="rId11" Type="http://schemas.openxmlformats.org/officeDocument/2006/relationships/oleObject" Target="../embeddings/oleObject6.bin"/><Relationship Id="rId5" Type="http://schemas.openxmlformats.org/officeDocument/2006/relationships/image" Target="../media/image9.png"/><Relationship Id="rId10" Type="http://schemas.openxmlformats.org/officeDocument/2006/relationships/oleObject" Target="../embeddings/oleObject5.bin"/><Relationship Id="rId4" Type="http://schemas.openxmlformats.org/officeDocument/2006/relationships/notesSlide" Target="../notesSlides/notesSlide16.xml"/><Relationship Id="rId9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0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簡單機械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3-4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043656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斜面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(4) </a:t>
            </a:r>
            <a:r>
              <a:rPr lang="zh-TW" altLang="en-US" dirty="0">
                <a:latin typeface="Times New Roman" panose="02020603050405020304" pitchFamily="18" charset="0"/>
              </a:rPr>
              <a:t>應用</a:t>
            </a:r>
          </a:p>
          <a:p>
            <a:pPr marL="1612900" indent="-457200" eaLnBrk="1" hangingPunct="1"/>
            <a:r>
              <a:rPr lang="en-US" altLang="zh-TW" dirty="0">
                <a:latin typeface="Times New Roman" panose="02020603050405020304" pitchFamily="18" charset="0"/>
              </a:rPr>
              <a:t>d.	</a:t>
            </a:r>
            <a:r>
              <a:rPr lang="zh-TW" altLang="en-US" dirty="0">
                <a:latin typeface="Times New Roman" panose="02020603050405020304" pitchFamily="18" charset="0"/>
              </a:rPr>
              <a:t>刀子或斧頭都是斜面應用的裝置，當用斧頭劈向木材，刀刃的兩斜面</a:t>
            </a:r>
            <a:r>
              <a:rPr lang="zh-TW" altLang="en-US" dirty="0" smtClean="0">
                <a:latin typeface="Times New Roman" panose="02020603050405020304" pitchFamily="18" charset="0"/>
              </a:rPr>
              <a:t>，產生較大</a:t>
            </a:r>
            <a:r>
              <a:rPr lang="zh-TW" altLang="en-US" dirty="0">
                <a:latin typeface="Times New Roman" panose="02020603050405020304" pitchFamily="18" charset="0"/>
              </a:rPr>
              <a:t>的分力，而將木材一分為二，所以我們能用較小的力，切開物體。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3054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043656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槓桿：</a:t>
            </a:r>
            <a:r>
              <a:rPr lang="zh-TW" altLang="en-US" dirty="0">
                <a:latin typeface="Times New Roman" panose="02020603050405020304" pitchFamily="18" charset="0"/>
              </a:rPr>
              <a:t>依省力與費力的效果，槓桿可分為以下兩種。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7AC717D3-DF59-5467-7B4F-49518C8C7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51794"/>
              </p:ext>
            </p:extLst>
          </p:nvPr>
        </p:nvGraphicFramePr>
        <p:xfrm>
          <a:off x="198001" y="1825624"/>
          <a:ext cx="8747999" cy="44695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3441">
                  <a:extLst>
                    <a:ext uri="{9D8B030D-6E8A-4147-A177-3AD203B41FA5}">
                      <a16:colId xmlns="" xmlns:a16="http://schemas.microsoft.com/office/drawing/2014/main" val="3555716349"/>
                    </a:ext>
                  </a:extLst>
                </a:gridCol>
                <a:gridCol w="3817279">
                  <a:extLst>
                    <a:ext uri="{9D8B030D-6E8A-4147-A177-3AD203B41FA5}">
                      <a16:colId xmlns="" xmlns:a16="http://schemas.microsoft.com/office/drawing/2014/main" val="3381421086"/>
                    </a:ext>
                  </a:extLst>
                </a:gridCol>
                <a:gridCol w="3817279">
                  <a:extLst>
                    <a:ext uri="{9D8B030D-6E8A-4147-A177-3AD203B41FA5}">
                      <a16:colId xmlns="" xmlns:a16="http://schemas.microsoft.com/office/drawing/2014/main" val="3107908987"/>
                    </a:ext>
                  </a:extLst>
                </a:gridCol>
              </a:tblGrid>
              <a:tr h="501866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槓桿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省力槓桿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費力槓桿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82297410"/>
                  </a:ext>
                </a:extLst>
              </a:tr>
              <a:tr h="3909821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構造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18232622"/>
                  </a:ext>
                </a:extLst>
              </a:tr>
            </a:tbl>
          </a:graphicData>
        </a:graphic>
      </p:graphicFrame>
      <p:pic>
        <p:nvPicPr>
          <p:cNvPr id="6" name="圖片 5">
            <a:extLst>
              <a:ext uri="{FF2B5EF4-FFF2-40B4-BE49-F238E27FC236}">
                <a16:creationId xmlns="" xmlns:a16="http://schemas.microsoft.com/office/drawing/2014/main" id="{7F61A05B-492B-2C54-FCFC-A239FEB0058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0132"/>
          <a:stretch/>
        </p:blipFill>
        <p:spPr>
          <a:xfrm>
            <a:off x="1357407" y="2628821"/>
            <a:ext cx="3272590" cy="2732131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F0E5F75E-7BB8-4C5F-AFB0-AD12BCE21501}"/>
              </a:ext>
            </a:extLst>
          </p:cNvPr>
          <p:cNvSpPr txBox="1"/>
          <p:nvPr/>
        </p:nvSpPr>
        <p:spPr>
          <a:xfrm>
            <a:off x="3056695" y="4346659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抗力點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C5AB6341-8FE9-898B-1B49-02483889A595}"/>
              </a:ext>
            </a:extLst>
          </p:cNvPr>
          <p:cNvSpPr txBox="1"/>
          <p:nvPr/>
        </p:nvSpPr>
        <p:spPr>
          <a:xfrm>
            <a:off x="1239926" y="523949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支點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24A19655-4F23-D7BC-9D56-FDF6C81260DA}"/>
              </a:ext>
            </a:extLst>
          </p:cNvPr>
          <p:cNvSpPr txBox="1"/>
          <p:nvPr/>
        </p:nvSpPr>
        <p:spPr>
          <a:xfrm>
            <a:off x="4408924" y="4705736"/>
            <a:ext cx="677108" cy="132343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施力點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="" xmlns:a16="http://schemas.microsoft.com/office/drawing/2014/main" id="{C87A18C2-7F64-5AE9-A190-0015392B2CFA}"/>
              </a:ext>
            </a:extLst>
          </p:cNvPr>
          <p:cNvSpPr txBox="1"/>
          <p:nvPr/>
        </p:nvSpPr>
        <p:spPr>
          <a:xfrm>
            <a:off x="1537443" y="4054271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solidFill>
                  <a:srgbClr val="B20609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抗力臂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D9B5A6F-C832-2193-2118-08C598B01EF9}"/>
              </a:ext>
            </a:extLst>
          </p:cNvPr>
          <p:cNvSpPr txBox="1"/>
          <p:nvPr/>
        </p:nvSpPr>
        <p:spPr>
          <a:xfrm>
            <a:off x="2295294" y="5348551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solidFill>
                  <a:srgbClr val="B20609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施力臂</a:t>
            </a:r>
          </a:p>
        </p:txBody>
      </p:sp>
      <p:pic>
        <p:nvPicPr>
          <p:cNvPr id="14" name="圖片 13">
            <a:extLst>
              <a:ext uri="{FF2B5EF4-FFF2-40B4-BE49-F238E27FC236}">
                <a16:creationId xmlns="" xmlns:a16="http://schemas.microsoft.com/office/drawing/2014/main" id="{00C09772-29C8-8FE3-7BF8-D47EF9B5687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0607" r="-475"/>
          <a:stretch/>
        </p:blipFill>
        <p:spPr>
          <a:xfrm>
            <a:off x="5194389" y="2628821"/>
            <a:ext cx="3272590" cy="2732131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="" xmlns:a16="http://schemas.microsoft.com/office/drawing/2014/main" id="{B30DE42D-FCF9-DA15-CC32-393D80B95DB5}"/>
              </a:ext>
            </a:extLst>
          </p:cNvPr>
          <p:cNvSpPr txBox="1"/>
          <p:nvPr/>
        </p:nvSpPr>
        <p:spPr>
          <a:xfrm>
            <a:off x="6799318" y="4346659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施力點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84508691-8278-5AAB-D755-95ACBCA6F72C}"/>
              </a:ext>
            </a:extLst>
          </p:cNvPr>
          <p:cNvSpPr txBox="1"/>
          <p:nvPr/>
        </p:nvSpPr>
        <p:spPr>
          <a:xfrm>
            <a:off x="5076908" y="523949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支點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15388DB0-72F2-6ACC-E555-43E5C2D981D2}"/>
              </a:ext>
            </a:extLst>
          </p:cNvPr>
          <p:cNvSpPr txBox="1"/>
          <p:nvPr/>
        </p:nvSpPr>
        <p:spPr>
          <a:xfrm>
            <a:off x="8245906" y="4705736"/>
            <a:ext cx="677108" cy="132343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抗力點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3C6C6EAA-576A-7FE7-65DE-5AF48D1A1C26}"/>
              </a:ext>
            </a:extLst>
          </p:cNvPr>
          <p:cNvSpPr txBox="1"/>
          <p:nvPr/>
        </p:nvSpPr>
        <p:spPr>
          <a:xfrm>
            <a:off x="6154020" y="5309871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solidFill>
                  <a:srgbClr val="B20609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抗力臂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="" xmlns:a16="http://schemas.microsoft.com/office/drawing/2014/main" id="{773E897D-AFE9-F317-A2DD-C75C32513792}"/>
              </a:ext>
            </a:extLst>
          </p:cNvPr>
          <p:cNvSpPr txBox="1"/>
          <p:nvPr/>
        </p:nvSpPr>
        <p:spPr>
          <a:xfrm>
            <a:off x="5414912" y="4095454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solidFill>
                  <a:srgbClr val="B20609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施力臂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1682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043656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槓桿：</a:t>
            </a:r>
            <a:r>
              <a:rPr lang="zh-TW" altLang="en-US" dirty="0">
                <a:latin typeface="Times New Roman" panose="02020603050405020304" pitchFamily="18" charset="0"/>
              </a:rPr>
              <a:t>依省力與費力的效果，槓桿可分為以下兩種。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7AC717D3-DF59-5467-7B4F-49518C8C7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532384"/>
              </p:ext>
            </p:extLst>
          </p:nvPr>
        </p:nvGraphicFramePr>
        <p:xfrm>
          <a:off x="198001" y="1825625"/>
          <a:ext cx="8747999" cy="40939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2313">
                  <a:extLst>
                    <a:ext uri="{9D8B030D-6E8A-4147-A177-3AD203B41FA5}">
                      <a16:colId xmlns="" xmlns:a16="http://schemas.microsoft.com/office/drawing/2014/main" val="3555716349"/>
                    </a:ext>
                  </a:extLst>
                </a:gridCol>
                <a:gridCol w="3487843">
                  <a:extLst>
                    <a:ext uri="{9D8B030D-6E8A-4147-A177-3AD203B41FA5}">
                      <a16:colId xmlns="" xmlns:a16="http://schemas.microsoft.com/office/drawing/2014/main" val="3381421086"/>
                    </a:ext>
                  </a:extLst>
                </a:gridCol>
                <a:gridCol w="3487843">
                  <a:extLst>
                    <a:ext uri="{9D8B030D-6E8A-4147-A177-3AD203B41FA5}">
                      <a16:colId xmlns="" xmlns:a16="http://schemas.microsoft.com/office/drawing/2014/main" val="3107908987"/>
                    </a:ext>
                  </a:extLst>
                </a:gridCol>
              </a:tblGrid>
              <a:tr h="118129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兩力臂</a:t>
                      </a: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大小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施力臂 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&gt;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抗力臂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施力臂 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&lt;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抗力臂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82297410"/>
                  </a:ext>
                </a:extLst>
              </a:tr>
              <a:tr h="631249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兩力大小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施力 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&lt;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抗力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施力 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&gt;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抗力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18232622"/>
                  </a:ext>
                </a:extLst>
              </a:tr>
              <a:tr h="2281373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實例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起重桿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、開瓶器、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單輪車、壓榨器、切紙刀、大型釘書機、破果鉗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鑷子、球棒、掃把、鏟子、麵包夾、筷子、扇子、釣魚桿、鋤頭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1653002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91437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112698"/>
            <a:ext cx="8172000" cy="459864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滑輪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7AC717D3-DF59-5467-7B4F-49518C8C7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55434"/>
              </p:ext>
            </p:extLst>
          </p:nvPr>
        </p:nvGraphicFramePr>
        <p:xfrm>
          <a:off x="198000" y="701376"/>
          <a:ext cx="8747999" cy="6043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7188">
                  <a:extLst>
                    <a:ext uri="{9D8B030D-6E8A-4147-A177-3AD203B41FA5}">
                      <a16:colId xmlns="" xmlns:a16="http://schemas.microsoft.com/office/drawing/2014/main" val="3555716349"/>
                    </a:ext>
                  </a:extLst>
                </a:gridCol>
                <a:gridCol w="3140244">
                  <a:extLst>
                    <a:ext uri="{9D8B030D-6E8A-4147-A177-3AD203B41FA5}">
                      <a16:colId xmlns="" xmlns:a16="http://schemas.microsoft.com/office/drawing/2014/main" val="3381421086"/>
                    </a:ext>
                  </a:extLst>
                </a:gridCol>
                <a:gridCol w="4590567">
                  <a:extLst>
                    <a:ext uri="{9D8B030D-6E8A-4147-A177-3AD203B41FA5}">
                      <a16:colId xmlns="" xmlns:a16="http://schemas.microsoft.com/office/drawing/2014/main" val="3107908987"/>
                    </a:ext>
                  </a:extLst>
                </a:gridCol>
              </a:tblGrid>
              <a:tr h="611826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滑輪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示意圖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特色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2297410"/>
                  </a:ext>
                </a:extLst>
              </a:tr>
              <a:tr h="5432099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定滑輪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3EA"/>
                    </a:solidFill>
                  </a:tcPr>
                </a:tc>
                <a:tc>
                  <a:txBody>
                    <a:bodyPr/>
                    <a:lstStyle/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(1)	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滑輪軸固定不動</a:t>
                      </a: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(2)	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定滑輪為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在中間的一種槓桿變形</a:t>
                      </a: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(3)</a:t>
                      </a:r>
                      <a:r>
                        <a:rPr lang="en-US" altLang="zh-TW" sz="11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因施力臂等於抗力臂，所以施力等於抗力</a:t>
                      </a: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(4)</a:t>
                      </a:r>
                      <a:r>
                        <a:rPr lang="en-US" altLang="zh-TW" sz="105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使用定滑輪，不省力、也不省時，只能改變力的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en-US" altLang="zh-TW" sz="320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18232622"/>
                  </a:ext>
                </a:extLst>
              </a:tr>
            </a:tbl>
          </a:graphicData>
        </a:graphic>
      </p:graphicFrame>
      <p:grpSp>
        <p:nvGrpSpPr>
          <p:cNvPr id="20" name="群組 19">
            <a:extLst>
              <a:ext uri="{FF2B5EF4-FFF2-40B4-BE49-F238E27FC236}">
                <a16:creationId xmlns="" xmlns:a16="http://schemas.microsoft.com/office/drawing/2014/main" id="{DFD2EC8E-A269-49F0-CAF9-8673A9CDF0AA}"/>
              </a:ext>
            </a:extLst>
          </p:cNvPr>
          <p:cNvGrpSpPr/>
          <p:nvPr/>
        </p:nvGrpSpPr>
        <p:grpSpPr>
          <a:xfrm>
            <a:off x="1247992" y="1261213"/>
            <a:ext cx="3053105" cy="5557231"/>
            <a:chOff x="1211896" y="1261213"/>
            <a:chExt cx="3053105" cy="5557231"/>
          </a:xfrm>
        </p:grpSpPr>
        <p:pic>
          <p:nvPicPr>
            <p:cNvPr id="6" name="圖片 5">
              <a:extLst>
                <a:ext uri="{FF2B5EF4-FFF2-40B4-BE49-F238E27FC236}">
                  <a16:creationId xmlns="" xmlns:a16="http://schemas.microsoft.com/office/drawing/2014/main" id="{33482851-A29B-0C9A-7D51-9C3CD443C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9504" y="1845988"/>
              <a:ext cx="1868254" cy="4517500"/>
            </a:xfrm>
            <a:prstGeom prst="rect">
              <a:avLst/>
            </a:prstGeom>
          </p:spPr>
        </p:pic>
        <p:sp>
          <p:nvSpPr>
            <p:cNvPr id="7" name="文字方塊 6">
              <a:extLst>
                <a:ext uri="{FF2B5EF4-FFF2-40B4-BE49-F238E27FC236}">
                  <a16:creationId xmlns="" xmlns:a16="http://schemas.microsoft.com/office/drawing/2014/main" id="{7F720438-FA4C-762D-DDED-50D6463865F2}"/>
                </a:ext>
              </a:extLst>
            </p:cNvPr>
            <p:cNvSpPr txBox="1"/>
            <p:nvPr/>
          </p:nvSpPr>
          <p:spPr>
            <a:xfrm>
              <a:off x="1211896" y="1261213"/>
              <a:ext cx="305310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3200" dirty="0">
                  <a:solidFill>
                    <a:srgbClr val="275F1C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施</a:t>
              </a:r>
              <a:r>
                <a:rPr lang="zh-TW" altLang="en-US" sz="3200" dirty="0" smtClean="0">
                  <a:solidFill>
                    <a:srgbClr val="275F1C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力臂</a:t>
              </a:r>
              <a:r>
                <a:rPr lang="en-US" altLang="zh-TW" sz="3200" dirty="0" smtClean="0">
                  <a:solidFill>
                    <a:srgbClr val="275F1C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=</a:t>
              </a:r>
              <a:r>
                <a:rPr lang="zh-TW" altLang="en-US" sz="3200" dirty="0" smtClean="0">
                  <a:solidFill>
                    <a:srgbClr val="275F1C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抗</a:t>
              </a:r>
              <a:r>
                <a:rPr lang="zh-TW" altLang="en-US" sz="3200" dirty="0">
                  <a:solidFill>
                    <a:srgbClr val="275F1C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力臂</a:t>
              </a: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="" xmlns:a16="http://schemas.microsoft.com/office/drawing/2014/main" id="{AC112EE7-591E-9444-F38D-1C2D3FD82DEC}"/>
                </a:ext>
              </a:extLst>
            </p:cNvPr>
            <p:cNvSpPr txBox="1"/>
            <p:nvPr/>
          </p:nvSpPr>
          <p:spPr>
            <a:xfrm>
              <a:off x="1922988" y="4284026"/>
              <a:ext cx="543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solidFill>
                    <a:srgbClr val="E0091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W</a:t>
              </a:r>
              <a:endParaRPr lang="zh-TW" altLang="en-US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="" xmlns:a16="http://schemas.microsoft.com/office/drawing/2014/main" id="{ACF4583C-9DF7-0D4D-4D86-E57C3A25D003}"/>
                </a:ext>
              </a:extLst>
            </p:cNvPr>
            <p:cNvSpPr txBox="1"/>
            <p:nvPr/>
          </p:nvSpPr>
          <p:spPr>
            <a:xfrm>
              <a:off x="1922988" y="6233669"/>
              <a:ext cx="543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solidFill>
                    <a:srgbClr val="E0091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W</a:t>
              </a:r>
              <a:endParaRPr lang="zh-TW" altLang="en-US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="" xmlns:a16="http://schemas.microsoft.com/office/drawing/2014/main" id="{0EFAA30C-21B8-0B9B-A65F-D6E40A293EB2}"/>
                </a:ext>
              </a:extLst>
            </p:cNvPr>
            <p:cNvSpPr txBox="1"/>
            <p:nvPr/>
          </p:nvSpPr>
          <p:spPr>
            <a:xfrm>
              <a:off x="2848981" y="6233669"/>
              <a:ext cx="543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solidFill>
                    <a:srgbClr val="00806D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F</a:t>
              </a:r>
              <a:endParaRPr lang="zh-TW" altLang="en-US" sz="3200" dirty="0">
                <a:solidFill>
                  <a:srgbClr val="00806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="" xmlns:a16="http://schemas.microsoft.com/office/drawing/2014/main" id="{92F4A674-FAE2-FBB7-4D9E-F76B544183B7}"/>
                </a:ext>
              </a:extLst>
            </p:cNvPr>
            <p:cNvSpPr txBox="1"/>
            <p:nvPr/>
          </p:nvSpPr>
          <p:spPr>
            <a:xfrm>
              <a:off x="3049715" y="5014775"/>
              <a:ext cx="543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solidFill>
                    <a:srgbClr val="00806D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</a:rPr>
                <a:t>F</a:t>
              </a:r>
              <a:endParaRPr lang="zh-TW" altLang="en-US" sz="3200" dirty="0">
                <a:solidFill>
                  <a:srgbClr val="00806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="" xmlns:a16="http://schemas.microsoft.com/office/drawing/2014/main" id="{0D1129CF-064E-2F2B-C7E2-076FE6BD1157}"/>
                </a:ext>
              </a:extLst>
            </p:cNvPr>
            <p:cNvSpPr txBox="1"/>
            <p:nvPr/>
          </p:nvSpPr>
          <p:spPr>
            <a:xfrm>
              <a:off x="2634443" y="5532649"/>
              <a:ext cx="543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r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="" xmlns:a16="http://schemas.microsoft.com/office/drawing/2014/main" id="{00DB906A-F913-790E-1D91-77A6421BF01D}"/>
                </a:ext>
              </a:extLst>
            </p:cNvPr>
            <p:cNvSpPr txBox="1"/>
            <p:nvPr/>
          </p:nvSpPr>
          <p:spPr>
            <a:xfrm>
              <a:off x="2170899" y="5532649"/>
              <a:ext cx="543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r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="" xmlns:a16="http://schemas.microsoft.com/office/drawing/2014/main" id="{8B287DBB-E3D4-6B3A-473C-A7786663EC7E}"/>
                </a:ext>
              </a:extLst>
            </p:cNvPr>
            <p:cNvSpPr txBox="1"/>
            <p:nvPr/>
          </p:nvSpPr>
          <p:spPr>
            <a:xfrm>
              <a:off x="1326391" y="4254015"/>
              <a:ext cx="7656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S</a:t>
              </a:r>
              <a:r>
                <a:rPr lang="en-US" altLang="zh-TW" sz="32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</a:t>
              </a:r>
              <a:endParaRPr lang="zh-TW" altLang="en-US" sz="3200" baseline="-250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="" xmlns:a16="http://schemas.microsoft.com/office/drawing/2014/main" id="{FC29C199-4C78-4487-79D8-7D3A9BEA75DC}"/>
                </a:ext>
              </a:extLst>
            </p:cNvPr>
            <p:cNvSpPr txBox="1"/>
            <p:nvPr/>
          </p:nvSpPr>
          <p:spPr>
            <a:xfrm>
              <a:off x="2436902" y="4254015"/>
              <a:ext cx="76564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S</a:t>
              </a:r>
              <a:r>
                <a:rPr lang="en-US" altLang="zh-TW" sz="32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</a:t>
              </a:r>
              <a:endParaRPr lang="zh-TW" altLang="en-US" sz="3200" baseline="-250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8" name="文字方塊 17">
              <a:extLst>
                <a:ext uri="{FF2B5EF4-FFF2-40B4-BE49-F238E27FC236}">
                  <a16:creationId xmlns="" xmlns:a16="http://schemas.microsoft.com/office/drawing/2014/main" id="{7F8EB318-33F2-21F7-4283-B8DC6B527202}"/>
                </a:ext>
              </a:extLst>
            </p:cNvPr>
            <p:cNvSpPr txBox="1"/>
            <p:nvPr/>
          </p:nvSpPr>
          <p:spPr>
            <a:xfrm>
              <a:off x="2194963" y="2676503"/>
              <a:ext cx="543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r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9" name="文字方塊 18">
              <a:extLst>
                <a:ext uri="{FF2B5EF4-FFF2-40B4-BE49-F238E27FC236}">
                  <a16:creationId xmlns="" xmlns:a16="http://schemas.microsoft.com/office/drawing/2014/main" id="{B6D17936-F7D9-7D85-13AA-926BD50BCE11}"/>
                </a:ext>
              </a:extLst>
            </p:cNvPr>
            <p:cNvSpPr txBox="1"/>
            <p:nvPr/>
          </p:nvSpPr>
          <p:spPr>
            <a:xfrm>
              <a:off x="2560454" y="2676503"/>
              <a:ext cx="543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r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21" name="群組 20">
            <a:extLst>
              <a:ext uri="{FF2B5EF4-FFF2-40B4-BE49-F238E27FC236}">
                <a16:creationId xmlns="" xmlns:a16="http://schemas.microsoft.com/office/drawing/2014/main" id="{5610D1D8-3D46-5707-6946-493E985AED78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2" name="橢圓 21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0A5D95C-D7B9-9146-BBAF-27BD54288558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" name="乘號 22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1F025F4-B07B-589B-9405-0F4013EC1F4E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4" name="群組 23">
            <a:extLst>
              <a:ext uri="{FF2B5EF4-FFF2-40B4-BE49-F238E27FC236}">
                <a16:creationId xmlns="" xmlns:a16="http://schemas.microsoft.com/office/drawing/2014/main" id="{E5DCB25C-B459-A88E-CED9-CE3FF3ABEB2E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25" name="橢圓 24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B0375121-34E5-F3EE-C1B2-DC4C6560FB70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6" name="等腰三角形 25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979DC585-3FF0-9EF8-7447-574E97AA2A71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7" name="群組 26">
            <a:extLst>
              <a:ext uri="{FF2B5EF4-FFF2-40B4-BE49-F238E27FC236}">
                <a16:creationId xmlns="" xmlns:a16="http://schemas.microsoft.com/office/drawing/2014/main" id="{25A3208E-552C-D263-C893-FBE2DAEAF3C1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8" name="橢圓 27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1C479008-5B02-E2D4-7F07-5526813820AB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9" name="等腰三角形 28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C3473241-E512-2313-86B1-240611E63579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0" name="群組 29">
            <a:extLst>
              <a:ext uri="{FF2B5EF4-FFF2-40B4-BE49-F238E27FC236}">
                <a16:creationId xmlns="" xmlns:a16="http://schemas.microsoft.com/office/drawing/2014/main" id="{86938082-1C3F-09B5-0698-715642AC65AD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31" name="橢圓 30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97A1F18C-CF98-778D-307C-73BB080678EB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2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360BD122-796B-1409-D9C1-2DAB453A7A6A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33" name="矩形 11">
            <a:extLst>
              <a:ext uri="{FF2B5EF4-FFF2-40B4-BE49-F238E27FC236}">
                <a16:creationId xmlns="" xmlns:a16="http://schemas.microsoft.com/office/drawing/2014/main" id="{BE613387-4EEF-DF5C-4711-979CFA33B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8270" y="193020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支點</a:t>
            </a:r>
          </a:p>
        </p:txBody>
      </p:sp>
      <p:sp>
        <p:nvSpPr>
          <p:cNvPr id="34" name="矩形 11">
            <a:extLst>
              <a:ext uri="{FF2B5EF4-FFF2-40B4-BE49-F238E27FC236}">
                <a16:creationId xmlns="" xmlns:a16="http://schemas.microsoft.com/office/drawing/2014/main" id="{C25266C7-FD35-E7EF-1406-7943C5CB7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4194" y="5102110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方向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651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112698"/>
            <a:ext cx="8172000" cy="459864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滑輪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7AC717D3-DF59-5467-7B4F-49518C8C7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292993"/>
              </p:ext>
            </p:extLst>
          </p:nvPr>
        </p:nvGraphicFramePr>
        <p:xfrm>
          <a:off x="198000" y="701376"/>
          <a:ext cx="8747999" cy="6043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7188">
                  <a:extLst>
                    <a:ext uri="{9D8B030D-6E8A-4147-A177-3AD203B41FA5}">
                      <a16:colId xmlns="" xmlns:a16="http://schemas.microsoft.com/office/drawing/2014/main" val="3555716349"/>
                    </a:ext>
                  </a:extLst>
                </a:gridCol>
                <a:gridCol w="3573380">
                  <a:extLst>
                    <a:ext uri="{9D8B030D-6E8A-4147-A177-3AD203B41FA5}">
                      <a16:colId xmlns="" xmlns:a16="http://schemas.microsoft.com/office/drawing/2014/main" val="3381421086"/>
                    </a:ext>
                  </a:extLst>
                </a:gridCol>
                <a:gridCol w="4157431">
                  <a:extLst>
                    <a:ext uri="{9D8B030D-6E8A-4147-A177-3AD203B41FA5}">
                      <a16:colId xmlns="" xmlns:a16="http://schemas.microsoft.com/office/drawing/2014/main" val="3107908987"/>
                    </a:ext>
                  </a:extLst>
                </a:gridCol>
              </a:tblGrid>
              <a:tr h="611826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滑輪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示意圖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特色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2297410"/>
                  </a:ext>
                </a:extLst>
              </a:tr>
              <a:tr h="5432099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動滑輪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3EA"/>
                    </a:solidFill>
                  </a:tcPr>
                </a:tc>
                <a:tc>
                  <a:txBody>
                    <a:bodyPr/>
                    <a:lstStyle/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(1)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滑輪的軸隨物體上下移動</a:t>
                      </a: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(2)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動滑輪為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en-US" altLang="zh-TW" sz="3200" u="sng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在中間的一種槓桿變形</a:t>
                      </a: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(3)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因為施力臂是抗力臂的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倍，所以</a:t>
                      </a: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Bef>
                          <a:spcPts val="4000"/>
                        </a:spcBef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	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</a:t>
                      </a:r>
                      <a:r>
                        <a:rPr lang="en-US" altLang="zh-TW" sz="3200" u="sng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       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抗力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18232622"/>
                  </a:ext>
                </a:extLst>
              </a:tr>
            </a:tbl>
          </a:graphicData>
        </a:graphic>
      </p:graphicFrame>
      <p:grpSp>
        <p:nvGrpSpPr>
          <p:cNvPr id="21" name="群組 20">
            <a:extLst>
              <a:ext uri="{FF2B5EF4-FFF2-40B4-BE49-F238E27FC236}">
                <a16:creationId xmlns="" xmlns:a16="http://schemas.microsoft.com/office/drawing/2014/main" id="{5610D1D8-3D46-5707-6946-493E985AED78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2" name="橢圓 21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0A5D95C-D7B9-9146-BBAF-27BD54288558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" name="乘號 22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1F025F4-B07B-589B-9405-0F4013EC1F4E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4" name="群組 23">
            <a:extLst>
              <a:ext uri="{FF2B5EF4-FFF2-40B4-BE49-F238E27FC236}">
                <a16:creationId xmlns="" xmlns:a16="http://schemas.microsoft.com/office/drawing/2014/main" id="{E5DCB25C-B459-A88E-CED9-CE3FF3ABEB2E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25" name="橢圓 24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B0375121-34E5-F3EE-C1B2-DC4C6560FB70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6" name="等腰三角形 25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979DC585-3FF0-9EF8-7447-574E97AA2A71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7" name="群組 26">
            <a:extLst>
              <a:ext uri="{FF2B5EF4-FFF2-40B4-BE49-F238E27FC236}">
                <a16:creationId xmlns="" xmlns:a16="http://schemas.microsoft.com/office/drawing/2014/main" id="{25A3208E-552C-D263-C893-FBE2DAEAF3C1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8" name="橢圓 27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1C479008-5B02-E2D4-7F07-5526813820AB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9" name="等腰三角形 28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C3473241-E512-2313-86B1-240611E63579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0" name="群組 29">
            <a:extLst>
              <a:ext uri="{FF2B5EF4-FFF2-40B4-BE49-F238E27FC236}">
                <a16:creationId xmlns="" xmlns:a16="http://schemas.microsoft.com/office/drawing/2014/main" id="{86938082-1C3F-09B5-0698-715642AC65AD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31" name="橢圓 30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97A1F18C-CF98-778D-307C-73BB080678EB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2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360BD122-796B-1409-D9C1-2DAB453A7A6A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33" name="矩形 11">
            <a:extLst>
              <a:ext uri="{FF2B5EF4-FFF2-40B4-BE49-F238E27FC236}">
                <a16:creationId xmlns="" xmlns:a16="http://schemas.microsoft.com/office/drawing/2014/main" id="{BE613387-4EEF-DF5C-4711-979CFA33B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631" y="2400582"/>
            <a:ext cx="15380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抗力點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="" xmlns:a16="http://schemas.microsoft.com/office/drawing/2014/main" id="{06523D0A-0B87-21A6-D21E-91831C9B7D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0811" y="1775828"/>
            <a:ext cx="2081168" cy="4593283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="" xmlns:a16="http://schemas.microsoft.com/office/drawing/2014/main" id="{FB3A0303-D7BD-9F41-11AC-9DB494DBD1F2}"/>
              </a:ext>
            </a:extLst>
          </p:cNvPr>
          <p:cNvSpPr txBox="1"/>
          <p:nvPr/>
        </p:nvSpPr>
        <p:spPr>
          <a:xfrm>
            <a:off x="1159964" y="1261213"/>
            <a:ext cx="3684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275F1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施</a:t>
            </a:r>
            <a:r>
              <a:rPr lang="zh-TW" altLang="en-US" sz="3200" dirty="0" smtClean="0">
                <a:solidFill>
                  <a:srgbClr val="275F1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力臂</a:t>
            </a:r>
            <a:r>
              <a:rPr lang="en-US" altLang="zh-TW" sz="3200" dirty="0" smtClean="0">
                <a:solidFill>
                  <a:srgbClr val="275F1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=2</a:t>
            </a:r>
            <a:r>
              <a:rPr lang="zh-TW" altLang="en-US" sz="3200" dirty="0">
                <a:solidFill>
                  <a:srgbClr val="275F1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倍抗力臂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CFACF3D8-D411-BD2E-A578-6C3779926ED5}"/>
              </a:ext>
            </a:extLst>
          </p:cNvPr>
          <p:cNvSpPr txBox="1"/>
          <p:nvPr/>
        </p:nvSpPr>
        <p:spPr>
          <a:xfrm>
            <a:off x="2500972" y="5218731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W</a:t>
            </a:r>
            <a:endParaRPr lang="zh-TW" altLang="en-US" sz="3200" dirty="0">
              <a:solidFill>
                <a:srgbClr val="E00911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C9BB6EAB-3972-D3B9-1219-9FFF7011D7C5}"/>
              </a:ext>
            </a:extLst>
          </p:cNvPr>
          <p:cNvSpPr txBox="1"/>
          <p:nvPr/>
        </p:nvSpPr>
        <p:spPr>
          <a:xfrm>
            <a:off x="2487344" y="6229909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W</a:t>
            </a:r>
            <a:endParaRPr lang="zh-TW" altLang="en-US" sz="3200" dirty="0">
              <a:solidFill>
                <a:srgbClr val="E00911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="" xmlns:a16="http://schemas.microsoft.com/office/drawing/2014/main" id="{5C3C5056-3268-5740-DF52-941182DDB686}"/>
              </a:ext>
            </a:extLst>
          </p:cNvPr>
          <p:cNvSpPr txBox="1"/>
          <p:nvPr/>
        </p:nvSpPr>
        <p:spPr>
          <a:xfrm>
            <a:off x="3089979" y="5412048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0806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3200" dirty="0">
              <a:solidFill>
                <a:srgbClr val="00806D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="" xmlns:a16="http://schemas.microsoft.com/office/drawing/2014/main" id="{B7939ED0-AAEB-2518-6D87-DEE579921849}"/>
              </a:ext>
            </a:extLst>
          </p:cNvPr>
          <p:cNvSpPr txBox="1"/>
          <p:nvPr/>
        </p:nvSpPr>
        <p:spPr>
          <a:xfrm>
            <a:off x="2909141" y="1732766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0806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3200" dirty="0">
              <a:solidFill>
                <a:srgbClr val="00806D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5D652A64-F075-12CC-A1DF-F12334849D42}"/>
              </a:ext>
            </a:extLst>
          </p:cNvPr>
          <p:cNvSpPr txBox="1"/>
          <p:nvPr/>
        </p:nvSpPr>
        <p:spPr>
          <a:xfrm>
            <a:off x="2707429" y="5304399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25A2210F-21B4-EB2C-EB4B-3D129745BA5B}"/>
              </a:ext>
            </a:extLst>
          </p:cNvPr>
          <p:cNvSpPr txBox="1"/>
          <p:nvPr/>
        </p:nvSpPr>
        <p:spPr>
          <a:xfrm>
            <a:off x="2300539" y="5327710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="" xmlns:a16="http://schemas.microsoft.com/office/drawing/2014/main" id="{0F050D66-742B-C90E-770B-136CCDE0DDD6}"/>
              </a:ext>
            </a:extLst>
          </p:cNvPr>
          <p:cNvSpPr txBox="1"/>
          <p:nvPr/>
        </p:nvSpPr>
        <p:spPr>
          <a:xfrm>
            <a:off x="1824170" y="4699873"/>
            <a:ext cx="765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S</a:t>
            </a:r>
            <a:r>
              <a:rPr lang="en-US" altLang="zh-TW" sz="32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32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="" xmlns:a16="http://schemas.microsoft.com/office/drawing/2014/main" id="{C5F7402B-188F-6601-447F-AA0364A4EAF8}"/>
              </a:ext>
            </a:extLst>
          </p:cNvPr>
          <p:cNvSpPr txBox="1"/>
          <p:nvPr/>
        </p:nvSpPr>
        <p:spPr>
          <a:xfrm>
            <a:off x="2461201" y="2533286"/>
            <a:ext cx="765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S</a:t>
            </a:r>
            <a:r>
              <a:rPr lang="en-US" altLang="zh-TW" sz="32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32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="" xmlns:a16="http://schemas.microsoft.com/office/drawing/2014/main" id="{3249FFCF-DA81-A654-C064-38A6597C8A4D}"/>
              </a:ext>
            </a:extLst>
          </p:cNvPr>
          <p:cNvSpPr txBox="1"/>
          <p:nvPr/>
        </p:nvSpPr>
        <p:spPr>
          <a:xfrm>
            <a:off x="2337172" y="3191118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89242A7C-A477-5030-E719-FCBA8D6D3A3C}"/>
              </a:ext>
            </a:extLst>
          </p:cNvPr>
          <p:cNvSpPr txBox="1"/>
          <p:nvPr/>
        </p:nvSpPr>
        <p:spPr>
          <a:xfrm>
            <a:off x="2637398" y="3158791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5" name="矩形 11">
            <a:extLst>
              <a:ext uri="{FF2B5EF4-FFF2-40B4-BE49-F238E27FC236}">
                <a16:creationId xmlns="" xmlns:a16="http://schemas.microsoft.com/office/drawing/2014/main" id="{D248FB84-CA40-13EE-9335-D68DBE75C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6301" y="4493608"/>
            <a:ext cx="6199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46" name="物件 45">
            <a:extLst>
              <a:ext uri="{FF2B5EF4-FFF2-40B4-BE49-F238E27FC236}">
                <a16:creationId xmlns="" xmlns:a16="http://schemas.microsoft.com/office/drawing/2014/main" id="{560565F6-7254-9DF8-69BB-384394C18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425063"/>
              </p:ext>
            </p:extLst>
          </p:nvPr>
        </p:nvGraphicFramePr>
        <p:xfrm>
          <a:off x="6949218" y="5107836"/>
          <a:ext cx="312737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304560" imgH="952200" progId="Equation.DSMT4">
                  <p:embed/>
                </p:oleObj>
              </mc:Choice>
              <mc:Fallback>
                <p:oleObj name="Equation" r:id="rId7" imgW="304560" imgH="95220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="" xmlns:a16="http://schemas.microsoft.com/office/drawing/2014/main" id="{52F5DCD4-8126-0143-3494-B4A5F732E1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49218" y="5107836"/>
                        <a:ext cx="312737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7367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112698"/>
            <a:ext cx="8172000" cy="459864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滑輪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7AC717D3-DF59-5467-7B4F-49518C8C7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802761"/>
              </p:ext>
            </p:extLst>
          </p:nvPr>
        </p:nvGraphicFramePr>
        <p:xfrm>
          <a:off x="198000" y="701376"/>
          <a:ext cx="8747999" cy="6043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7188">
                  <a:extLst>
                    <a:ext uri="{9D8B030D-6E8A-4147-A177-3AD203B41FA5}">
                      <a16:colId xmlns="" xmlns:a16="http://schemas.microsoft.com/office/drawing/2014/main" val="3555716349"/>
                    </a:ext>
                  </a:extLst>
                </a:gridCol>
                <a:gridCol w="3573380">
                  <a:extLst>
                    <a:ext uri="{9D8B030D-6E8A-4147-A177-3AD203B41FA5}">
                      <a16:colId xmlns="" xmlns:a16="http://schemas.microsoft.com/office/drawing/2014/main" val="3381421086"/>
                    </a:ext>
                  </a:extLst>
                </a:gridCol>
                <a:gridCol w="4157431">
                  <a:extLst>
                    <a:ext uri="{9D8B030D-6E8A-4147-A177-3AD203B41FA5}">
                      <a16:colId xmlns="" xmlns:a16="http://schemas.microsoft.com/office/drawing/2014/main" val="3107908987"/>
                    </a:ext>
                  </a:extLst>
                </a:gridCol>
              </a:tblGrid>
              <a:tr h="611826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滑輪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示意圖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特色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2297410"/>
                  </a:ext>
                </a:extLst>
              </a:tr>
              <a:tr h="5432099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動滑輪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3EA"/>
                    </a:solidFill>
                  </a:tcPr>
                </a:tc>
                <a:tc>
                  <a:txBody>
                    <a:bodyPr/>
                    <a:lstStyle/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(4)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使用動滑輪，可以省力但費時，若繩子往上拉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L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的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長度時，重物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W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只上升</a:t>
                      </a:r>
                      <a:endParaRPr lang="en-US" altLang="zh-TW" sz="3200" kern="100" dirty="0" smtClean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Bef>
                          <a:spcPts val="3000"/>
                        </a:spcBef>
                        <a:spcAft>
                          <a:spcPts val="1000"/>
                        </a:spcAft>
                      </a:pP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	</a:t>
                      </a:r>
                      <a:r>
                        <a:rPr lang="zh-TW" altLang="en-US" sz="3200" u="sng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         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L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的高度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18232622"/>
                  </a:ext>
                </a:extLst>
              </a:tr>
            </a:tbl>
          </a:graphicData>
        </a:graphic>
      </p:graphicFrame>
      <p:grpSp>
        <p:nvGrpSpPr>
          <p:cNvPr id="21" name="群組 20">
            <a:extLst>
              <a:ext uri="{FF2B5EF4-FFF2-40B4-BE49-F238E27FC236}">
                <a16:creationId xmlns="" xmlns:a16="http://schemas.microsoft.com/office/drawing/2014/main" id="{5610D1D8-3D46-5707-6946-493E985AED78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2" name="橢圓 21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0A5D95C-D7B9-9146-BBAF-27BD54288558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" name="乘號 22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1F025F4-B07B-589B-9405-0F4013EC1F4E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4" name="群組 23">
            <a:extLst>
              <a:ext uri="{FF2B5EF4-FFF2-40B4-BE49-F238E27FC236}">
                <a16:creationId xmlns="" xmlns:a16="http://schemas.microsoft.com/office/drawing/2014/main" id="{E5DCB25C-B459-A88E-CED9-CE3FF3ABEB2E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25" name="橢圓 24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B0375121-34E5-F3EE-C1B2-DC4C6560FB70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6" name="等腰三角形 25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979DC585-3FF0-9EF8-7447-574E97AA2A71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7" name="群組 26">
            <a:extLst>
              <a:ext uri="{FF2B5EF4-FFF2-40B4-BE49-F238E27FC236}">
                <a16:creationId xmlns="" xmlns:a16="http://schemas.microsoft.com/office/drawing/2014/main" id="{25A3208E-552C-D263-C893-FBE2DAEAF3C1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8" name="橢圓 27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1C479008-5B02-E2D4-7F07-5526813820AB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9" name="等腰三角形 28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C3473241-E512-2313-86B1-240611E63579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0" name="群組 29">
            <a:extLst>
              <a:ext uri="{FF2B5EF4-FFF2-40B4-BE49-F238E27FC236}">
                <a16:creationId xmlns="" xmlns:a16="http://schemas.microsoft.com/office/drawing/2014/main" id="{86938082-1C3F-09B5-0698-715642AC65AD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31" name="橢圓 30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97A1F18C-CF98-778D-307C-73BB080678EB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2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360BD122-796B-1409-D9C1-2DAB453A7A6A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pic>
        <p:nvPicPr>
          <p:cNvPr id="5" name="圖片 4">
            <a:extLst>
              <a:ext uri="{FF2B5EF4-FFF2-40B4-BE49-F238E27FC236}">
                <a16:creationId xmlns="" xmlns:a16="http://schemas.microsoft.com/office/drawing/2014/main" id="{06523D0A-0B87-21A6-D21E-91831C9B7D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0811" y="1775828"/>
            <a:ext cx="2081168" cy="4593283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="" xmlns:a16="http://schemas.microsoft.com/office/drawing/2014/main" id="{FB3A0303-D7BD-9F41-11AC-9DB494DBD1F2}"/>
              </a:ext>
            </a:extLst>
          </p:cNvPr>
          <p:cNvSpPr txBox="1"/>
          <p:nvPr/>
        </p:nvSpPr>
        <p:spPr>
          <a:xfrm>
            <a:off x="1159964" y="1261213"/>
            <a:ext cx="3684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rgbClr val="275F1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施</a:t>
            </a:r>
            <a:r>
              <a:rPr lang="zh-TW" altLang="en-US" sz="3200" dirty="0" smtClean="0">
                <a:solidFill>
                  <a:srgbClr val="275F1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力臂</a:t>
            </a:r>
            <a:r>
              <a:rPr lang="en-US" altLang="zh-TW" sz="3200" dirty="0" smtClean="0">
                <a:solidFill>
                  <a:srgbClr val="275F1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=2</a:t>
            </a:r>
            <a:r>
              <a:rPr lang="zh-TW" altLang="en-US" sz="3200" dirty="0">
                <a:solidFill>
                  <a:srgbClr val="275F1C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倍抗力臂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="" xmlns:a16="http://schemas.microsoft.com/office/drawing/2014/main" id="{CFACF3D8-D411-BD2E-A578-6C3779926ED5}"/>
              </a:ext>
            </a:extLst>
          </p:cNvPr>
          <p:cNvSpPr txBox="1"/>
          <p:nvPr/>
        </p:nvSpPr>
        <p:spPr>
          <a:xfrm>
            <a:off x="2500972" y="5218731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W</a:t>
            </a:r>
            <a:endParaRPr lang="zh-TW" altLang="en-US" sz="3200" dirty="0">
              <a:solidFill>
                <a:srgbClr val="E00911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C9BB6EAB-3972-D3B9-1219-9FFF7011D7C5}"/>
              </a:ext>
            </a:extLst>
          </p:cNvPr>
          <p:cNvSpPr txBox="1"/>
          <p:nvPr/>
        </p:nvSpPr>
        <p:spPr>
          <a:xfrm>
            <a:off x="2487344" y="6229909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W</a:t>
            </a:r>
            <a:endParaRPr lang="zh-TW" altLang="en-US" sz="3200" dirty="0">
              <a:solidFill>
                <a:srgbClr val="E00911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="" xmlns:a16="http://schemas.microsoft.com/office/drawing/2014/main" id="{5C3C5056-3268-5740-DF52-941182DDB686}"/>
              </a:ext>
            </a:extLst>
          </p:cNvPr>
          <p:cNvSpPr txBox="1"/>
          <p:nvPr/>
        </p:nvSpPr>
        <p:spPr>
          <a:xfrm>
            <a:off x="3089979" y="5412048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0806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3200" dirty="0">
              <a:solidFill>
                <a:srgbClr val="00806D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="" xmlns:a16="http://schemas.microsoft.com/office/drawing/2014/main" id="{B7939ED0-AAEB-2518-6D87-DEE579921849}"/>
              </a:ext>
            </a:extLst>
          </p:cNvPr>
          <p:cNvSpPr txBox="1"/>
          <p:nvPr/>
        </p:nvSpPr>
        <p:spPr>
          <a:xfrm>
            <a:off x="2909141" y="1732766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00806D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3200" dirty="0">
              <a:solidFill>
                <a:srgbClr val="00806D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5D652A64-F075-12CC-A1DF-F12334849D42}"/>
              </a:ext>
            </a:extLst>
          </p:cNvPr>
          <p:cNvSpPr txBox="1"/>
          <p:nvPr/>
        </p:nvSpPr>
        <p:spPr>
          <a:xfrm>
            <a:off x="2707429" y="5304399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="" xmlns:a16="http://schemas.microsoft.com/office/drawing/2014/main" id="{25A2210F-21B4-EB2C-EB4B-3D129745BA5B}"/>
              </a:ext>
            </a:extLst>
          </p:cNvPr>
          <p:cNvSpPr txBox="1"/>
          <p:nvPr/>
        </p:nvSpPr>
        <p:spPr>
          <a:xfrm>
            <a:off x="2300539" y="5327710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="" xmlns:a16="http://schemas.microsoft.com/office/drawing/2014/main" id="{0F050D66-742B-C90E-770B-136CCDE0DDD6}"/>
              </a:ext>
            </a:extLst>
          </p:cNvPr>
          <p:cNvSpPr txBox="1"/>
          <p:nvPr/>
        </p:nvSpPr>
        <p:spPr>
          <a:xfrm>
            <a:off x="1824170" y="4699873"/>
            <a:ext cx="765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S</a:t>
            </a:r>
            <a:r>
              <a:rPr lang="en-US" altLang="zh-TW" sz="32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32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="" xmlns:a16="http://schemas.microsoft.com/office/drawing/2014/main" id="{C5F7402B-188F-6601-447F-AA0364A4EAF8}"/>
              </a:ext>
            </a:extLst>
          </p:cNvPr>
          <p:cNvSpPr txBox="1"/>
          <p:nvPr/>
        </p:nvSpPr>
        <p:spPr>
          <a:xfrm>
            <a:off x="2461201" y="2533286"/>
            <a:ext cx="765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S</a:t>
            </a:r>
            <a:r>
              <a:rPr lang="en-US" altLang="zh-TW" sz="32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32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="" xmlns:a16="http://schemas.microsoft.com/office/drawing/2014/main" id="{3249FFCF-DA81-A654-C064-38A6597C8A4D}"/>
              </a:ext>
            </a:extLst>
          </p:cNvPr>
          <p:cNvSpPr txBox="1"/>
          <p:nvPr/>
        </p:nvSpPr>
        <p:spPr>
          <a:xfrm>
            <a:off x="2337172" y="3191118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89242A7C-A477-5030-E719-FCBA8D6D3A3C}"/>
              </a:ext>
            </a:extLst>
          </p:cNvPr>
          <p:cNvSpPr txBox="1"/>
          <p:nvPr/>
        </p:nvSpPr>
        <p:spPr>
          <a:xfrm>
            <a:off x="2637398" y="3158791"/>
            <a:ext cx="543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46" name="物件 45">
            <a:extLst>
              <a:ext uri="{FF2B5EF4-FFF2-40B4-BE49-F238E27FC236}">
                <a16:creationId xmlns="" xmlns:a16="http://schemas.microsoft.com/office/drawing/2014/main" id="{560565F6-7254-9DF8-69BB-384394C18B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862642"/>
              </p:ext>
            </p:extLst>
          </p:nvPr>
        </p:nvGraphicFramePr>
        <p:xfrm>
          <a:off x="5904883" y="3278680"/>
          <a:ext cx="312737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304560" imgH="952200" progId="Equation.DSMT4">
                  <p:embed/>
                </p:oleObj>
              </mc:Choice>
              <mc:Fallback>
                <p:oleObj name="Equation" r:id="rId7" imgW="304560" imgH="952200" progId="Equation.DSMT4">
                  <p:embed/>
                  <p:pic>
                    <p:nvPicPr>
                      <p:cNvPr id="46" name="物件 45">
                        <a:extLst>
                          <a:ext uri="{FF2B5EF4-FFF2-40B4-BE49-F238E27FC236}">
                            <a16:creationId xmlns="" xmlns:a16="http://schemas.microsoft.com/office/drawing/2014/main" id="{560565F6-7254-9DF8-69BB-384394C18B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04883" y="3278680"/>
                        <a:ext cx="312737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39092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="" xmlns:a16="http://schemas.microsoft.com/office/drawing/2014/main" id="{9E76C628-A90D-B57E-337A-8882B87283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451" y="1371600"/>
            <a:ext cx="2399086" cy="4920916"/>
          </a:xfrm>
          <a:prstGeom prst="rect">
            <a:avLst/>
          </a:prstGeom>
        </p:spPr>
      </p:pic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112698"/>
            <a:ext cx="8172000" cy="459864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滑輪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7AC717D3-DF59-5467-7B4F-49518C8C7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158931"/>
              </p:ext>
            </p:extLst>
          </p:nvPr>
        </p:nvGraphicFramePr>
        <p:xfrm>
          <a:off x="198000" y="701376"/>
          <a:ext cx="8747999" cy="6043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7188">
                  <a:extLst>
                    <a:ext uri="{9D8B030D-6E8A-4147-A177-3AD203B41FA5}">
                      <a16:colId xmlns="" xmlns:a16="http://schemas.microsoft.com/office/drawing/2014/main" val="3555716349"/>
                    </a:ext>
                  </a:extLst>
                </a:gridCol>
                <a:gridCol w="3705728">
                  <a:extLst>
                    <a:ext uri="{9D8B030D-6E8A-4147-A177-3AD203B41FA5}">
                      <a16:colId xmlns="" xmlns:a16="http://schemas.microsoft.com/office/drawing/2014/main" val="3381421086"/>
                    </a:ext>
                  </a:extLst>
                </a:gridCol>
                <a:gridCol w="4025083">
                  <a:extLst>
                    <a:ext uri="{9D8B030D-6E8A-4147-A177-3AD203B41FA5}">
                      <a16:colId xmlns="" xmlns:a16="http://schemas.microsoft.com/office/drawing/2014/main" val="3107908987"/>
                    </a:ext>
                  </a:extLst>
                </a:gridCol>
              </a:tblGrid>
              <a:tr h="611826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滑輪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示意圖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特色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2297410"/>
                  </a:ext>
                </a:extLst>
              </a:tr>
              <a:tr h="5432099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滑輪組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(1)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將動滑輪和定滑輪聯合使用，稱滑輪組</a:t>
                      </a: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(2)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滑輪組可以省力，也可改變力的方向</a:t>
                      </a:r>
                    </a:p>
                    <a:p>
                      <a:pPr marL="638175" marR="180340" indent="-60325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(3) 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輸入滑輪組的功等於重物重力位能的增加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18232622"/>
                  </a:ext>
                </a:extLst>
              </a:tr>
            </a:tbl>
          </a:graphicData>
        </a:graphic>
      </p:graphicFrame>
      <p:grpSp>
        <p:nvGrpSpPr>
          <p:cNvPr id="21" name="群組 20">
            <a:extLst>
              <a:ext uri="{FF2B5EF4-FFF2-40B4-BE49-F238E27FC236}">
                <a16:creationId xmlns="" xmlns:a16="http://schemas.microsoft.com/office/drawing/2014/main" id="{5610D1D8-3D46-5707-6946-493E985AED78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2" name="橢圓 21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0A5D95C-D7B9-9146-BBAF-27BD54288558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3" name="乘號 22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81F025F4-B07B-589B-9405-0F4013EC1F4E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4" name="群組 23">
            <a:extLst>
              <a:ext uri="{FF2B5EF4-FFF2-40B4-BE49-F238E27FC236}">
                <a16:creationId xmlns="" xmlns:a16="http://schemas.microsoft.com/office/drawing/2014/main" id="{E5DCB25C-B459-A88E-CED9-CE3FF3ABEB2E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25" name="橢圓 24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B0375121-34E5-F3EE-C1B2-DC4C6560FB70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6" name="等腰三角形 25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979DC585-3FF0-9EF8-7447-574E97AA2A71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7" name="群組 26">
            <a:extLst>
              <a:ext uri="{FF2B5EF4-FFF2-40B4-BE49-F238E27FC236}">
                <a16:creationId xmlns="" xmlns:a16="http://schemas.microsoft.com/office/drawing/2014/main" id="{25A3208E-552C-D263-C893-FBE2DAEAF3C1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8" name="橢圓 27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1C479008-5B02-E2D4-7F07-5526813820AB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9" name="等腰三角形 28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C3473241-E512-2313-86B1-240611E63579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0" name="群組 29">
            <a:extLst>
              <a:ext uri="{FF2B5EF4-FFF2-40B4-BE49-F238E27FC236}">
                <a16:creationId xmlns="" xmlns:a16="http://schemas.microsoft.com/office/drawing/2014/main" id="{86938082-1C3F-09B5-0698-715642AC65AD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31" name="橢圓 30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97A1F18C-CF98-778D-307C-73BB080678EB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2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360BD122-796B-1409-D9C1-2DAB453A7A6A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40" name="文字方塊 39">
            <a:extLst>
              <a:ext uri="{FF2B5EF4-FFF2-40B4-BE49-F238E27FC236}">
                <a16:creationId xmlns="" xmlns:a16="http://schemas.microsoft.com/office/drawing/2014/main" id="{0F050D66-742B-C90E-770B-136CCDE0DDD6}"/>
              </a:ext>
            </a:extLst>
          </p:cNvPr>
          <p:cNvSpPr txBox="1"/>
          <p:nvPr/>
        </p:nvSpPr>
        <p:spPr>
          <a:xfrm>
            <a:off x="3445955" y="3623659"/>
            <a:ext cx="1249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66ACE9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拉力</a:t>
            </a:r>
            <a:endParaRPr lang="zh-TW" altLang="en-US" sz="3200" baseline="-25000" dirty="0">
              <a:solidFill>
                <a:srgbClr val="66ACE9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aphicFrame>
        <p:nvGraphicFramePr>
          <p:cNvPr id="11" name="物件 10">
            <a:extLst>
              <a:ext uri="{FF2B5EF4-FFF2-40B4-BE49-F238E27FC236}">
                <a16:creationId xmlns="" xmlns:a16="http://schemas.microsoft.com/office/drawing/2014/main" id="{22228A82-152A-CE34-7E32-5C1420725D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006507"/>
              </p:ext>
            </p:extLst>
          </p:nvPr>
        </p:nvGraphicFramePr>
        <p:xfrm>
          <a:off x="2190577" y="2430652"/>
          <a:ext cx="77152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7" imgW="749160" imgH="952200" progId="Equation.DSMT4">
                  <p:embed/>
                </p:oleObj>
              </mc:Choice>
              <mc:Fallback>
                <p:oleObj name="Equation" r:id="rId7" imgW="749160" imgH="95220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="" xmlns:a16="http://schemas.microsoft.com/office/drawing/2014/main" id="{52F5DCD4-8126-0143-3494-B4A5F732E1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90577" y="2430652"/>
                        <a:ext cx="771525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物件 11">
            <a:extLst>
              <a:ext uri="{FF2B5EF4-FFF2-40B4-BE49-F238E27FC236}">
                <a16:creationId xmlns="" xmlns:a16="http://schemas.microsoft.com/office/drawing/2014/main" id="{E559EB8C-AAAC-EFCE-BFEF-470D0A50BF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776436"/>
              </p:ext>
            </p:extLst>
          </p:nvPr>
        </p:nvGraphicFramePr>
        <p:xfrm>
          <a:off x="1299685" y="3272572"/>
          <a:ext cx="77152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9" imgW="749160" imgH="952200" progId="Equation.DSMT4">
                  <p:embed/>
                </p:oleObj>
              </mc:Choice>
              <mc:Fallback>
                <p:oleObj name="Equation" r:id="rId9" imgW="749160" imgH="952200" progId="Equation.DSMT4">
                  <p:embed/>
                  <p:pic>
                    <p:nvPicPr>
                      <p:cNvPr id="11" name="物件 10">
                        <a:extLst>
                          <a:ext uri="{FF2B5EF4-FFF2-40B4-BE49-F238E27FC236}">
                            <a16:creationId xmlns="" xmlns:a16="http://schemas.microsoft.com/office/drawing/2014/main" id="{22228A82-152A-CE34-7E32-5C1420725D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99685" y="3272572"/>
                        <a:ext cx="771525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物件 12">
            <a:extLst>
              <a:ext uri="{FF2B5EF4-FFF2-40B4-BE49-F238E27FC236}">
                <a16:creationId xmlns="" xmlns:a16="http://schemas.microsoft.com/office/drawing/2014/main" id="{C20FFC5D-567C-1E9D-D2BE-3BDC533383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68755"/>
              </p:ext>
            </p:extLst>
          </p:nvPr>
        </p:nvGraphicFramePr>
        <p:xfrm>
          <a:off x="3019827" y="3136493"/>
          <a:ext cx="77152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10" imgW="749160" imgH="952200" progId="Equation.DSMT4">
                  <p:embed/>
                </p:oleObj>
              </mc:Choice>
              <mc:Fallback>
                <p:oleObj name="Equation" r:id="rId10" imgW="749160" imgH="952200" progId="Equation.DSMT4">
                  <p:embed/>
                  <p:pic>
                    <p:nvPicPr>
                      <p:cNvPr id="12" name="物件 11">
                        <a:extLst>
                          <a:ext uri="{FF2B5EF4-FFF2-40B4-BE49-F238E27FC236}">
                            <a16:creationId xmlns="" xmlns:a16="http://schemas.microsoft.com/office/drawing/2014/main" id="{E559EB8C-AAAC-EFCE-BFEF-470D0A50BF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19827" y="3136493"/>
                        <a:ext cx="771525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物件 13">
            <a:extLst>
              <a:ext uri="{FF2B5EF4-FFF2-40B4-BE49-F238E27FC236}">
                <a16:creationId xmlns="" xmlns:a16="http://schemas.microsoft.com/office/drawing/2014/main" id="{12D5E6CA-674B-6E02-0257-9D3545A1A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803966"/>
              </p:ext>
            </p:extLst>
          </p:nvPr>
        </p:nvGraphicFramePr>
        <p:xfrm>
          <a:off x="3910603" y="2721557"/>
          <a:ext cx="77152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11" imgW="749160" imgH="952200" progId="Equation.DSMT4">
                  <p:embed/>
                </p:oleObj>
              </mc:Choice>
              <mc:Fallback>
                <p:oleObj name="Equation" r:id="rId11" imgW="749160" imgH="952200" progId="Equation.DSMT4">
                  <p:embed/>
                  <p:pic>
                    <p:nvPicPr>
                      <p:cNvPr id="13" name="物件 12">
                        <a:extLst>
                          <a:ext uri="{FF2B5EF4-FFF2-40B4-BE49-F238E27FC236}">
                            <a16:creationId xmlns="" xmlns:a16="http://schemas.microsoft.com/office/drawing/2014/main" id="{C20FFC5D-567C-1E9D-D2BE-3BDC533383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10603" y="2721557"/>
                        <a:ext cx="771525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物件 14">
            <a:extLst>
              <a:ext uri="{FF2B5EF4-FFF2-40B4-BE49-F238E27FC236}">
                <a16:creationId xmlns="" xmlns:a16="http://schemas.microsoft.com/office/drawing/2014/main" id="{D7B1AC18-2D78-EF2A-2BFA-A93A2D8300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698787"/>
              </p:ext>
            </p:extLst>
          </p:nvPr>
        </p:nvGraphicFramePr>
        <p:xfrm>
          <a:off x="3360113" y="4129661"/>
          <a:ext cx="1477963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12" imgW="1434960" imgH="952200" progId="Equation.DSMT4">
                  <p:embed/>
                </p:oleObj>
              </mc:Choice>
              <mc:Fallback>
                <p:oleObj name="Equation" r:id="rId12" imgW="1434960" imgH="952200" progId="Equation.DSMT4">
                  <p:embed/>
                  <p:pic>
                    <p:nvPicPr>
                      <p:cNvPr id="14" name="物件 13">
                        <a:extLst>
                          <a:ext uri="{FF2B5EF4-FFF2-40B4-BE49-F238E27FC236}">
                            <a16:creationId xmlns="" xmlns:a16="http://schemas.microsoft.com/office/drawing/2014/main" id="{12D5E6CA-674B-6E02-0257-9D3545A1A8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60113" y="4129661"/>
                        <a:ext cx="1477963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文字方塊 15">
            <a:extLst>
              <a:ext uri="{FF2B5EF4-FFF2-40B4-BE49-F238E27FC236}">
                <a16:creationId xmlns="" xmlns:a16="http://schemas.microsoft.com/office/drawing/2014/main" id="{290A0083-ACAC-667B-D6F6-42EE0A4FF449}"/>
              </a:ext>
            </a:extLst>
          </p:cNvPr>
          <p:cNvSpPr txBox="1"/>
          <p:nvPr/>
        </p:nvSpPr>
        <p:spPr>
          <a:xfrm>
            <a:off x="2144728" y="6202457"/>
            <a:ext cx="771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7D1A87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W</a:t>
            </a:r>
            <a:endParaRPr lang="zh-TW" altLang="en-US" sz="3200" baseline="-25000" dirty="0">
              <a:solidFill>
                <a:srgbClr val="7D1A87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61A0EAE7-3CB2-8D89-F9CC-246217AAC790}"/>
              </a:ext>
            </a:extLst>
          </p:cNvPr>
          <p:cNvSpPr txBox="1"/>
          <p:nvPr/>
        </p:nvSpPr>
        <p:spPr>
          <a:xfrm>
            <a:off x="3445955" y="2199533"/>
            <a:ext cx="345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solidFill>
                <a:srgbClr val="E00911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8EE3F621-9CCF-7AA2-A938-7E39A34A491E}"/>
              </a:ext>
            </a:extLst>
          </p:cNvPr>
          <p:cNvSpPr txBox="1"/>
          <p:nvPr/>
        </p:nvSpPr>
        <p:spPr>
          <a:xfrm>
            <a:off x="3081353" y="2199533"/>
            <a:ext cx="345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solidFill>
                <a:srgbClr val="E00911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="" xmlns:a16="http://schemas.microsoft.com/office/drawing/2014/main" id="{E853464A-3C24-F071-3183-EECCEF96AB99}"/>
              </a:ext>
            </a:extLst>
          </p:cNvPr>
          <p:cNvSpPr txBox="1"/>
          <p:nvPr/>
        </p:nvSpPr>
        <p:spPr>
          <a:xfrm>
            <a:off x="2570124" y="3810452"/>
            <a:ext cx="345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solidFill>
                <a:srgbClr val="E00911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EB119FC7-84CF-99E2-0F8E-EC8ED60C8AEF}"/>
              </a:ext>
            </a:extLst>
          </p:cNvPr>
          <p:cNvSpPr txBox="1"/>
          <p:nvPr/>
        </p:nvSpPr>
        <p:spPr>
          <a:xfrm>
            <a:off x="2205522" y="3810452"/>
            <a:ext cx="345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solidFill>
                  <a:srgbClr val="E00911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solidFill>
                <a:srgbClr val="E00911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79333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043656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zh-TW" altLang="en-US" b="1" dirty="0">
                <a:latin typeface="Times New Roman" panose="02020603050405020304" pitchFamily="18" charset="0"/>
              </a:rPr>
              <a:t>輪軸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構造：由兩個不同半徑的圓輪固定在同一轉軸上而成，半徑大的稱為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zh-TW" altLang="en-US" dirty="0">
                <a:latin typeface="Times New Roman" panose="02020603050405020304" pitchFamily="18" charset="0"/>
              </a:rPr>
              <a:t>，半徑小的稱為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zh-TW" altLang="en-US" dirty="0">
                <a:latin typeface="Times New Roman" panose="02020603050405020304" pitchFamily="18" charset="0"/>
              </a:rPr>
              <a:t>，合稱輪軸。</a:t>
            </a:r>
          </a:p>
          <a:p>
            <a:pPr marL="1101725" indent="-590550" algn="l" eaLnBrk="1" hangingPunct="1">
              <a:tabLst>
                <a:tab pos="2346325" algn="l"/>
              </a:tabLst>
            </a:pPr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公式：軸半徑</a:t>
            </a:r>
            <a:r>
              <a:rPr lang="en-US" altLang="zh-TW" dirty="0">
                <a:latin typeface="Times New Roman" panose="02020603050405020304" pitchFamily="18" charset="0"/>
              </a:rPr>
              <a:t>×</a:t>
            </a:r>
            <a:r>
              <a:rPr lang="zh-TW" altLang="en-US" dirty="0">
                <a:latin typeface="Times New Roman" panose="02020603050405020304" pitchFamily="18" charset="0"/>
              </a:rPr>
              <a:t>抗力 </a:t>
            </a:r>
            <a:r>
              <a:rPr lang="en-US" altLang="zh-TW" dirty="0">
                <a:latin typeface="Times New Roman" panose="02020603050405020304" pitchFamily="18" charset="0"/>
              </a:rPr>
              <a:t>= </a:t>
            </a:r>
            <a:r>
              <a:rPr lang="zh-TW" altLang="en-US" dirty="0">
                <a:latin typeface="Times New Roman" panose="02020603050405020304" pitchFamily="18" charset="0"/>
              </a:rPr>
              <a:t>輪半徑</a:t>
            </a:r>
            <a:r>
              <a:rPr lang="en-US" altLang="zh-TW" dirty="0">
                <a:latin typeface="Times New Roman" panose="02020603050405020304" pitchFamily="18" charset="0"/>
              </a:rPr>
              <a:t>×</a:t>
            </a:r>
            <a:r>
              <a:rPr lang="zh-TW" altLang="en-US" dirty="0">
                <a:latin typeface="Times New Roman" panose="02020603050405020304" pitchFamily="18" charset="0"/>
              </a:rPr>
              <a:t>施力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</a:rPr>
              <a:t>	      r   </a:t>
            </a:r>
            <a:r>
              <a:rPr lang="en-US" altLang="zh-TW" sz="2400" dirty="0">
                <a:latin typeface="Times New Roman" panose="02020603050405020304" pitchFamily="18" charset="0"/>
              </a:rPr>
              <a:t>  </a:t>
            </a:r>
            <a:r>
              <a:rPr lang="en-US" altLang="zh-TW" dirty="0">
                <a:latin typeface="Times New Roman" panose="02020603050405020304" pitchFamily="18" charset="0"/>
              </a:rPr>
              <a:t>×  W  </a:t>
            </a:r>
            <a:r>
              <a:rPr lang="en-US" altLang="zh-TW" sz="2000" dirty="0">
                <a:latin typeface="Times New Roman" panose="02020603050405020304" pitchFamily="18" charset="0"/>
              </a:rPr>
              <a:t>  </a:t>
            </a:r>
            <a:r>
              <a:rPr lang="en-US" altLang="zh-TW" dirty="0">
                <a:latin typeface="Times New Roman" panose="02020603050405020304" pitchFamily="18" charset="0"/>
              </a:rPr>
              <a:t>=</a:t>
            </a:r>
            <a:r>
              <a:rPr lang="zh-TW" altLang="en-US" dirty="0">
                <a:latin typeface="Times New Roman" panose="02020603050405020304" pitchFamily="18" charset="0"/>
              </a:rPr>
              <a:t>      </a:t>
            </a:r>
            <a:r>
              <a:rPr lang="en-US" altLang="zh-TW" dirty="0">
                <a:latin typeface="Times New Roman" panose="02020603050405020304" pitchFamily="18" charset="0"/>
              </a:rPr>
              <a:t>R    </a:t>
            </a:r>
            <a:r>
              <a:rPr lang="en-US" altLang="zh-TW" sz="1600" dirty="0">
                <a:latin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</a:rPr>
              <a:t>×   F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	 </a:t>
            </a:r>
            <a:r>
              <a:rPr lang="zh-TW" altLang="en-US" dirty="0">
                <a:latin typeface="Times New Roman" panose="02020603050405020304" pitchFamily="18" charset="0"/>
              </a:rPr>
              <a:t>輪軸可視為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的一種變形裝置，其原理和槓桿一樣，具有改變方向、省力或省時的功用。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6168E83A-0DF4-3781-1D18-A9C991EA2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4013" y="193796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輪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2DEE8FE6-C922-7CB8-9520-37883AD49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3342" y="252362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軸</a:t>
            </a:r>
          </a:p>
        </p:txBody>
      </p:sp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046EF972-D443-BE37-35B4-0B2358E17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3502" y="4472741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槓桿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393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043656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zh-TW" altLang="en-US" b="1" dirty="0">
                <a:latin typeface="Times New Roman" panose="02020603050405020304" pitchFamily="18" charset="0"/>
              </a:rPr>
              <a:t>輪軸</a:t>
            </a:r>
            <a:endParaRPr lang="en-US" altLang="zh-TW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1B4A8093-C0D0-A9C7-1558-E58DA14BC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511253"/>
              </p:ext>
            </p:extLst>
          </p:nvPr>
        </p:nvGraphicFramePr>
        <p:xfrm>
          <a:off x="198001" y="1209369"/>
          <a:ext cx="8748000" cy="49488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5788">
                  <a:extLst>
                    <a:ext uri="{9D8B030D-6E8A-4147-A177-3AD203B41FA5}">
                      <a16:colId xmlns="" xmlns:a16="http://schemas.microsoft.com/office/drawing/2014/main" val="2122176865"/>
                    </a:ext>
                  </a:extLst>
                </a:gridCol>
                <a:gridCol w="3751106">
                  <a:extLst>
                    <a:ext uri="{9D8B030D-6E8A-4147-A177-3AD203B41FA5}">
                      <a16:colId xmlns="" xmlns:a16="http://schemas.microsoft.com/office/drawing/2014/main" val="526379573"/>
                    </a:ext>
                  </a:extLst>
                </a:gridCol>
                <a:gridCol w="3751106">
                  <a:extLst>
                    <a:ext uri="{9D8B030D-6E8A-4147-A177-3AD203B41FA5}">
                      <a16:colId xmlns="" xmlns:a16="http://schemas.microsoft.com/office/drawing/2014/main" val="2577939206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輪軸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省力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省時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91489913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原理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施力作用在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上，</a:t>
                      </a:r>
                    </a:p>
                    <a:p>
                      <a:pPr marL="36195" marR="18034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抗力作用在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施力作用在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上，</a:t>
                      </a:r>
                    </a:p>
                    <a:p>
                      <a:pPr marL="36195" marR="180340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抗力作用在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42840245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構造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34678890"/>
                  </a:ext>
                </a:extLst>
              </a:tr>
            </a:tbl>
          </a:graphicData>
        </a:graphic>
      </p:graphicFrame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6168E83A-0DF4-3781-1D18-A9C991EA2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2185" y="1978575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輪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2DEE8FE6-C922-7CB8-9520-37883AD49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2185" y="2585723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軸</a:t>
            </a:r>
          </a:p>
        </p:txBody>
      </p:sp>
      <p:sp>
        <p:nvSpPr>
          <p:cNvPr id="7" name="矩形 11">
            <a:extLst>
              <a:ext uri="{FF2B5EF4-FFF2-40B4-BE49-F238E27FC236}">
                <a16:creationId xmlns="" xmlns:a16="http://schemas.microsoft.com/office/drawing/2014/main" id="{26715991-0D0F-99A8-949E-D3F08F61D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9558" y="1967857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軸</a:t>
            </a:r>
          </a:p>
        </p:txBody>
      </p:sp>
      <p:sp>
        <p:nvSpPr>
          <p:cNvPr id="8" name="矩形 11">
            <a:extLst>
              <a:ext uri="{FF2B5EF4-FFF2-40B4-BE49-F238E27FC236}">
                <a16:creationId xmlns="" xmlns:a16="http://schemas.microsoft.com/office/drawing/2014/main" id="{F79BEABD-A2E1-5B6A-6917-8FAC2D077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8309" y="257669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輪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="" xmlns:a16="http://schemas.microsoft.com/office/drawing/2014/main" id="{2187A315-FB04-DCDA-F14E-2B8F1AD9FB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590"/>
          <a:stretch/>
        </p:blipFill>
        <p:spPr>
          <a:xfrm>
            <a:off x="2322095" y="3237896"/>
            <a:ext cx="1888958" cy="2811510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="" xmlns:a16="http://schemas.microsoft.com/office/drawing/2014/main" id="{077AA7B7-0974-434F-15DD-BCFB5E1FECD0}"/>
              </a:ext>
            </a:extLst>
          </p:cNvPr>
          <p:cNvSpPr txBox="1"/>
          <p:nvPr/>
        </p:nvSpPr>
        <p:spPr>
          <a:xfrm>
            <a:off x="2608923" y="3743951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46DBDD93-EE8F-141B-2D18-D7EF9A90B1D8}"/>
              </a:ext>
            </a:extLst>
          </p:cNvPr>
          <p:cNvSpPr txBox="1"/>
          <p:nvPr/>
        </p:nvSpPr>
        <p:spPr>
          <a:xfrm>
            <a:off x="3566563" y="3612817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45741558-079F-DA3F-EDC5-BB35314C2656}"/>
              </a:ext>
            </a:extLst>
          </p:cNvPr>
          <p:cNvSpPr txBox="1"/>
          <p:nvPr/>
        </p:nvSpPr>
        <p:spPr>
          <a:xfrm>
            <a:off x="2070496" y="5445931"/>
            <a:ext cx="5725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W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="" xmlns:a16="http://schemas.microsoft.com/office/drawing/2014/main" id="{46F6EF78-560F-477C-2A62-052E8C70082F}"/>
              </a:ext>
            </a:extLst>
          </p:cNvPr>
          <p:cNvSpPr txBox="1"/>
          <p:nvPr/>
        </p:nvSpPr>
        <p:spPr>
          <a:xfrm>
            <a:off x="3934041" y="5476663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pic>
        <p:nvPicPr>
          <p:cNvPr id="16" name="圖片 15">
            <a:extLst>
              <a:ext uri="{FF2B5EF4-FFF2-40B4-BE49-F238E27FC236}">
                <a16:creationId xmlns="" xmlns:a16="http://schemas.microsoft.com/office/drawing/2014/main" id="{E8D6B72C-9C88-E64C-AE94-311A0FB9019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66" r="-610"/>
          <a:stretch/>
        </p:blipFill>
        <p:spPr>
          <a:xfrm>
            <a:off x="5979695" y="3237896"/>
            <a:ext cx="2127798" cy="2811510"/>
          </a:xfrm>
          <a:prstGeom prst="rect">
            <a:avLst/>
          </a:prstGeom>
        </p:spPr>
      </p:pic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18D2C217-B546-1716-3B33-EFE283E0B265}"/>
              </a:ext>
            </a:extLst>
          </p:cNvPr>
          <p:cNvSpPr txBox="1"/>
          <p:nvPr/>
        </p:nvSpPr>
        <p:spPr>
          <a:xfrm>
            <a:off x="6240669" y="3743951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="" xmlns:a16="http://schemas.microsoft.com/office/drawing/2014/main" id="{43332085-17DD-FD03-DC2B-09023E9784F7}"/>
              </a:ext>
            </a:extLst>
          </p:cNvPr>
          <p:cNvSpPr txBox="1"/>
          <p:nvPr/>
        </p:nvSpPr>
        <p:spPr>
          <a:xfrm>
            <a:off x="7198309" y="3612817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R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3323D433-4C07-E792-F4CA-0F277452D341}"/>
              </a:ext>
            </a:extLst>
          </p:cNvPr>
          <p:cNvSpPr txBox="1"/>
          <p:nvPr/>
        </p:nvSpPr>
        <p:spPr>
          <a:xfrm>
            <a:off x="7950262" y="5445931"/>
            <a:ext cx="5725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W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="" xmlns:a16="http://schemas.microsoft.com/office/drawing/2014/main" id="{6BB80AFF-1726-CA31-26E9-4C2203D41DEA}"/>
              </a:ext>
            </a:extLst>
          </p:cNvPr>
          <p:cNvSpPr txBox="1"/>
          <p:nvPr/>
        </p:nvSpPr>
        <p:spPr>
          <a:xfrm>
            <a:off x="6379129" y="5476663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F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459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043656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zh-TW" altLang="en-US" b="1" dirty="0">
                <a:latin typeface="Times New Roman" panose="02020603050405020304" pitchFamily="18" charset="0"/>
              </a:rPr>
              <a:t>輪軸</a:t>
            </a:r>
            <a:endParaRPr lang="en-US" altLang="zh-TW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1B4A8093-C0D0-A9C7-1558-E58DA14BC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947572"/>
              </p:ext>
            </p:extLst>
          </p:nvPr>
        </p:nvGraphicFramePr>
        <p:xfrm>
          <a:off x="198001" y="1209369"/>
          <a:ext cx="8748000" cy="38920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5788">
                  <a:extLst>
                    <a:ext uri="{9D8B030D-6E8A-4147-A177-3AD203B41FA5}">
                      <a16:colId xmlns="" xmlns:a16="http://schemas.microsoft.com/office/drawing/2014/main" val="2122176865"/>
                    </a:ext>
                  </a:extLst>
                </a:gridCol>
                <a:gridCol w="3751106">
                  <a:extLst>
                    <a:ext uri="{9D8B030D-6E8A-4147-A177-3AD203B41FA5}">
                      <a16:colId xmlns="" xmlns:a16="http://schemas.microsoft.com/office/drawing/2014/main" val="526379573"/>
                    </a:ext>
                  </a:extLst>
                </a:gridCol>
                <a:gridCol w="3751106">
                  <a:extLst>
                    <a:ext uri="{9D8B030D-6E8A-4147-A177-3AD203B41FA5}">
                      <a16:colId xmlns="" xmlns:a16="http://schemas.microsoft.com/office/drawing/2014/main" val="2577939206"/>
                    </a:ext>
                  </a:extLst>
                </a:gridCol>
              </a:tblGrid>
              <a:tr h="988209">
                <a:tc row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公式</a:t>
                      </a:r>
                      <a:endParaRPr lang="zh-TW" altLang="en-US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F</a:t>
                      </a:r>
                      <a:r>
                        <a:rPr lang="en-US" altLang="zh-TW" sz="3200" b="0" kern="1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×</a:t>
                      </a:r>
                      <a:r>
                        <a:rPr lang="en-US" altLang="zh-TW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R=</a:t>
                      </a:r>
                      <a:r>
                        <a:rPr lang="en-US" altLang="zh-TW" sz="3200" b="0" kern="100" dirty="0" err="1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W</a:t>
                      </a:r>
                      <a:r>
                        <a:rPr lang="en-US" altLang="zh-TW" sz="3200" b="0" kern="1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×</a:t>
                      </a:r>
                      <a:r>
                        <a:rPr lang="en-US" altLang="zh-TW" sz="3200" b="0" kern="100" dirty="0" err="1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r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 err="1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F</a:t>
                      </a:r>
                      <a:r>
                        <a:rPr lang="en-US" altLang="zh-TW" sz="3200" b="0" kern="1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×</a:t>
                      </a:r>
                      <a:r>
                        <a:rPr lang="en-US" altLang="zh-TW" sz="3200" b="0" kern="100" dirty="0" err="1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r</a:t>
                      </a:r>
                      <a:r>
                        <a:rPr lang="en-US" altLang="zh-TW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=W</a:t>
                      </a:r>
                      <a:r>
                        <a:rPr lang="en-US" altLang="zh-TW" sz="3200" b="0" kern="1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×</a:t>
                      </a:r>
                      <a:r>
                        <a:rPr lang="en-US" altLang="zh-TW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R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91489913"/>
                  </a:ext>
                </a:extLst>
              </a:tr>
              <a:tr h="1534900">
                <a:tc vMerge="1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原理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5763" marR="180340" indent="-119063" algn="l" defTabSz="914400" rtl="0" eaLnBrk="0" latin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</a:t>
                      </a:r>
                      <a:r>
                        <a:rPr lang="zh-TW" altLang="en-US" sz="3200" b="0" kern="1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</a:t>
                      </a:r>
                      <a:r>
                        <a:rPr lang="en-US" altLang="zh-TW" sz="3200" b="0" kern="1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×</a:t>
                      </a:r>
                      <a:r>
                        <a:rPr lang="zh-TW" altLang="en-US" sz="3200" b="0" kern="1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輪</a:t>
                      </a:r>
                      <a:r>
                        <a:rPr lang="zh-TW" altLang="en-US" sz="3200" b="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半徑</a:t>
                      </a:r>
                      <a:endParaRPr lang="en-US" altLang="zh-TW" sz="3200" b="0" kern="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l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</a:t>
                      </a:r>
                      <a:r>
                        <a:rPr lang="zh-TW" altLang="en-US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物重</a:t>
                      </a:r>
                      <a:r>
                        <a:rPr lang="en-US" altLang="zh-TW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×</a:t>
                      </a:r>
                      <a:r>
                        <a:rPr lang="zh-TW" altLang="en-US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軸</a:t>
                      </a: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半徑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5763" marR="180340" indent="-119063" algn="l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施</a:t>
                      </a:r>
                      <a:r>
                        <a:rPr lang="zh-TW" altLang="en-US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力</a:t>
                      </a:r>
                      <a:r>
                        <a:rPr lang="en-US" altLang="zh-TW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×</a:t>
                      </a:r>
                      <a:r>
                        <a:rPr lang="zh-TW" altLang="en-US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軸</a:t>
                      </a: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半徑</a:t>
                      </a:r>
                      <a:endParaRPr lang="en-US" altLang="zh-TW" sz="3200" b="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l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=</a:t>
                      </a:r>
                      <a:r>
                        <a:rPr lang="zh-TW" altLang="en-US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物重</a:t>
                      </a:r>
                      <a:r>
                        <a:rPr lang="en-US" altLang="zh-TW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×</a:t>
                      </a:r>
                      <a:r>
                        <a:rPr lang="zh-TW" altLang="en-US" sz="3200" b="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輪</a:t>
                      </a: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半徑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42840245"/>
                  </a:ext>
                </a:extLst>
              </a:tr>
              <a:tr h="136891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實例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螺絲起子、方向盤、門把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後輪傳動汽車的後輪軸、擀麵棍</a:t>
                      </a:r>
                      <a:endParaRPr lang="zh-TW" sz="3200" b="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3467889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6601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693361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簡單機械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機械：無論簡單或複雜，凡能傳遞能量，幫人類作功的裝置，均稱為機械。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簡單機械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簡單機械的功用</a:t>
            </a:r>
          </a:p>
          <a:p>
            <a:pPr marL="1552575" indent="-446088" eaLnBrk="1" hangingPunct="1"/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省力：對機械的施力小於機械所受的力（負重）時，可以較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的力舉起物體，但所費的時間較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552575" indent="-446088" eaLnBrk="1" hangingPunct="1"/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省時：對機械的施力大於機械所受的力（負重）時，需以較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的力舉起物體，但所費的時間或拉動的距離較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7FC18DE5-8EF8-8171-242E-E7B630DFF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9651" y="262376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小</a:t>
            </a:r>
          </a:p>
        </p:txBody>
      </p:sp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5522C302-A9D0-B723-365A-4F5EB99BC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4662" y="3208543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長</a:t>
            </a:r>
          </a:p>
        </p:txBody>
      </p:sp>
      <p:sp>
        <p:nvSpPr>
          <p:cNvPr id="7" name="矩形 11">
            <a:extLst>
              <a:ext uri="{FF2B5EF4-FFF2-40B4-BE49-F238E27FC236}">
                <a16:creationId xmlns="" xmlns:a16="http://schemas.microsoft.com/office/drawing/2014/main" id="{AD94A4B1-64CD-EBE9-5700-A41B36D6D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9651" y="446345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大</a:t>
            </a:r>
          </a:p>
        </p:txBody>
      </p:sp>
      <p:sp>
        <p:nvSpPr>
          <p:cNvPr id="8" name="矩形 11">
            <a:extLst>
              <a:ext uri="{FF2B5EF4-FFF2-40B4-BE49-F238E27FC236}">
                <a16:creationId xmlns="" xmlns:a16="http://schemas.microsoft.com/office/drawing/2014/main" id="{2837D881-088B-26F9-0AB9-CB3A95146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989" y="565253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短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058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簡單機械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簡單機械的功用</a:t>
            </a:r>
          </a:p>
          <a:p>
            <a:pPr marL="1552575" indent="-446088" eaLnBrk="1" hangingPunct="1"/>
            <a:r>
              <a:rPr lang="en-US" altLang="zh-TW" dirty="0">
                <a:latin typeface="Times New Roman" panose="02020603050405020304" pitchFamily="18" charset="0"/>
              </a:rPr>
              <a:t>c.	</a:t>
            </a:r>
            <a:r>
              <a:rPr lang="zh-TW" altLang="en-US" dirty="0">
                <a:latin typeface="Times New Roman" panose="02020603050405020304" pitchFamily="18" charset="0"/>
              </a:rPr>
              <a:t>操作方便：既不省力、也不費力，但可改變力的方向。</a:t>
            </a:r>
          </a:p>
          <a:p>
            <a:pPr marL="1552575" indent="-446088" eaLnBrk="1" hangingPunct="1"/>
            <a:r>
              <a:rPr lang="en-US" altLang="zh-TW" dirty="0">
                <a:latin typeface="Times New Roman" panose="02020603050405020304" pitchFamily="18" charset="0"/>
              </a:rPr>
              <a:t>d.	</a:t>
            </a:r>
            <a:r>
              <a:rPr lang="zh-TW" altLang="en-US" dirty="0">
                <a:latin typeface="Times New Roman" panose="02020603050405020304" pitchFamily="18" charset="0"/>
              </a:rPr>
              <a:t>用來傳遞功和能，但不能用來省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       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7FC18DE5-8EF8-8171-242E-E7B630DFF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0788" y="3899115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功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316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簡單機械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簡單機械的種類</a:t>
            </a:r>
          </a:p>
          <a:p>
            <a:pPr marL="1552575" indent="-446088" eaLnBrk="1" hangingPunct="1"/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應用功能原理的機械有：斜面、 </a:t>
            </a:r>
            <a:r>
              <a:rPr lang="en-US" altLang="zh-TW" dirty="0">
                <a:latin typeface="Times New Roman" panose="02020603050405020304" pitchFamily="18" charset="0"/>
              </a:rPr>
              <a:t/>
            </a:r>
            <a:br>
              <a:rPr lang="en-US" altLang="zh-TW" dirty="0">
                <a:latin typeface="Times New Roman" panose="02020603050405020304" pitchFamily="18" charset="0"/>
              </a:rPr>
            </a:br>
            <a:r>
              <a:rPr lang="zh-TW" altLang="en-US" u="sng" dirty="0">
                <a:latin typeface="Times New Roman" panose="02020603050405020304" pitchFamily="18" charset="0"/>
              </a:rPr>
              <a:t>　　 　   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552575" indent="-446088" eaLnBrk="1" hangingPunct="1"/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應用槓桿原理的機械有：槓桿、滑輪和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7FC18DE5-8EF8-8171-242E-E7B630DFF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1420" y="262376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螺旋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8D17EB5C-8A59-91C0-66AA-F25B17431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279" y="3887083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輪軸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72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斜面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構造：任何與水平成一角度的平面，均稱為斜面</a:t>
            </a:r>
            <a:r>
              <a:rPr lang="zh-TW" altLang="en-US" dirty="0" smtClean="0">
                <a:latin typeface="Times New Roman" panose="02020603050405020304" pitchFamily="18" charset="0"/>
              </a:rPr>
              <a:t>。</a:t>
            </a:r>
          </a:p>
          <a:p>
            <a:pPr marL="1101725" indent="-590550" algn="l" eaLnBrk="1" hangingPunct="1">
              <a:buAutoNum type="arabicParenBoth" startAt="2"/>
              <a:tabLst>
                <a:tab pos="2333625" algn="l"/>
              </a:tabLst>
            </a:pPr>
            <a:r>
              <a:rPr lang="zh-TW" altLang="en-US" dirty="0" smtClean="0">
                <a:latin typeface="Times New Roman" panose="02020603050405020304" pitchFamily="18" charset="0"/>
              </a:rPr>
              <a:t>公式：沿斜面上推之力（或物體所受下</a:t>
            </a:r>
            <a:r>
              <a:rPr lang="en-US" altLang="zh-TW" dirty="0" smtClean="0">
                <a:latin typeface="Times New Roman" panose="02020603050405020304" pitchFamily="18" charset="0"/>
              </a:rPr>
              <a:t>	</a:t>
            </a:r>
            <a:r>
              <a:rPr lang="zh-TW" altLang="en-US" dirty="0" smtClean="0">
                <a:latin typeface="Times New Roman" panose="02020603050405020304" pitchFamily="18" charset="0"/>
              </a:rPr>
              <a:t>滑之力）</a:t>
            </a:r>
            <a:r>
              <a:rPr lang="en-US" altLang="zh-TW" dirty="0" smtClean="0">
                <a:latin typeface="Times New Roman" panose="02020603050405020304" pitchFamily="18" charset="0"/>
              </a:rPr>
              <a:t/>
            </a:r>
            <a:br>
              <a:rPr lang="en-US" altLang="zh-TW" dirty="0" smtClean="0">
                <a:latin typeface="Times New Roman" panose="02020603050405020304" pitchFamily="18" charset="0"/>
              </a:rPr>
            </a:br>
            <a:r>
              <a:rPr lang="en-US" altLang="zh-TW" dirty="0" smtClean="0">
                <a:latin typeface="Times New Roman" panose="02020603050405020304" pitchFamily="18" charset="0"/>
              </a:rPr>
              <a:t>	</a:t>
            </a:r>
            <a:r>
              <a:rPr lang="en-US" altLang="zh-TW" dirty="0" smtClean="0">
                <a:latin typeface="Times New Roman" panose="02020603050405020304" pitchFamily="18" charset="0"/>
              </a:rPr>
              <a:t>=</a:t>
            </a:r>
            <a:r>
              <a:rPr lang="zh-TW" altLang="en-US" dirty="0" smtClean="0">
                <a:latin typeface="Times New Roman" panose="02020603050405020304" pitchFamily="18" charset="0"/>
              </a:rPr>
              <a:t>沿</a:t>
            </a:r>
            <a:r>
              <a:rPr lang="zh-TW" altLang="en-US" dirty="0" smtClean="0">
                <a:latin typeface="Times New Roman" panose="02020603050405020304" pitchFamily="18" charset="0"/>
              </a:rPr>
              <a:t>斜面的施</a:t>
            </a:r>
            <a:r>
              <a:rPr lang="zh-TW" altLang="en-US" dirty="0" smtClean="0">
                <a:latin typeface="Times New Roman" panose="02020603050405020304" pitchFamily="18" charset="0"/>
              </a:rPr>
              <a:t>力</a:t>
            </a:r>
            <a:r>
              <a:rPr lang="en-US" altLang="zh-TW" dirty="0" smtClean="0">
                <a:latin typeface="Times New Roman" panose="02020603050405020304" pitchFamily="18" charset="0"/>
              </a:rPr>
              <a:t>×</a:t>
            </a:r>
            <a:r>
              <a:rPr lang="zh-TW" altLang="en-US" dirty="0" smtClean="0">
                <a:latin typeface="Times New Roman" panose="02020603050405020304" pitchFamily="18" charset="0"/>
              </a:rPr>
              <a:t>斜面</a:t>
            </a:r>
            <a:r>
              <a:rPr lang="zh-TW" altLang="en-US" dirty="0" smtClean="0">
                <a:latin typeface="Times New Roman" panose="02020603050405020304" pitchFamily="18" charset="0"/>
              </a:rPr>
              <a:t>長度 </a:t>
            </a:r>
            <a:r>
              <a:rPr lang="en-US" altLang="zh-TW" dirty="0" smtClean="0">
                <a:latin typeface="Times New Roman" panose="02020603050405020304" pitchFamily="18" charset="0"/>
              </a:rPr>
              <a:t/>
            </a:r>
            <a:br>
              <a:rPr lang="en-US" altLang="zh-TW" dirty="0" smtClean="0">
                <a:latin typeface="Times New Roman" panose="02020603050405020304" pitchFamily="18" charset="0"/>
              </a:rPr>
            </a:br>
            <a:r>
              <a:rPr lang="en-US" altLang="zh-TW" dirty="0" smtClean="0">
                <a:latin typeface="Times New Roman" panose="02020603050405020304" pitchFamily="18" charset="0"/>
              </a:rPr>
              <a:t>	</a:t>
            </a:r>
            <a:r>
              <a:rPr lang="en-US" altLang="zh-TW" dirty="0" smtClean="0">
                <a:latin typeface="Times New Roman" panose="02020603050405020304" pitchFamily="18" charset="0"/>
              </a:rPr>
              <a:t>=</a:t>
            </a:r>
            <a:r>
              <a:rPr lang="zh-TW" altLang="en-US" dirty="0" smtClean="0">
                <a:latin typeface="Times New Roman" panose="02020603050405020304" pitchFamily="18" charset="0"/>
              </a:rPr>
              <a:t>物</a:t>
            </a:r>
            <a:r>
              <a:rPr lang="zh-TW" altLang="en-US" dirty="0" smtClean="0">
                <a:latin typeface="Times New Roman" panose="02020603050405020304" pitchFamily="18" charset="0"/>
              </a:rPr>
              <a:t>體重</a:t>
            </a:r>
            <a:r>
              <a:rPr lang="zh-TW" altLang="en-US" dirty="0" smtClean="0">
                <a:latin typeface="Times New Roman" panose="02020603050405020304" pitchFamily="18" charset="0"/>
              </a:rPr>
              <a:t>量</a:t>
            </a:r>
            <a:r>
              <a:rPr lang="en-US" altLang="zh-TW" dirty="0" smtClean="0">
                <a:latin typeface="Times New Roman" panose="02020603050405020304" pitchFamily="18" charset="0"/>
              </a:rPr>
              <a:t>×</a:t>
            </a:r>
            <a:r>
              <a:rPr lang="zh-TW" altLang="en-US" dirty="0" smtClean="0">
                <a:latin typeface="Times New Roman" panose="02020603050405020304" pitchFamily="18" charset="0"/>
              </a:rPr>
              <a:t>斜面</a:t>
            </a:r>
            <a:r>
              <a:rPr lang="zh-TW" altLang="en-US" dirty="0" smtClean="0">
                <a:latin typeface="Times New Roman" panose="02020603050405020304" pitchFamily="18" charset="0"/>
              </a:rPr>
              <a:t>高度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7685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斜面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algn="l" eaLnBrk="1" hangingPunct="1">
              <a:buAutoNum type="arabicParenBoth" startAt="2"/>
              <a:tabLst>
                <a:tab pos="2333625" algn="l"/>
              </a:tabLst>
            </a:pPr>
            <a:r>
              <a:rPr lang="zh-TW" altLang="en-US" dirty="0" smtClean="0">
                <a:latin typeface="Times New Roman" panose="02020603050405020304" pitchFamily="18" charset="0"/>
              </a:rPr>
              <a:t>公式：沿斜面上推之力（或物體所受下</a:t>
            </a:r>
            <a:r>
              <a:rPr lang="en-US" altLang="zh-TW" dirty="0" smtClean="0">
                <a:latin typeface="Times New Roman" panose="02020603050405020304" pitchFamily="18" charset="0"/>
              </a:rPr>
              <a:t>	</a:t>
            </a:r>
            <a:r>
              <a:rPr lang="zh-TW" altLang="en-US" dirty="0" smtClean="0">
                <a:latin typeface="Times New Roman" panose="02020603050405020304" pitchFamily="18" charset="0"/>
              </a:rPr>
              <a:t>滑之力）</a:t>
            </a:r>
            <a:r>
              <a:rPr lang="en-US" altLang="zh-TW" dirty="0" smtClean="0">
                <a:latin typeface="Times New Roman" panose="02020603050405020304" pitchFamily="18" charset="0"/>
              </a:rPr>
              <a:t/>
            </a:r>
            <a:br>
              <a:rPr lang="en-US" altLang="zh-TW" dirty="0" smtClean="0">
                <a:latin typeface="Times New Roman" panose="02020603050405020304" pitchFamily="18" charset="0"/>
              </a:rPr>
            </a:br>
            <a:r>
              <a:rPr lang="en-US" altLang="zh-TW" dirty="0" smtClean="0">
                <a:latin typeface="Times New Roman" panose="02020603050405020304" pitchFamily="18" charset="0"/>
              </a:rPr>
              <a:t>	</a:t>
            </a:r>
            <a:r>
              <a:rPr lang="en-US" altLang="zh-TW" dirty="0" smtClean="0">
                <a:latin typeface="Times New Roman" panose="02020603050405020304" pitchFamily="18" charset="0"/>
              </a:rPr>
              <a:t>=</a:t>
            </a:r>
            <a:r>
              <a:rPr lang="zh-TW" altLang="en-US" dirty="0" smtClean="0">
                <a:latin typeface="Times New Roman" panose="02020603050405020304" pitchFamily="18" charset="0"/>
              </a:rPr>
              <a:t>沿</a:t>
            </a:r>
            <a:r>
              <a:rPr lang="zh-TW" altLang="en-US" dirty="0" smtClean="0">
                <a:latin typeface="Times New Roman" panose="02020603050405020304" pitchFamily="18" charset="0"/>
              </a:rPr>
              <a:t>斜面的施</a:t>
            </a:r>
            <a:r>
              <a:rPr lang="zh-TW" altLang="en-US" dirty="0" smtClean="0">
                <a:latin typeface="Times New Roman" panose="02020603050405020304" pitchFamily="18" charset="0"/>
              </a:rPr>
              <a:t>力</a:t>
            </a:r>
            <a:r>
              <a:rPr lang="en-US" altLang="zh-TW" dirty="0" smtClean="0">
                <a:latin typeface="Times New Roman" panose="02020603050405020304" pitchFamily="18" charset="0"/>
              </a:rPr>
              <a:t>×</a:t>
            </a:r>
            <a:r>
              <a:rPr lang="zh-TW" altLang="en-US" dirty="0" smtClean="0">
                <a:latin typeface="Times New Roman" panose="02020603050405020304" pitchFamily="18" charset="0"/>
              </a:rPr>
              <a:t>斜面</a:t>
            </a:r>
            <a:r>
              <a:rPr lang="zh-TW" altLang="en-US" dirty="0" smtClean="0">
                <a:latin typeface="Times New Roman" panose="02020603050405020304" pitchFamily="18" charset="0"/>
              </a:rPr>
              <a:t>長度 </a:t>
            </a:r>
            <a:r>
              <a:rPr lang="en-US" altLang="zh-TW" dirty="0" smtClean="0">
                <a:latin typeface="Times New Roman" panose="02020603050405020304" pitchFamily="18" charset="0"/>
              </a:rPr>
              <a:t/>
            </a:r>
            <a:br>
              <a:rPr lang="en-US" altLang="zh-TW" dirty="0" smtClean="0">
                <a:latin typeface="Times New Roman" panose="02020603050405020304" pitchFamily="18" charset="0"/>
              </a:rPr>
            </a:br>
            <a:r>
              <a:rPr lang="en-US" altLang="zh-TW" dirty="0" smtClean="0">
                <a:latin typeface="Times New Roman" panose="02020603050405020304" pitchFamily="18" charset="0"/>
              </a:rPr>
              <a:t>	</a:t>
            </a:r>
            <a:r>
              <a:rPr lang="en-US" altLang="zh-TW" dirty="0" smtClean="0">
                <a:latin typeface="Times New Roman" panose="02020603050405020304" pitchFamily="18" charset="0"/>
              </a:rPr>
              <a:t>=</a:t>
            </a:r>
            <a:r>
              <a:rPr lang="zh-TW" altLang="en-US" dirty="0" smtClean="0">
                <a:latin typeface="Times New Roman" panose="02020603050405020304" pitchFamily="18" charset="0"/>
              </a:rPr>
              <a:t>物</a:t>
            </a:r>
            <a:r>
              <a:rPr lang="zh-TW" altLang="en-US" dirty="0" smtClean="0">
                <a:latin typeface="Times New Roman" panose="02020603050405020304" pitchFamily="18" charset="0"/>
              </a:rPr>
              <a:t>體重</a:t>
            </a:r>
            <a:r>
              <a:rPr lang="zh-TW" altLang="en-US" dirty="0" smtClean="0">
                <a:latin typeface="Times New Roman" panose="02020603050405020304" pitchFamily="18" charset="0"/>
              </a:rPr>
              <a:t>量</a:t>
            </a:r>
            <a:r>
              <a:rPr lang="en-US" altLang="zh-TW" dirty="0" smtClean="0">
                <a:latin typeface="Times New Roman" panose="02020603050405020304" pitchFamily="18" charset="0"/>
              </a:rPr>
              <a:t>×</a:t>
            </a:r>
            <a:r>
              <a:rPr lang="zh-TW" altLang="en-US" dirty="0" smtClean="0">
                <a:latin typeface="Times New Roman" panose="02020603050405020304" pitchFamily="18" charset="0"/>
              </a:rPr>
              <a:t>斜面</a:t>
            </a:r>
            <a:r>
              <a:rPr lang="zh-TW" altLang="en-US" dirty="0" smtClean="0">
                <a:latin typeface="Times New Roman" panose="02020603050405020304" pitchFamily="18" charset="0"/>
              </a:rPr>
              <a:t>高度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sp>
        <p:nvSpPr>
          <p:cNvPr id="9" name="直角三角形 8">
            <a:extLst>
              <a:ext uri="{FF2B5EF4-FFF2-40B4-BE49-F238E27FC236}">
                <a16:creationId xmlns:a16="http://schemas.microsoft.com/office/drawing/2014/main" xmlns="" id="{02FB004A-47F7-444C-8DF3-3D3DD60F7206}"/>
              </a:ext>
            </a:extLst>
          </p:cNvPr>
          <p:cNvSpPr/>
          <p:nvPr/>
        </p:nvSpPr>
        <p:spPr bwMode="auto">
          <a:xfrm flipH="1">
            <a:off x="2175610" y="3913746"/>
            <a:ext cx="3692802" cy="2131134"/>
          </a:xfrm>
          <a:prstGeom prst="rtTriangle">
            <a:avLst/>
          </a:prstGeom>
          <a:solidFill>
            <a:srgbClr val="FFCC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0" name="object 26">
            <a:extLst>
              <a:ext uri="{FF2B5EF4-FFF2-40B4-BE49-F238E27FC236}">
                <a16:creationId xmlns:a16="http://schemas.microsoft.com/office/drawing/2014/main" xmlns="" id="{38874D98-CDAD-4376-8340-0656B3B08F44}"/>
              </a:ext>
            </a:extLst>
          </p:cNvPr>
          <p:cNvSpPr/>
          <p:nvPr/>
        </p:nvSpPr>
        <p:spPr>
          <a:xfrm rot="19800000">
            <a:off x="1963255" y="5163347"/>
            <a:ext cx="842228" cy="680907"/>
          </a:xfrm>
          <a:custGeom>
            <a:avLst/>
            <a:gdLst/>
            <a:ahLst/>
            <a:cxnLst/>
            <a:rect l="l" t="t" r="r" b="b"/>
            <a:pathLst>
              <a:path w="285114" h="230504">
                <a:moveTo>
                  <a:pt x="284911" y="230301"/>
                </a:moveTo>
                <a:lnTo>
                  <a:pt x="25" y="230339"/>
                </a:lnTo>
                <a:lnTo>
                  <a:pt x="0" y="25"/>
                </a:lnTo>
                <a:lnTo>
                  <a:pt x="284873" y="0"/>
                </a:lnTo>
                <a:lnTo>
                  <a:pt x="284911" y="230301"/>
                </a:lnTo>
                <a:close/>
              </a:path>
            </a:pathLst>
          </a:custGeom>
          <a:ln w="28575">
            <a:solidFill>
              <a:srgbClr val="231F20"/>
            </a:solidFill>
            <a:prstDash val="sysDot"/>
          </a:ln>
        </p:spPr>
        <p:txBody>
          <a:bodyPr wrap="square" lIns="0" tIns="0" rIns="0" bIns="0" rtlCol="0"/>
          <a:lstStyle/>
          <a:p>
            <a:endParaRPr sz="32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object 27">
            <a:extLst>
              <a:ext uri="{FF2B5EF4-FFF2-40B4-BE49-F238E27FC236}">
                <a16:creationId xmlns:a16="http://schemas.microsoft.com/office/drawing/2014/main" xmlns="" id="{A12D823F-7E85-4FD3-B2A7-4E14A198ECD8}"/>
              </a:ext>
            </a:extLst>
          </p:cNvPr>
          <p:cNvSpPr/>
          <p:nvPr/>
        </p:nvSpPr>
        <p:spPr>
          <a:xfrm>
            <a:off x="6445020" y="3970019"/>
            <a:ext cx="841964" cy="6808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 w="1905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32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object 29">
            <a:extLst>
              <a:ext uri="{FF2B5EF4-FFF2-40B4-BE49-F238E27FC236}">
                <a16:creationId xmlns:a16="http://schemas.microsoft.com/office/drawing/2014/main" xmlns="" id="{629D2F59-A52C-4819-ACB5-A7EE2628B906}"/>
              </a:ext>
            </a:extLst>
          </p:cNvPr>
          <p:cNvSpPr/>
          <p:nvPr/>
        </p:nvSpPr>
        <p:spPr>
          <a:xfrm>
            <a:off x="6445020" y="5358952"/>
            <a:ext cx="842228" cy="680907"/>
          </a:xfrm>
          <a:custGeom>
            <a:avLst/>
            <a:gdLst/>
            <a:ahLst/>
            <a:cxnLst/>
            <a:rect l="l" t="t" r="r" b="b"/>
            <a:pathLst>
              <a:path w="285115" h="230504">
                <a:moveTo>
                  <a:pt x="285013" y="230301"/>
                </a:moveTo>
                <a:lnTo>
                  <a:pt x="114" y="230492"/>
                </a:lnTo>
                <a:lnTo>
                  <a:pt x="0" y="177"/>
                </a:lnTo>
                <a:lnTo>
                  <a:pt x="284848" y="0"/>
                </a:lnTo>
                <a:lnTo>
                  <a:pt x="285013" y="230301"/>
                </a:lnTo>
                <a:close/>
              </a:path>
            </a:pathLst>
          </a:custGeom>
          <a:ln w="28575">
            <a:solidFill>
              <a:srgbClr val="231F20"/>
            </a:solidFill>
            <a:prstDash val="sysDot"/>
          </a:ln>
        </p:spPr>
        <p:txBody>
          <a:bodyPr wrap="square" lIns="0" tIns="0" rIns="0" bIns="0" rtlCol="0"/>
          <a:lstStyle/>
          <a:p>
            <a:endParaRPr sz="32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object 37">
            <a:extLst>
              <a:ext uri="{FF2B5EF4-FFF2-40B4-BE49-F238E27FC236}">
                <a16:creationId xmlns:a16="http://schemas.microsoft.com/office/drawing/2014/main" xmlns="" id="{D0CC43EE-8944-4B78-A118-B667E041C37B}"/>
              </a:ext>
            </a:extLst>
          </p:cNvPr>
          <p:cNvSpPr txBox="1"/>
          <p:nvPr/>
        </p:nvSpPr>
        <p:spPr>
          <a:xfrm rot="19800000">
            <a:off x="3078702" y="5191037"/>
            <a:ext cx="1145860" cy="5373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sz="3200" spc="5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L=2</a:t>
            </a:r>
            <a:r>
              <a:rPr sz="32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m</a:t>
            </a:r>
          </a:p>
        </p:txBody>
      </p:sp>
      <p:sp>
        <p:nvSpPr>
          <p:cNvPr id="14" name="object 38">
            <a:extLst>
              <a:ext uri="{FF2B5EF4-FFF2-40B4-BE49-F238E27FC236}">
                <a16:creationId xmlns:a16="http://schemas.microsoft.com/office/drawing/2014/main" xmlns="" id="{AECB6623-641F-4224-8BFD-04249EDC7DFB}"/>
              </a:ext>
            </a:extLst>
          </p:cNvPr>
          <p:cNvSpPr txBox="1"/>
          <p:nvPr/>
        </p:nvSpPr>
        <p:spPr>
          <a:xfrm>
            <a:off x="899851" y="4814529"/>
            <a:ext cx="154274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10kg</a:t>
            </a:r>
            <a:r>
              <a:rPr sz="3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w</a:t>
            </a:r>
            <a:endParaRPr sz="32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sp>
        <p:nvSpPr>
          <p:cNvPr id="15" name="object 39">
            <a:extLst>
              <a:ext uri="{FF2B5EF4-FFF2-40B4-BE49-F238E27FC236}">
                <a16:creationId xmlns:a16="http://schemas.microsoft.com/office/drawing/2014/main" xmlns="" id="{E12D2C13-189F-4936-927E-B83CBA0C964C}"/>
              </a:ext>
            </a:extLst>
          </p:cNvPr>
          <p:cNvSpPr txBox="1"/>
          <p:nvPr/>
        </p:nvSpPr>
        <p:spPr>
          <a:xfrm>
            <a:off x="4596934" y="5099053"/>
            <a:ext cx="2094708" cy="50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200" spc="2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H=1m</a:t>
            </a:r>
            <a:endParaRPr sz="32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sp>
        <p:nvSpPr>
          <p:cNvPr id="16" name="object 41">
            <a:extLst>
              <a:ext uri="{FF2B5EF4-FFF2-40B4-BE49-F238E27FC236}">
                <a16:creationId xmlns:a16="http://schemas.microsoft.com/office/drawing/2014/main" xmlns="" id="{EC2FE7F5-8E31-4616-B075-149E08041727}"/>
              </a:ext>
            </a:extLst>
          </p:cNvPr>
          <p:cNvSpPr txBox="1"/>
          <p:nvPr/>
        </p:nvSpPr>
        <p:spPr>
          <a:xfrm>
            <a:off x="6593538" y="5478208"/>
            <a:ext cx="82909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W</a:t>
            </a:r>
            <a:endParaRPr sz="32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sp>
        <p:nvSpPr>
          <p:cNvPr id="17" name="object 42">
            <a:extLst>
              <a:ext uri="{FF2B5EF4-FFF2-40B4-BE49-F238E27FC236}">
                <a16:creationId xmlns:a16="http://schemas.microsoft.com/office/drawing/2014/main" xmlns="" id="{2CF30F80-2794-4129-819E-8C549C05AE77}"/>
              </a:ext>
            </a:extLst>
          </p:cNvPr>
          <p:cNvSpPr txBox="1"/>
          <p:nvPr/>
        </p:nvSpPr>
        <p:spPr>
          <a:xfrm>
            <a:off x="6381597" y="6089208"/>
            <a:ext cx="156024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5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10kg</a:t>
            </a:r>
            <a:r>
              <a:rPr sz="3200" dirty="0">
                <a:solidFill>
                  <a:srgbClr val="231F2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w</a:t>
            </a:r>
            <a:endParaRPr sz="3200" dirty="0"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xmlns="" id="{ED72C540-64EE-49AB-BC24-B4CEC9BECB20}"/>
              </a:ext>
            </a:extLst>
          </p:cNvPr>
          <p:cNvCxnSpPr/>
          <p:nvPr/>
        </p:nvCxnSpPr>
        <p:spPr bwMode="auto">
          <a:xfrm flipV="1">
            <a:off x="5868412" y="6039859"/>
            <a:ext cx="1946136" cy="502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object 40">
            <a:extLst>
              <a:ext uri="{FF2B5EF4-FFF2-40B4-BE49-F238E27FC236}">
                <a16:creationId xmlns:a16="http://schemas.microsoft.com/office/drawing/2014/main" xmlns="" id="{554B6EE2-B268-4E47-AA8E-45C94F969F08}"/>
              </a:ext>
            </a:extLst>
          </p:cNvPr>
          <p:cNvSpPr txBox="1"/>
          <p:nvPr/>
        </p:nvSpPr>
        <p:spPr>
          <a:xfrm rot="19800000">
            <a:off x="2483799" y="4297683"/>
            <a:ext cx="1723645" cy="5373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sz="3200" b="1" spc="5" dirty="0">
                <a:solidFill>
                  <a:srgbClr val="07BA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F</a:t>
            </a:r>
            <a:r>
              <a:rPr sz="3200" b="1" spc="5" dirty="0">
                <a:solidFill>
                  <a:srgbClr val="07BA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SimSun"/>
              </a:rPr>
              <a:t>＝</a:t>
            </a:r>
            <a:r>
              <a:rPr sz="3200" b="1" spc="5" dirty="0">
                <a:solidFill>
                  <a:srgbClr val="07BA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5kg</a:t>
            </a:r>
            <a:r>
              <a:rPr sz="3200" b="1" dirty="0">
                <a:solidFill>
                  <a:srgbClr val="07BAA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w</a:t>
            </a:r>
          </a:p>
        </p:txBody>
      </p:sp>
      <p:sp>
        <p:nvSpPr>
          <p:cNvPr id="20" name="object 32">
            <a:extLst>
              <a:ext uri="{FF2B5EF4-FFF2-40B4-BE49-F238E27FC236}">
                <a16:creationId xmlns:a16="http://schemas.microsoft.com/office/drawing/2014/main" xmlns="" id="{6F429EE3-B3BA-4684-B32E-6130129CACA9}"/>
              </a:ext>
            </a:extLst>
          </p:cNvPr>
          <p:cNvSpPr/>
          <p:nvPr/>
        </p:nvSpPr>
        <p:spPr>
          <a:xfrm>
            <a:off x="2745263" y="5112507"/>
            <a:ext cx="256476" cy="153332"/>
          </a:xfrm>
          <a:custGeom>
            <a:avLst/>
            <a:gdLst/>
            <a:ahLst/>
            <a:cxnLst/>
            <a:rect l="l" t="t" r="r" b="b"/>
            <a:pathLst>
              <a:path w="154304" h="88900">
                <a:moveTo>
                  <a:pt x="154165" y="0"/>
                </a:moveTo>
                <a:lnTo>
                  <a:pt x="0" y="88366"/>
                </a:lnTo>
              </a:path>
            </a:pathLst>
          </a:custGeom>
          <a:ln w="57150">
            <a:solidFill>
              <a:srgbClr val="07BAA9"/>
            </a:solidFill>
          </a:ln>
        </p:spPr>
        <p:txBody>
          <a:bodyPr wrap="square" lIns="0" tIns="0" rIns="0" bIns="0" rtlCol="0"/>
          <a:lstStyle/>
          <a:p>
            <a:endParaRPr sz="3200"/>
          </a:p>
        </p:txBody>
      </p:sp>
      <p:sp>
        <p:nvSpPr>
          <p:cNvPr id="21" name="object 33">
            <a:extLst>
              <a:ext uri="{FF2B5EF4-FFF2-40B4-BE49-F238E27FC236}">
                <a16:creationId xmlns:a16="http://schemas.microsoft.com/office/drawing/2014/main" xmlns="" id="{3C49FCF9-321F-434A-B16E-F5F22039E861}"/>
              </a:ext>
            </a:extLst>
          </p:cNvPr>
          <p:cNvSpPr/>
          <p:nvPr/>
        </p:nvSpPr>
        <p:spPr>
          <a:xfrm>
            <a:off x="2819865" y="5038924"/>
            <a:ext cx="324002" cy="216000"/>
          </a:xfrm>
          <a:custGeom>
            <a:avLst/>
            <a:gdLst/>
            <a:ahLst/>
            <a:cxnLst/>
            <a:rect l="l" t="t" r="r" b="b"/>
            <a:pathLst>
              <a:path w="78739" h="58419">
                <a:moveTo>
                  <a:pt x="78244" y="0"/>
                </a:moveTo>
                <a:lnTo>
                  <a:pt x="40144" y="11937"/>
                </a:lnTo>
                <a:lnTo>
                  <a:pt x="419" y="17640"/>
                </a:lnTo>
                <a:lnTo>
                  <a:pt x="0" y="18478"/>
                </a:lnTo>
                <a:lnTo>
                  <a:pt x="23444" y="31407"/>
                </a:lnTo>
                <a:lnTo>
                  <a:pt x="22809" y="58292"/>
                </a:lnTo>
                <a:lnTo>
                  <a:pt x="23685" y="58242"/>
                </a:lnTo>
                <a:lnTo>
                  <a:pt x="50034" y="25605"/>
                </a:lnTo>
                <a:lnTo>
                  <a:pt x="78244" y="0"/>
                </a:lnTo>
                <a:close/>
              </a:path>
            </a:pathLst>
          </a:custGeom>
          <a:solidFill>
            <a:srgbClr val="07BAAA"/>
          </a:solidFill>
        </p:spPr>
        <p:txBody>
          <a:bodyPr wrap="square" lIns="0" tIns="0" rIns="0" bIns="0" rtlCol="0"/>
          <a:lstStyle/>
          <a:p>
            <a:endParaRPr sz="3200"/>
          </a:p>
        </p:txBody>
      </p:sp>
      <p:sp>
        <p:nvSpPr>
          <p:cNvPr id="22" name="object 52">
            <a:extLst>
              <a:ext uri="{FF2B5EF4-FFF2-40B4-BE49-F238E27FC236}">
                <a16:creationId xmlns:a16="http://schemas.microsoft.com/office/drawing/2014/main" xmlns="" id="{AA5E554A-2F62-452E-8724-8F6966D72796}"/>
              </a:ext>
            </a:extLst>
          </p:cNvPr>
          <p:cNvSpPr txBox="1"/>
          <p:nvPr/>
        </p:nvSpPr>
        <p:spPr>
          <a:xfrm>
            <a:off x="7324440" y="4766953"/>
            <a:ext cx="1386422" cy="10105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7BA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F</a:t>
            </a:r>
            <a:r>
              <a:rPr sz="3200" b="1" dirty="0" smtClean="0">
                <a:solidFill>
                  <a:srgbClr val="07BA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=</a:t>
            </a:r>
            <a:endParaRPr lang="en-US" sz="3200" b="1" dirty="0" smtClean="0">
              <a:solidFill>
                <a:srgbClr val="07BAAA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 smtClean="0">
                <a:solidFill>
                  <a:srgbClr val="07BAAA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rPr>
              <a:t>10kgw</a:t>
            </a:r>
            <a:endParaRPr sz="3200" b="1" dirty="0">
              <a:solidFill>
                <a:srgbClr val="07BAAA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/>
            </a:endParaRPr>
          </a:p>
        </p:txBody>
      </p:sp>
      <p:sp>
        <p:nvSpPr>
          <p:cNvPr id="23" name="object 34">
            <a:extLst>
              <a:ext uri="{FF2B5EF4-FFF2-40B4-BE49-F238E27FC236}">
                <a16:creationId xmlns:a16="http://schemas.microsoft.com/office/drawing/2014/main" xmlns="" id="{277E6BA3-F3D0-4B04-962C-6372390F8C08}"/>
              </a:ext>
            </a:extLst>
          </p:cNvPr>
          <p:cNvSpPr/>
          <p:nvPr/>
        </p:nvSpPr>
        <p:spPr>
          <a:xfrm>
            <a:off x="6851927" y="4848702"/>
            <a:ext cx="1842" cy="495622"/>
          </a:xfrm>
          <a:custGeom>
            <a:avLst/>
            <a:gdLst/>
            <a:ahLst/>
            <a:cxnLst/>
            <a:rect l="l" t="t" r="r" b="b"/>
            <a:pathLst>
              <a:path w="634" h="177800">
                <a:moveTo>
                  <a:pt x="152" y="0"/>
                </a:moveTo>
                <a:lnTo>
                  <a:pt x="0" y="177685"/>
                </a:lnTo>
              </a:path>
            </a:pathLst>
          </a:custGeom>
          <a:ln w="57150">
            <a:solidFill>
              <a:srgbClr val="07BAA9"/>
            </a:solidFill>
          </a:ln>
        </p:spPr>
        <p:txBody>
          <a:bodyPr wrap="square" lIns="0" tIns="0" rIns="0" bIns="0" rtlCol="0"/>
          <a:lstStyle/>
          <a:p>
            <a:endParaRPr sz="3200"/>
          </a:p>
        </p:txBody>
      </p:sp>
      <p:sp>
        <p:nvSpPr>
          <p:cNvPr id="24" name="object 35">
            <a:extLst>
              <a:ext uri="{FF2B5EF4-FFF2-40B4-BE49-F238E27FC236}">
                <a16:creationId xmlns:a16="http://schemas.microsoft.com/office/drawing/2014/main" xmlns="" id="{A7832971-EB46-4932-A576-1E46732A25A3}"/>
              </a:ext>
            </a:extLst>
          </p:cNvPr>
          <p:cNvSpPr/>
          <p:nvPr/>
        </p:nvSpPr>
        <p:spPr>
          <a:xfrm>
            <a:off x="6746331" y="4695639"/>
            <a:ext cx="216001" cy="324000"/>
          </a:xfrm>
          <a:custGeom>
            <a:avLst/>
            <a:gdLst/>
            <a:ahLst/>
            <a:cxnLst/>
            <a:rect l="l" t="t" r="r" b="b"/>
            <a:pathLst>
              <a:path w="46990" h="75564">
                <a:moveTo>
                  <a:pt x="41599" y="61382"/>
                </a:moveTo>
                <a:lnTo>
                  <a:pt x="23418" y="61382"/>
                </a:lnTo>
                <a:lnTo>
                  <a:pt x="46418" y="75314"/>
                </a:lnTo>
                <a:lnTo>
                  <a:pt x="46799" y="74539"/>
                </a:lnTo>
                <a:lnTo>
                  <a:pt x="41599" y="61382"/>
                </a:lnTo>
                <a:close/>
              </a:path>
              <a:path w="46990" h="75564">
                <a:moveTo>
                  <a:pt x="23073" y="0"/>
                </a:moveTo>
                <a:lnTo>
                  <a:pt x="14846" y="37201"/>
                </a:lnTo>
                <a:lnTo>
                  <a:pt x="0" y="74488"/>
                </a:lnTo>
                <a:lnTo>
                  <a:pt x="520" y="75276"/>
                </a:lnTo>
                <a:lnTo>
                  <a:pt x="23418" y="61382"/>
                </a:lnTo>
                <a:lnTo>
                  <a:pt x="41599" y="61382"/>
                </a:lnTo>
                <a:lnTo>
                  <a:pt x="31977" y="37037"/>
                </a:lnTo>
                <a:lnTo>
                  <a:pt x="29121" y="24168"/>
                </a:lnTo>
                <a:lnTo>
                  <a:pt x="26183" y="11691"/>
                </a:lnTo>
                <a:lnTo>
                  <a:pt x="23073" y="0"/>
                </a:lnTo>
                <a:close/>
              </a:path>
            </a:pathLst>
          </a:custGeom>
          <a:solidFill>
            <a:srgbClr val="07BAA9"/>
          </a:solidFill>
        </p:spPr>
        <p:txBody>
          <a:bodyPr wrap="square" lIns="0" tIns="0" rIns="0" bIns="0" rtlCol="0"/>
          <a:lstStyle/>
          <a:p>
            <a:endParaRPr sz="3200"/>
          </a:p>
        </p:txBody>
      </p:sp>
      <p:sp>
        <p:nvSpPr>
          <p:cNvPr id="25" name="object 27">
            <a:extLst>
              <a:ext uri="{FF2B5EF4-FFF2-40B4-BE49-F238E27FC236}">
                <a16:creationId xmlns:a16="http://schemas.microsoft.com/office/drawing/2014/main" xmlns="" id="{86B35AA3-ECD9-4DCF-9871-4A45B058E606}"/>
              </a:ext>
            </a:extLst>
          </p:cNvPr>
          <p:cNvSpPr/>
          <p:nvPr/>
        </p:nvSpPr>
        <p:spPr>
          <a:xfrm rot="19800000">
            <a:off x="4333242" y="3810074"/>
            <a:ext cx="841964" cy="6808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  <a:ln w="1905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32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object 34">
            <a:extLst>
              <a:ext uri="{FF2B5EF4-FFF2-40B4-BE49-F238E27FC236}">
                <a16:creationId xmlns:a16="http://schemas.microsoft.com/office/drawing/2014/main" xmlns="" id="{5C3200FE-2A82-4926-8621-D6687F0EB562}"/>
              </a:ext>
            </a:extLst>
          </p:cNvPr>
          <p:cNvSpPr/>
          <p:nvPr/>
        </p:nvSpPr>
        <p:spPr>
          <a:xfrm>
            <a:off x="4570395" y="4671052"/>
            <a:ext cx="3168801" cy="155789"/>
          </a:xfrm>
          <a:custGeom>
            <a:avLst/>
            <a:gdLst/>
            <a:ahLst/>
            <a:cxnLst/>
            <a:rect l="l" t="t" r="r" b="b"/>
            <a:pathLst>
              <a:path w="517525">
                <a:moveTo>
                  <a:pt x="0" y="0"/>
                </a:moveTo>
                <a:lnTo>
                  <a:pt x="517347" y="0"/>
                </a:lnTo>
              </a:path>
            </a:pathLst>
          </a:custGeom>
          <a:ln w="38100">
            <a:solidFill>
              <a:srgbClr val="231F20"/>
            </a:solidFill>
            <a:prstDash val="sysDot"/>
          </a:ln>
        </p:spPr>
        <p:txBody>
          <a:bodyPr wrap="square" lIns="0" tIns="0" rIns="0" bIns="0" rtlCol="0"/>
          <a:lstStyle/>
          <a:p>
            <a:endParaRPr sz="32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弧形 26">
            <a:extLst>
              <a:ext uri="{FF2B5EF4-FFF2-40B4-BE49-F238E27FC236}">
                <a16:creationId xmlns:a16="http://schemas.microsoft.com/office/drawing/2014/main" xmlns="" id="{15425678-29F0-48E3-9F3F-37EE12A16375}"/>
              </a:ext>
            </a:extLst>
          </p:cNvPr>
          <p:cNvSpPr/>
          <p:nvPr/>
        </p:nvSpPr>
        <p:spPr bwMode="auto">
          <a:xfrm rot="19260000" flipV="1">
            <a:off x="3182745" y="4953654"/>
            <a:ext cx="1578769" cy="426265"/>
          </a:xfrm>
          <a:prstGeom prst="arc">
            <a:avLst>
              <a:gd name="adj1" fmla="val 18747126"/>
              <a:gd name="adj2" fmla="val 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32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8" name="弧形 27">
            <a:extLst>
              <a:ext uri="{FF2B5EF4-FFF2-40B4-BE49-F238E27FC236}">
                <a16:creationId xmlns:a16="http://schemas.microsoft.com/office/drawing/2014/main" xmlns="" id="{E5F86773-3649-47DA-925C-813002C2E231}"/>
              </a:ext>
            </a:extLst>
          </p:cNvPr>
          <p:cNvSpPr/>
          <p:nvPr/>
        </p:nvSpPr>
        <p:spPr bwMode="auto">
          <a:xfrm rot="20160000" flipH="1" flipV="1">
            <a:off x="2128899" y="5553470"/>
            <a:ext cx="1680983" cy="243129"/>
          </a:xfrm>
          <a:prstGeom prst="arc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32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29" name="弧形 28">
            <a:extLst>
              <a:ext uri="{FF2B5EF4-FFF2-40B4-BE49-F238E27FC236}">
                <a16:creationId xmlns:a16="http://schemas.microsoft.com/office/drawing/2014/main" xmlns="" id="{9D7A7E25-B13A-4A7A-9299-78DDB2371B34}"/>
              </a:ext>
            </a:extLst>
          </p:cNvPr>
          <p:cNvSpPr/>
          <p:nvPr/>
        </p:nvSpPr>
        <p:spPr bwMode="auto">
          <a:xfrm rot="5400000" flipH="1" flipV="1">
            <a:off x="5496250" y="4945259"/>
            <a:ext cx="727941" cy="362870"/>
          </a:xfrm>
          <a:prstGeom prst="arc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0" name="弧形 29">
            <a:extLst>
              <a:ext uri="{FF2B5EF4-FFF2-40B4-BE49-F238E27FC236}">
                <a16:creationId xmlns:a16="http://schemas.microsoft.com/office/drawing/2014/main" xmlns="" id="{765DF61E-9900-4E34-9E28-34294ECFE441}"/>
              </a:ext>
            </a:extLst>
          </p:cNvPr>
          <p:cNvSpPr/>
          <p:nvPr/>
        </p:nvSpPr>
        <p:spPr bwMode="auto">
          <a:xfrm rot="16200000" flipH="1">
            <a:off x="5505218" y="5491944"/>
            <a:ext cx="727941" cy="362870"/>
          </a:xfrm>
          <a:prstGeom prst="arc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grpSp>
        <p:nvGrpSpPr>
          <p:cNvPr id="31" name="群組 30">
            <a:extLst>
              <a:ext uri="{FF2B5EF4-FFF2-40B4-BE49-F238E27FC236}">
                <a16:creationId xmlns:a16="http://schemas.microsoft.com/office/drawing/2014/main" xmlns="" id="{A52B636D-EACD-48F0-80DA-D3544105A10C}"/>
              </a:ext>
            </a:extLst>
          </p:cNvPr>
          <p:cNvGrpSpPr/>
          <p:nvPr/>
        </p:nvGrpSpPr>
        <p:grpSpPr>
          <a:xfrm>
            <a:off x="181404" y="3151213"/>
            <a:ext cx="2933558" cy="1299374"/>
            <a:chOff x="-3022666" y="4432675"/>
            <a:chExt cx="2933558" cy="1299374"/>
          </a:xfrm>
        </p:grpSpPr>
        <p:sp>
          <p:nvSpPr>
            <p:cNvPr id="32" name="矩形: 圓角 54">
              <a:extLst>
                <a:ext uri="{FF2B5EF4-FFF2-40B4-BE49-F238E27FC236}">
                  <a16:creationId xmlns:a16="http://schemas.microsoft.com/office/drawing/2014/main" xmlns="" id="{FBB63EBC-5C38-459E-A451-7D7E40432452}"/>
                </a:ext>
              </a:extLst>
            </p:cNvPr>
            <p:cNvSpPr/>
            <p:nvPr/>
          </p:nvSpPr>
          <p:spPr bwMode="auto">
            <a:xfrm>
              <a:off x="-3022666" y="4432675"/>
              <a:ext cx="2515789" cy="1299374"/>
            </a:xfrm>
            <a:prstGeom prst="roundRect">
              <a:avLst/>
            </a:prstGeom>
            <a:solidFill>
              <a:srgbClr val="FEF2E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3" name="object 47">
              <a:extLst>
                <a:ext uri="{FF2B5EF4-FFF2-40B4-BE49-F238E27FC236}">
                  <a16:creationId xmlns:a16="http://schemas.microsoft.com/office/drawing/2014/main" xmlns="" id="{7F4398A3-961D-4513-9B10-29E1D40341B7}"/>
                </a:ext>
              </a:extLst>
            </p:cNvPr>
            <p:cNvSpPr txBox="1"/>
            <p:nvPr/>
          </p:nvSpPr>
          <p:spPr>
            <a:xfrm>
              <a:off x="-2885000" y="4520011"/>
              <a:ext cx="2795892" cy="50526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3200" dirty="0">
                  <a:solidFill>
                    <a:srgbClr val="E37B5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F</a:t>
              </a:r>
              <a:r>
                <a:rPr sz="3200" dirty="0">
                  <a:solidFill>
                    <a:srgbClr val="E37B5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×</a:t>
              </a:r>
              <a:r>
                <a:rPr sz="3200" dirty="0">
                  <a:solidFill>
                    <a:srgbClr val="E37B5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L</a:t>
              </a:r>
              <a:r>
                <a:rPr sz="3200" dirty="0" smtClean="0">
                  <a:solidFill>
                    <a:srgbClr val="E37B5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＝</a:t>
              </a:r>
              <a:r>
                <a:rPr sz="3200" dirty="0" smtClean="0">
                  <a:solidFill>
                    <a:srgbClr val="E37B5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W</a:t>
              </a:r>
              <a:r>
                <a:rPr sz="3200" dirty="0" smtClean="0">
                  <a:solidFill>
                    <a:srgbClr val="E37B5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×</a:t>
              </a:r>
              <a:r>
                <a:rPr sz="3200" dirty="0" smtClean="0">
                  <a:solidFill>
                    <a:srgbClr val="E37B5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H</a:t>
              </a:r>
              <a:endParaRPr sz="3200" dirty="0">
                <a:solidFill>
                  <a:srgbClr val="E37B56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endParaRPr>
            </a:p>
          </p:txBody>
        </p:sp>
        <p:sp>
          <p:nvSpPr>
            <p:cNvPr id="34" name="object 51">
              <a:extLst>
                <a:ext uri="{FF2B5EF4-FFF2-40B4-BE49-F238E27FC236}">
                  <a16:creationId xmlns:a16="http://schemas.microsoft.com/office/drawing/2014/main" xmlns="" id="{74029D3A-633E-4A2A-8C59-B0249DFE6AC5}"/>
                </a:ext>
              </a:extLst>
            </p:cNvPr>
            <p:cNvSpPr txBox="1"/>
            <p:nvPr/>
          </p:nvSpPr>
          <p:spPr>
            <a:xfrm>
              <a:off x="-2939967" y="5093904"/>
              <a:ext cx="2836834" cy="50526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en-US" altLang="zh-TW" sz="3200" b="1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5</a:t>
              </a:r>
              <a:r>
                <a:rPr sz="3200" b="1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×</a:t>
              </a:r>
              <a:r>
                <a:rPr sz="3200" b="1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2</a:t>
              </a:r>
              <a:r>
                <a:rPr sz="3200" b="1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＝</a:t>
              </a:r>
              <a:r>
                <a:rPr lang="en-US" altLang="zh-TW" sz="3200" b="1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10</a:t>
              </a:r>
              <a:r>
                <a:rPr lang="en-US" altLang="zh-TW" sz="3200" b="1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SimSun"/>
                </a:rPr>
                <a:t>×</a:t>
              </a:r>
              <a:r>
                <a:rPr lang="en-US" altLang="zh-TW" sz="3200" b="1" dirty="0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/>
                </a:rPr>
                <a:t>1</a:t>
              </a:r>
              <a:endParaRPr sz="3200" b="1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/>
              </a:endParaRPr>
            </a:p>
          </p:txBody>
        </p:sp>
      </p:grp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5088BBE6-B43E-DE97-8DA2-66E2B7EA8A36}"/>
              </a:ext>
            </a:extLst>
          </p:cNvPr>
          <p:cNvSpPr/>
          <p:nvPr/>
        </p:nvSpPr>
        <p:spPr>
          <a:xfrm>
            <a:off x="319070" y="6174358"/>
            <a:ext cx="5973391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▲利用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斜面可以達到省力的目的</a:t>
            </a:r>
          </a:p>
        </p:txBody>
      </p:sp>
      <p:grpSp>
        <p:nvGrpSpPr>
          <p:cNvPr id="37" name="群組 36"/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8" name="橢圓 37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9" name="乘號 38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41" name="橢圓 40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2" name="等腰三角形 41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3" name="群組 42"/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44" name="橢圓 43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等腰三角形 44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6" name="群組 45"/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7" name="橢圓 46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8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016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斜面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目的</a:t>
            </a:r>
          </a:p>
          <a:p>
            <a:pPr marL="1612900" indent="-457200" eaLnBrk="1" hangingPunct="1"/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物體受力</a:t>
            </a:r>
            <a:r>
              <a:rPr lang="en-US" altLang="zh-TW" dirty="0">
                <a:latin typeface="Times New Roman" panose="02020603050405020304" pitchFamily="18" charset="0"/>
              </a:rPr>
              <a:t>F</a:t>
            </a:r>
            <a:r>
              <a:rPr lang="zh-TW" altLang="en-US" dirty="0">
                <a:latin typeface="Times New Roman" panose="02020603050405020304" pitchFamily="18" charset="0"/>
              </a:rPr>
              <a:t>沿斜面位移</a:t>
            </a:r>
            <a:r>
              <a:rPr lang="en-US" altLang="zh-TW" dirty="0">
                <a:latin typeface="Times New Roman" panose="02020603050405020304" pitchFamily="18" charset="0"/>
              </a:rPr>
              <a:t>L</a:t>
            </a:r>
            <a:r>
              <a:rPr lang="zh-TW" altLang="en-US" dirty="0">
                <a:latin typeface="Times New Roman" panose="02020603050405020304" pitchFamily="18" charset="0"/>
              </a:rPr>
              <a:t>，所作的功為</a:t>
            </a:r>
            <a:r>
              <a:rPr lang="en-US" altLang="zh-TW" dirty="0" smtClean="0">
                <a:latin typeface="Times New Roman" panose="02020603050405020304" pitchFamily="18" charset="0"/>
              </a:rPr>
              <a:t>F×L</a:t>
            </a:r>
            <a:r>
              <a:rPr lang="zh-TW" altLang="en-US" dirty="0">
                <a:latin typeface="Times New Roman" panose="02020603050405020304" pitchFamily="18" charset="0"/>
              </a:rPr>
              <a:t>，這個功不管斜面的坡度如何，都會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物體增加的重力位能。</a:t>
            </a:r>
          </a:p>
          <a:p>
            <a:pPr marL="1612900" indent="-457200" eaLnBrk="1" hangingPunct="1"/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斜面的長度</a:t>
            </a:r>
            <a:r>
              <a:rPr lang="en-US" altLang="zh-TW" dirty="0">
                <a:latin typeface="Times New Roman" panose="02020603050405020304" pitchFamily="18" charset="0"/>
              </a:rPr>
              <a:t>L</a:t>
            </a:r>
            <a:r>
              <a:rPr lang="zh-TW" altLang="en-US" dirty="0">
                <a:latin typeface="Times New Roman" panose="02020603050405020304" pitchFamily="18" charset="0"/>
              </a:rPr>
              <a:t>大於高度</a:t>
            </a:r>
            <a:r>
              <a:rPr lang="en-US" altLang="zh-TW" dirty="0">
                <a:latin typeface="Times New Roman" panose="02020603050405020304" pitchFamily="18" charset="0"/>
              </a:rPr>
              <a:t>h</a:t>
            </a:r>
            <a:r>
              <a:rPr lang="zh-TW" altLang="en-US" dirty="0">
                <a:latin typeface="Times New Roman" panose="02020603050405020304" pitchFamily="18" charset="0"/>
              </a:rPr>
              <a:t>，受力</a:t>
            </a:r>
            <a:r>
              <a:rPr lang="en-US" altLang="zh-TW" dirty="0">
                <a:latin typeface="Times New Roman" panose="02020603050405020304" pitchFamily="18" charset="0"/>
              </a:rPr>
              <a:t>F</a:t>
            </a:r>
            <a:r>
              <a:rPr lang="zh-TW" altLang="en-US" dirty="0">
                <a:latin typeface="Times New Roman" panose="02020603050405020304" pitchFamily="18" charset="0"/>
              </a:rPr>
              <a:t>小於物重</a:t>
            </a:r>
            <a:r>
              <a:rPr lang="en-US" altLang="zh-TW" dirty="0">
                <a:latin typeface="Times New Roman" panose="02020603050405020304" pitchFamily="18" charset="0"/>
              </a:rPr>
              <a:t>W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  <a:p>
            <a:pPr marL="1612900" indent="-457200" eaLnBrk="1" hangingPunct="1"/>
            <a:r>
              <a:rPr lang="en-US" altLang="zh-TW" dirty="0">
                <a:latin typeface="Times New Roman" panose="02020603050405020304" pitchFamily="18" charset="0"/>
              </a:rPr>
              <a:t>c.	</a:t>
            </a:r>
            <a:r>
              <a:rPr lang="zh-TW" altLang="en-US" dirty="0">
                <a:latin typeface="Times New Roman" panose="02020603050405020304" pitchFamily="18" charset="0"/>
              </a:rPr>
              <a:t>斜面是一種省力費時的簡單機械。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0ACCAC5C-6B8E-40C4-B053-C34BC2E0E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3946" y="3208804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等於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582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39" y="620689"/>
            <a:ext cx="8260223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斜面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(4) </a:t>
            </a:r>
            <a:r>
              <a:rPr lang="zh-TW" altLang="en-US" dirty="0">
                <a:latin typeface="Times New Roman" panose="02020603050405020304" pitchFamily="18" charset="0"/>
              </a:rPr>
              <a:t>應用</a:t>
            </a:r>
          </a:p>
          <a:p>
            <a:pPr marL="1612900" indent="-457200" eaLnBrk="1" hangingPunct="1"/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山路常做成「</a:t>
            </a:r>
            <a:r>
              <a:rPr lang="en-US" altLang="zh-TW" dirty="0">
                <a:latin typeface="Times New Roman" panose="02020603050405020304" pitchFamily="18" charset="0"/>
              </a:rPr>
              <a:t>Z</a:t>
            </a:r>
            <a:r>
              <a:rPr lang="zh-TW" altLang="en-US" dirty="0">
                <a:latin typeface="Times New Roman" panose="02020603050405020304" pitchFamily="18" charset="0"/>
              </a:rPr>
              <a:t>」字形的迴旋山路，目的在增加斜面的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，以求省力。</a:t>
            </a:r>
          </a:p>
          <a:p>
            <a:pPr marL="1612900" indent="-457200" eaLnBrk="1" hangingPunct="1"/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高樓的樓梯反覆盤旋，目的在增加斜面的長度，以求省力。</a:t>
            </a:r>
          </a:p>
          <a:p>
            <a:pPr marL="1612900" indent="-457200" eaLnBrk="1" hangingPunct="1"/>
            <a:r>
              <a:rPr lang="en-US" altLang="zh-TW" dirty="0">
                <a:latin typeface="Times New Roman" panose="02020603050405020304" pitchFamily="18" charset="0"/>
              </a:rPr>
              <a:t>c.	</a:t>
            </a:r>
            <a:r>
              <a:rPr lang="zh-TW" altLang="en-US" dirty="0">
                <a:latin typeface="Times New Roman" panose="02020603050405020304" pitchFamily="18" charset="0"/>
              </a:rPr>
              <a:t>無障礙坡道也是一種斜面。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="" xmlns:a16="http://schemas.microsoft.com/office/drawing/2014/main" id="{0ACCAC5C-6B8E-40C4-B053-C34BC2E0E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8861" y="2631287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長度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400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3687</TotalTime>
  <Words>520</Words>
  <Application>Microsoft Office PowerPoint</Application>
  <PresentationFormat>如螢幕大小 (4:3)</PresentationFormat>
  <Paragraphs>218</Paragraphs>
  <Slides>20</Slides>
  <Notes>19</Notes>
  <HiddenSlides>0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30" baseType="lpstr">
      <vt:lpstr>굴림</vt:lpstr>
      <vt:lpstr>微软雅黑</vt:lpstr>
      <vt:lpstr>SimSun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Equation</vt:lpstr>
      <vt:lpstr>簡單機械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428</cp:revision>
  <dcterms:created xsi:type="dcterms:W3CDTF">2010-09-06T12:46:49Z</dcterms:created>
  <dcterms:modified xsi:type="dcterms:W3CDTF">2024-05-21T05:40:17Z</dcterms:modified>
</cp:coreProperties>
</file>