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9"/>
  </p:notesMasterIdLst>
  <p:sldIdLst>
    <p:sldId id="345" r:id="rId2"/>
    <p:sldId id="346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373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360"/>
    <a:srgbClr val="7EBDB4"/>
    <a:srgbClr val="3377BA"/>
    <a:srgbClr val="0055A9"/>
    <a:srgbClr val="0000FF"/>
    <a:srgbClr val="FF0000"/>
    <a:srgbClr val="FFFF99"/>
    <a:srgbClr val="CC3300"/>
    <a:srgbClr val="66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246"/>
      </p:cViewPr>
      <p:guideLst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1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59964-E77E-4CA9-A720-42549D59A7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7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71040-DAFF-4FDD-B5BA-1EF8821F3FFF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2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10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0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46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13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14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1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15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2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16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6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9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4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6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5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1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6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6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154887" y="3435995"/>
            <a:ext cx="6834226" cy="929109"/>
          </a:xfrm>
          <a:prstGeom prst="rect">
            <a:avLst/>
          </a:prstGeom>
        </p:spPr>
        <p:txBody>
          <a:bodyPr wrap="none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sp>
        <p:nvSpPr>
          <p:cNvPr id="43" name="object 58"/>
          <p:cNvSpPr/>
          <p:nvPr userDrawn="1"/>
        </p:nvSpPr>
        <p:spPr>
          <a:xfrm>
            <a:off x="3191435" y="2100350"/>
            <a:ext cx="2761130" cy="1008112"/>
          </a:xfrm>
          <a:prstGeom prst="flowChartTerminator">
            <a:avLst/>
          </a:prstGeom>
          <a:solidFill>
            <a:srgbClr val="005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487272" y="2136406"/>
            <a:ext cx="2169458" cy="93600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5"/>
          <p:cNvGrpSpPr/>
          <p:nvPr userDrawn="1"/>
        </p:nvGrpSpPr>
        <p:grpSpPr>
          <a:xfrm>
            <a:off x="5042280" y="0"/>
            <a:ext cx="4105594" cy="484632"/>
            <a:chOff x="5042280" y="563230"/>
            <a:chExt cx="4105594" cy="484632"/>
          </a:xfrm>
        </p:grpSpPr>
        <p:sp>
          <p:nvSpPr>
            <p:cNvPr id="4" name="＞形箭號 3"/>
            <p:cNvSpPr/>
            <p:nvPr userDrawn="1"/>
          </p:nvSpPr>
          <p:spPr bwMode="auto">
            <a:xfrm flipH="1">
              <a:off x="6915548" y="563230"/>
              <a:ext cx="936000" cy="484632"/>
            </a:xfrm>
            <a:prstGeom prst="chevron">
              <a:avLst/>
            </a:prstGeom>
            <a:solidFill>
              <a:srgbClr val="0055A9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五邊形 4"/>
            <p:cNvSpPr/>
            <p:nvPr userDrawn="1"/>
          </p:nvSpPr>
          <p:spPr bwMode="auto">
            <a:xfrm flipH="1">
              <a:off x="7851874" y="563230"/>
              <a:ext cx="1296000" cy="484632"/>
            </a:xfrm>
            <a:prstGeom prst="homePlate">
              <a:avLst/>
            </a:prstGeom>
            <a:solidFill>
              <a:srgbClr val="0055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＞形箭號 24"/>
            <p:cNvSpPr/>
            <p:nvPr userDrawn="1"/>
          </p:nvSpPr>
          <p:spPr bwMode="auto">
            <a:xfrm flipH="1">
              <a:off x="6158682" y="563230"/>
              <a:ext cx="756540" cy="484632"/>
            </a:xfrm>
            <a:prstGeom prst="chevron">
              <a:avLst/>
            </a:prstGeom>
            <a:solidFill>
              <a:srgbClr val="0055A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9" name="＞形箭號 28"/>
            <p:cNvSpPr/>
            <p:nvPr userDrawn="1"/>
          </p:nvSpPr>
          <p:spPr bwMode="auto">
            <a:xfrm flipH="1">
              <a:off x="5510171" y="563230"/>
              <a:ext cx="648186" cy="484632"/>
            </a:xfrm>
            <a:prstGeom prst="chevron">
              <a:avLst/>
            </a:prstGeom>
            <a:solidFill>
              <a:srgbClr val="0055A9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0" name="＞形箭號 29"/>
            <p:cNvSpPr/>
            <p:nvPr userDrawn="1"/>
          </p:nvSpPr>
          <p:spPr bwMode="auto">
            <a:xfrm flipH="1">
              <a:off x="5042280" y="563230"/>
              <a:ext cx="467566" cy="484632"/>
            </a:xfrm>
            <a:prstGeom prst="chevron">
              <a:avLst/>
            </a:prstGeom>
            <a:solidFill>
              <a:srgbClr val="0055A9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等腰三角形 33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8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6474775"/>
            <a:ext cx="182302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680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450640" y="620688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Tx/>
              <a:buNone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矩形 13"/>
          <p:cNvSpPr/>
          <p:nvPr userDrawn="1"/>
        </p:nvSpPr>
        <p:spPr bwMode="auto">
          <a:xfrm flipH="1">
            <a:off x="-1" y="0"/>
            <a:ext cx="9143999" cy="484632"/>
          </a:xfrm>
          <a:prstGeom prst="rect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＞形箭號 14"/>
          <p:cNvSpPr/>
          <p:nvPr userDrawn="1"/>
        </p:nvSpPr>
        <p:spPr bwMode="auto">
          <a:xfrm flipH="1">
            <a:off x="-22" y="0"/>
            <a:ext cx="467566" cy="484632"/>
          </a:xfrm>
          <a:prstGeom prst="chevron">
            <a:avLst/>
          </a:prstGeom>
          <a:solidFill>
            <a:srgbClr val="0055A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＞形箭號 15"/>
          <p:cNvSpPr/>
          <p:nvPr userDrawn="1"/>
        </p:nvSpPr>
        <p:spPr bwMode="auto">
          <a:xfrm flipH="1">
            <a:off x="467544" y="0"/>
            <a:ext cx="467566" cy="484632"/>
          </a:xfrm>
          <a:prstGeom prst="chevron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18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文字方塊 50"/>
          <p:cNvSpPr txBox="1"/>
          <p:nvPr userDrawn="1"/>
        </p:nvSpPr>
        <p:spPr>
          <a:xfrm>
            <a:off x="1043608" y="254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4-2</a:t>
            </a:r>
            <a:r>
              <a:rPr kumimoji="1" lang="zh-TW" altLang="en-US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　電流</a:t>
            </a:r>
          </a:p>
        </p:txBody>
      </p:sp>
    </p:spTree>
    <p:extLst>
      <p:ext uri="{BB962C8B-B14F-4D97-AF65-F5344CB8AC3E}">
        <p14:creationId xmlns:p14="http://schemas.microsoft.com/office/powerpoint/2010/main" val="2526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0"/>
          <p:cNvGrpSpPr/>
          <p:nvPr userDrawn="1"/>
        </p:nvGrpSpPr>
        <p:grpSpPr>
          <a:xfrm>
            <a:off x="1619672" y="2492896"/>
            <a:ext cx="5762898" cy="1116018"/>
            <a:chOff x="3225881" y="5541379"/>
            <a:chExt cx="5762898" cy="1116018"/>
          </a:xfrm>
        </p:grpSpPr>
        <p:sp>
          <p:nvSpPr>
            <p:cNvPr id="18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0055A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TW" altLang="en-US" sz="3600" kern="0" dirty="0">
                  <a:solidFill>
                    <a:srgbClr val="0055A9"/>
                  </a:solidFill>
                  <a:ea typeface="微软雅黑" pitchFamily="34" charset="-122"/>
                </a:rPr>
                <a:t>本章節結束</a:t>
              </a:r>
              <a:endParaRPr lang="zh-CN" altLang="en-US" sz="3600" kern="0" dirty="0">
                <a:solidFill>
                  <a:srgbClr val="0055A9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" name="群組 11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乘號 1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20" name="橢圓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3" name="橢圓 22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67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5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8.jpe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4-2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定義：每秒通過導線某一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的總電量。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每秒有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庫侖的電量通過導線的某一截面，則此電流為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安培。</a:t>
            </a:r>
          </a:p>
          <a:p>
            <a:pPr marL="1127125" indent="-615950" eaLnBrk="1" hangingPunct="1">
              <a:spcBef>
                <a:spcPts val="3000"/>
              </a:spcBef>
              <a:spcAft>
                <a:spcPts val="3000"/>
              </a:spcAft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單位：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 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5B0FCDD-6294-2B9C-3F48-F38E86A9240F}"/>
              </a:ext>
            </a:extLst>
          </p:cNvPr>
          <p:cNvSpPr txBox="1"/>
          <p:nvPr/>
        </p:nvSpPr>
        <p:spPr>
          <a:xfrm>
            <a:off x="6772292" y="135435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截面</a:t>
            </a:r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xmlns="" id="{1D1F63E7-3093-B604-3999-973DB78E6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11630"/>
              </p:ext>
            </p:extLst>
          </p:nvPr>
        </p:nvGraphicFramePr>
        <p:xfrm>
          <a:off x="2933958" y="3982853"/>
          <a:ext cx="42354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4114800" imgH="977760" progId="Equation.DSMT4">
                  <p:embed/>
                </p:oleObj>
              </mc:Choice>
              <mc:Fallback>
                <p:oleObj name="Equation" r:id="rId5" imgW="4114800" imgH="977760" progId="Equation.DSMT4">
                  <p:embed/>
                  <p:pic>
                    <p:nvPicPr>
                      <p:cNvPr id="3" name="物件 2">
                        <a:extLst>
                          <a:ext uri="{FF2B5EF4-FFF2-40B4-BE49-F238E27FC236}">
                            <a16:creationId xmlns:a16="http://schemas.microsoft.com/office/drawing/2014/main" xmlns="" id="{52F5DCD4-8126-0143-3494-B4A5F732E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3958" y="3982853"/>
                        <a:ext cx="4235450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A174C2B1-2A6A-0C75-2296-AF8C7195ADD3}"/>
              </a:ext>
            </a:extLst>
          </p:cNvPr>
          <p:cNvSpPr txBox="1"/>
          <p:nvPr/>
        </p:nvSpPr>
        <p:spPr>
          <a:xfrm>
            <a:off x="3114692" y="5236779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安培（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09DCAEA8-40A7-CA56-C543-2772FA5B7444}"/>
              </a:ext>
            </a:extLst>
          </p:cNvPr>
          <p:cNvSpPr txBox="1"/>
          <p:nvPr/>
        </p:nvSpPr>
        <p:spPr>
          <a:xfrm>
            <a:off x="5764560" y="5236779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毫安培（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mA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）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397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測量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測量儀器為安培計或毫安培計，使用前調整歸零鈕使指針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將毫安培計與待測電器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毫安培計的正極要連接電池的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   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，使電流從毫安培計的正極流入，負極流出。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5B0FCDD-6294-2B9C-3F48-F38E86A9240F}"/>
              </a:ext>
            </a:extLst>
          </p:cNvPr>
          <p:cNvSpPr txBox="1"/>
          <p:nvPr/>
        </p:nvSpPr>
        <p:spPr>
          <a:xfrm>
            <a:off x="6520863" y="262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歸零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66DF8A9B-090D-5AB9-7318-FCE58B414DD6}"/>
              </a:ext>
            </a:extLst>
          </p:cNvPr>
          <p:cNvSpPr txBox="1"/>
          <p:nvPr/>
        </p:nvSpPr>
        <p:spPr>
          <a:xfrm>
            <a:off x="6520862" y="330342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串聯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EEE8686-6815-71C6-116B-D3B40E14BADB}"/>
              </a:ext>
            </a:extLst>
          </p:cNvPr>
          <p:cNvSpPr txBox="1"/>
          <p:nvPr/>
        </p:nvSpPr>
        <p:spPr>
          <a:xfrm>
            <a:off x="2427331" y="45674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正極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1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測量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測量時，應由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漸漸改變測量範圍。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毫安培計電阻小，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直接與電池相接，以免受損。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5B0FCDD-6294-2B9C-3F48-F38E86A9240F}"/>
              </a:ext>
            </a:extLst>
          </p:cNvPr>
          <p:cNvSpPr txBox="1"/>
          <p:nvPr/>
        </p:nvSpPr>
        <p:spPr>
          <a:xfrm>
            <a:off x="5070144" y="20493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E743634-0020-C49D-0F35-868C51112C10}"/>
              </a:ext>
            </a:extLst>
          </p:cNvPr>
          <p:cNvSpPr txBox="1"/>
          <p:nvPr/>
        </p:nvSpPr>
        <p:spPr>
          <a:xfrm>
            <a:off x="6766905" y="20493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4EBA7CE-6D50-98E1-2D34-724616F0D11A}"/>
              </a:ext>
            </a:extLst>
          </p:cNvPr>
          <p:cNvSpPr txBox="1"/>
          <p:nvPr/>
        </p:nvSpPr>
        <p:spPr>
          <a:xfrm>
            <a:off x="5929352" y="33118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不可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3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C0E1203-D380-5A37-9DCD-53E9FF0EF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0" y="1030197"/>
            <a:ext cx="6040880" cy="355083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AC6E58D7-DBF4-21D9-0991-59D593340BFB}"/>
              </a:ext>
            </a:extLst>
          </p:cNvPr>
          <p:cNvSpPr txBox="1"/>
          <p:nvPr/>
        </p:nvSpPr>
        <p:spPr>
          <a:xfrm>
            <a:off x="5167423" y="4341813"/>
            <a:ext cx="999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負極端子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5E715A7-4C52-011B-37DE-994ABA2D7D08}"/>
              </a:ext>
            </a:extLst>
          </p:cNvPr>
          <p:cNvSpPr txBox="1"/>
          <p:nvPr/>
        </p:nvSpPr>
        <p:spPr>
          <a:xfrm>
            <a:off x="6220048" y="4341813"/>
            <a:ext cx="999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正極端子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測量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F12AA0E7-2774-74B3-45AA-6828FEED73F0}"/>
              </a:ext>
            </a:extLst>
          </p:cNvPr>
          <p:cNvSpPr/>
          <p:nvPr/>
        </p:nvSpPr>
        <p:spPr>
          <a:xfrm>
            <a:off x="2243005" y="5512139"/>
            <a:ext cx="4657990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▲毫安培計串聯於電路中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54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串聯與並聯時的電流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電路中的燈泡或電池，常以兩種方式互相連接。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49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串聯與並聯時的電流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5FE88EA3-24E2-16BC-2F62-A743B7829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93403"/>
              </p:ext>
            </p:extLst>
          </p:nvPr>
        </p:nvGraphicFramePr>
        <p:xfrm>
          <a:off x="170785" y="1209368"/>
          <a:ext cx="8802432" cy="5042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06">
                  <a:extLst>
                    <a:ext uri="{9D8B030D-6E8A-4147-A177-3AD203B41FA5}">
                      <a16:colId xmlns:a16="http://schemas.microsoft.com/office/drawing/2014/main" xmlns="" val="3758140795"/>
                    </a:ext>
                  </a:extLst>
                </a:gridCol>
                <a:gridCol w="2190307">
                  <a:extLst>
                    <a:ext uri="{9D8B030D-6E8A-4147-A177-3AD203B41FA5}">
                      <a16:colId xmlns:a16="http://schemas.microsoft.com/office/drawing/2014/main" xmlns="" val="313610709"/>
                    </a:ext>
                  </a:extLst>
                </a:gridCol>
                <a:gridCol w="2658139">
                  <a:extLst>
                    <a:ext uri="{9D8B030D-6E8A-4147-A177-3AD203B41FA5}">
                      <a16:colId xmlns:a16="http://schemas.microsoft.com/office/drawing/2014/main" xmlns="" val="1803845822"/>
                    </a:ext>
                  </a:extLst>
                </a:gridCol>
                <a:gridCol w="2625580">
                  <a:extLst>
                    <a:ext uri="{9D8B030D-6E8A-4147-A177-3AD203B41FA5}">
                      <a16:colId xmlns:a16="http://schemas.microsoft.com/office/drawing/2014/main" xmlns="" val="3350315748"/>
                    </a:ext>
                  </a:extLst>
                </a:gridCol>
              </a:tblGrid>
              <a:tr h="587091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說明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示意圖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燈泡發亮情形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875109"/>
                  </a:ext>
                </a:extLst>
              </a:tr>
              <a:tr h="179143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不同元件彼此串接成一條通路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按下開關，燈泡發亮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257992"/>
                  </a:ext>
                </a:extLst>
              </a:tr>
              <a:tr h="266400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不同元件以並排方式相接，形成多條通路</a:t>
                      </a:r>
                      <a:endParaRPr lang="en-US" altLang="zh-TW" sz="3200" kern="100" dirty="0"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按下開關，燈泡發亮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472878"/>
                  </a:ext>
                </a:extLst>
              </a:tr>
            </a:tbl>
          </a:graphicData>
        </a:graphic>
      </p:graphicFrame>
      <p:cxnSp>
        <p:nvCxnSpPr>
          <p:cNvPr id="6" name="直線接點 5">
            <a:extLst>
              <a:ext uri="{FF2B5EF4-FFF2-40B4-BE49-F238E27FC236}">
                <a16:creationId xmlns:a16="http://schemas.microsoft.com/office/drawing/2014/main" xmlns="" id="{2EF300C0-B708-05DB-40E2-DBA62D4F9028}"/>
              </a:ext>
            </a:extLst>
          </p:cNvPr>
          <p:cNvCxnSpPr>
            <a:cxnSpLocks/>
          </p:cNvCxnSpPr>
          <p:nvPr/>
        </p:nvCxnSpPr>
        <p:spPr bwMode="auto">
          <a:xfrm>
            <a:off x="238854" y="2971695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11">
            <a:extLst>
              <a:ext uri="{FF2B5EF4-FFF2-40B4-BE49-F238E27FC236}">
                <a16:creationId xmlns:a16="http://schemas.microsoft.com/office/drawing/2014/main" xmlns="" id="{12E3EE61-F52E-6E1B-0E68-34F6A2AA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19" y="2458774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串聯</a:t>
            </a:r>
          </a:p>
        </p:txBody>
      </p:sp>
      <p:cxnSp>
        <p:nvCxnSpPr>
          <p:cNvPr id="2" name="直線接點 1">
            <a:extLst>
              <a:ext uri="{FF2B5EF4-FFF2-40B4-BE49-F238E27FC236}">
                <a16:creationId xmlns:a16="http://schemas.microsoft.com/office/drawing/2014/main" xmlns="" id="{CDE60442-4502-9B73-1174-754174E120D2}"/>
              </a:ext>
            </a:extLst>
          </p:cNvPr>
          <p:cNvCxnSpPr>
            <a:cxnSpLocks/>
          </p:cNvCxnSpPr>
          <p:nvPr/>
        </p:nvCxnSpPr>
        <p:spPr bwMode="auto">
          <a:xfrm>
            <a:off x="238854" y="5010449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B25FD41D-BD5F-0CF9-D699-34C2ACC4A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19" y="4497528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並聯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54EF8DF-8F9A-9DE9-05CC-E08792ECB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82" y="1854450"/>
            <a:ext cx="2549895" cy="168709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38398A91-6373-1767-CB0F-947FDC9164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35" y="3629951"/>
            <a:ext cx="1722988" cy="259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48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串聯與並聯時的電流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燈泡串聯時，電路上各處的電流大小皆相同。</a:t>
            </a:r>
          </a:p>
          <a:p>
            <a:pPr marL="1127125" indent="-6159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燈泡並聯時，電路上各處的電流相加等於總電流。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02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電路元件與符號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BC8CF744-9009-141E-A793-54FF39C0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99176"/>
              </p:ext>
            </p:extLst>
          </p:nvPr>
        </p:nvGraphicFramePr>
        <p:xfrm>
          <a:off x="198000" y="1320299"/>
          <a:ext cx="8748001" cy="467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242">
                  <a:extLst>
                    <a:ext uri="{9D8B030D-6E8A-4147-A177-3AD203B41FA5}">
                      <a16:colId xmlns:a16="http://schemas.microsoft.com/office/drawing/2014/main" xmlns="" val="2062051394"/>
                    </a:ext>
                  </a:extLst>
                </a:gridCol>
                <a:gridCol w="2175198">
                  <a:extLst>
                    <a:ext uri="{9D8B030D-6E8A-4147-A177-3AD203B41FA5}">
                      <a16:colId xmlns:a16="http://schemas.microsoft.com/office/drawing/2014/main" xmlns="" val="4206569059"/>
                    </a:ext>
                  </a:extLst>
                </a:gridCol>
                <a:gridCol w="2175198">
                  <a:extLst>
                    <a:ext uri="{9D8B030D-6E8A-4147-A177-3AD203B41FA5}">
                      <a16:colId xmlns:a16="http://schemas.microsoft.com/office/drawing/2014/main" xmlns="" val="3218227686"/>
                    </a:ext>
                  </a:extLst>
                </a:gridCol>
                <a:gridCol w="2598363">
                  <a:extLst>
                    <a:ext uri="{9D8B030D-6E8A-4147-A177-3AD203B41FA5}">
                      <a16:colId xmlns:a16="http://schemas.microsoft.com/office/drawing/2014/main" xmlns="" val="21157918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電路元件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符號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意義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93678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燈泡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以顏色或線條代表燈泡是否發亮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994557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長線代表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  </a:t>
                      </a:r>
                      <a:r>
                        <a:rPr lang="en-US" altLang="zh-TW" sz="11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極、短線代表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極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273981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導線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用來連結各電路元件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7743527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073DDA9-2361-D0D9-767B-B78A58CF2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40" b="67404"/>
          <a:stretch/>
        </p:blipFill>
        <p:spPr>
          <a:xfrm>
            <a:off x="2149210" y="2120307"/>
            <a:ext cx="1876083" cy="5244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C0D671E-D780-721E-1472-C5DD9AD62C88}"/>
              </a:ext>
            </a:extLst>
          </p:cNvPr>
          <p:cNvSpPr txBox="1"/>
          <p:nvPr/>
        </p:nvSpPr>
        <p:spPr>
          <a:xfrm>
            <a:off x="2174181" y="26447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燈泡發亮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0EEB169-E88C-D2A6-83CE-895306034D5E}"/>
              </a:ext>
            </a:extLst>
          </p:cNvPr>
          <p:cNvSpPr txBox="1"/>
          <p:nvPr/>
        </p:nvSpPr>
        <p:spPr>
          <a:xfrm>
            <a:off x="4343034" y="26447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燈泡不亮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C4A563C-1879-CFA6-6D43-6C58FF957A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41" r="-1214" b="67404"/>
          <a:stretch/>
        </p:blipFill>
        <p:spPr>
          <a:xfrm>
            <a:off x="4343034" y="2120307"/>
            <a:ext cx="1826141" cy="5244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3296350C-19EA-905D-95CA-FDE59FFEE1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4" t="67424" r="25213" b="-20"/>
          <a:stretch/>
        </p:blipFill>
        <p:spPr>
          <a:xfrm>
            <a:off x="2980766" y="3808606"/>
            <a:ext cx="2554776" cy="733637"/>
          </a:xfrm>
          <a:prstGeom prst="rect">
            <a:avLst/>
          </a:prstGeom>
        </p:spPr>
      </p:pic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B0CACEC-41A8-D3CD-6FD9-AF95D409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822" y="3419886"/>
            <a:ext cx="670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正</a:t>
            </a: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xmlns="" id="{DC5F01EC-2CC9-F5E5-226C-0FCD800A0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466" y="4387449"/>
            <a:ext cx="670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負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2E14C87A-EF03-ED78-F924-689B700235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-828" r="26512" b="94523"/>
          <a:stretch/>
        </p:blipFill>
        <p:spPr>
          <a:xfrm>
            <a:off x="2980766" y="5347156"/>
            <a:ext cx="2520000" cy="2150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電路元件與符號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BC8CF744-9009-141E-A793-54FF39C0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09966"/>
              </p:ext>
            </p:extLst>
          </p:nvPr>
        </p:nvGraphicFramePr>
        <p:xfrm>
          <a:off x="198000" y="1320299"/>
          <a:ext cx="8748001" cy="418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242">
                  <a:extLst>
                    <a:ext uri="{9D8B030D-6E8A-4147-A177-3AD203B41FA5}">
                      <a16:colId xmlns:a16="http://schemas.microsoft.com/office/drawing/2014/main" xmlns="" val="2062051394"/>
                    </a:ext>
                  </a:extLst>
                </a:gridCol>
                <a:gridCol w="2175198">
                  <a:extLst>
                    <a:ext uri="{9D8B030D-6E8A-4147-A177-3AD203B41FA5}">
                      <a16:colId xmlns:a16="http://schemas.microsoft.com/office/drawing/2014/main" xmlns="" val="4206569059"/>
                    </a:ext>
                  </a:extLst>
                </a:gridCol>
                <a:gridCol w="2175198">
                  <a:extLst>
                    <a:ext uri="{9D8B030D-6E8A-4147-A177-3AD203B41FA5}">
                      <a16:colId xmlns:a16="http://schemas.microsoft.com/office/drawing/2014/main" xmlns="" val="3218227686"/>
                    </a:ext>
                  </a:extLst>
                </a:gridCol>
                <a:gridCol w="2598363">
                  <a:extLst>
                    <a:ext uri="{9D8B030D-6E8A-4147-A177-3AD203B41FA5}">
                      <a16:colId xmlns:a16="http://schemas.microsoft.com/office/drawing/2014/main" xmlns="" val="21157918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電路元件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符號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意義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93678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開關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alt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利用線條連結，顯示開關是否按下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994557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安培計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marR="18034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需與待測電路 </a:t>
                      </a: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u="sng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273981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伏特計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just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需與待測電路</a:t>
                      </a: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u="sng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7743527"/>
                  </a:ext>
                </a:extLst>
              </a:tr>
            </a:tbl>
          </a:graphicData>
        </a:graphic>
      </p:graphicFrame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B0CACEC-41A8-D3CD-6FD9-AF95D409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448" y="2591541"/>
            <a:ext cx="1079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打開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2E14C87A-EF03-ED78-F924-689B700235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19415" r="53790" b="67807"/>
          <a:stretch/>
        </p:blipFill>
        <p:spPr>
          <a:xfrm>
            <a:off x="2052084" y="2115882"/>
            <a:ext cx="2052083" cy="35500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D85634F-0DD2-371E-4880-A306AE0E2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19415" r="-149" b="67807"/>
          <a:stretch/>
        </p:blipFill>
        <p:spPr>
          <a:xfrm>
            <a:off x="4231758" y="2115882"/>
            <a:ext cx="2052083" cy="35500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F51E18AA-4714-FCE1-EAA4-9258861E3585}"/>
              </a:ext>
            </a:extLst>
          </p:cNvPr>
          <p:cNvSpPr txBox="1"/>
          <p:nvPr/>
        </p:nvSpPr>
        <p:spPr>
          <a:xfrm>
            <a:off x="1984615" y="2591542"/>
            <a:ext cx="223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u="sng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　　　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開關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BCF08131-A784-673E-2283-C736826D01F7}"/>
              </a:ext>
            </a:extLst>
          </p:cNvPr>
          <p:cNvSpPr txBox="1"/>
          <p:nvPr/>
        </p:nvSpPr>
        <p:spPr>
          <a:xfrm>
            <a:off x="4125433" y="259154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　　　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開關</a:t>
            </a: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xmlns="" id="{A4B18668-537B-4345-A927-0E4AD36FD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266" y="2591541"/>
            <a:ext cx="1079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按下</a:t>
            </a: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xmlns="" id="{38F7A9B8-1B1E-99C8-4AB8-8EF4008E1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759" y="3901849"/>
            <a:ext cx="1079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串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C9E85FB2-B136-1649-F477-85F06D6529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59013" r="26512" b="26917"/>
          <a:stretch/>
        </p:blipFill>
        <p:spPr>
          <a:xfrm>
            <a:off x="2961125" y="3681684"/>
            <a:ext cx="2520000" cy="47998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E52B46A6-55A2-5FE1-2187-3001E6745B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86752" r="26512" b="-822"/>
          <a:stretch/>
        </p:blipFill>
        <p:spPr>
          <a:xfrm>
            <a:off x="2943371" y="4712932"/>
            <a:ext cx="2537754" cy="479987"/>
          </a:xfrm>
          <a:prstGeom prst="rect">
            <a:avLst/>
          </a:prstGeom>
        </p:spPr>
      </p:pic>
      <p:sp>
        <p:nvSpPr>
          <p:cNvPr id="19" name="矩形 11">
            <a:extLst>
              <a:ext uri="{FF2B5EF4-FFF2-40B4-BE49-F238E27FC236}">
                <a16:creationId xmlns:a16="http://schemas.microsoft.com/office/drawing/2014/main" xmlns="" id="{559788ED-979F-DDA2-6035-060C27AC0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759" y="4952926"/>
            <a:ext cx="1079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9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電路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以導線將電源與電器連接起來，所形成的裝置，稱為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4CCFCE6-3F60-5F45-11BB-E21F563D6A91}"/>
              </a:ext>
            </a:extLst>
          </p:cNvPr>
          <p:cNvSpPr txBox="1"/>
          <p:nvPr/>
        </p:nvSpPr>
        <p:spPr>
          <a:xfrm>
            <a:off x="4823509" y="194295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電路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0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電路</a:t>
            </a:r>
          </a:p>
          <a:p>
            <a:pPr marL="1101725" indent="-590550" eaLnBrk="1" hangingPunct="1">
              <a:buAutoNum type="arabicParenBoth" startAt="2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利用符號表示電路中各組成元件，稱為電路圖。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601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通路、斷路與短路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E157ACF7-69E9-1C40-8B0C-2E178627D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23273"/>
              </p:ext>
            </p:extLst>
          </p:nvPr>
        </p:nvGraphicFramePr>
        <p:xfrm>
          <a:off x="170785" y="3229124"/>
          <a:ext cx="8802432" cy="307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429">
                  <a:extLst>
                    <a:ext uri="{9D8B030D-6E8A-4147-A177-3AD203B41FA5}">
                      <a16:colId xmlns:a16="http://schemas.microsoft.com/office/drawing/2014/main" xmlns="" val="3758140795"/>
                    </a:ext>
                  </a:extLst>
                </a:gridCol>
                <a:gridCol w="2594344">
                  <a:extLst>
                    <a:ext uri="{9D8B030D-6E8A-4147-A177-3AD203B41FA5}">
                      <a16:colId xmlns:a16="http://schemas.microsoft.com/office/drawing/2014/main" xmlns="" val="313610709"/>
                    </a:ext>
                  </a:extLst>
                </a:gridCol>
                <a:gridCol w="2573079">
                  <a:extLst>
                    <a:ext uri="{9D8B030D-6E8A-4147-A177-3AD203B41FA5}">
                      <a16:colId xmlns:a16="http://schemas.microsoft.com/office/drawing/2014/main" xmlns="" val="1803845822"/>
                    </a:ext>
                  </a:extLst>
                </a:gridCol>
                <a:gridCol w="2625580">
                  <a:extLst>
                    <a:ext uri="{9D8B030D-6E8A-4147-A177-3AD203B41FA5}">
                      <a16:colId xmlns:a16="http://schemas.microsoft.com/office/drawing/2014/main" xmlns="" val="3350315748"/>
                    </a:ext>
                  </a:extLst>
                </a:gridCol>
              </a:tblGrid>
              <a:tr h="205193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說明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示意圖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燈泡發亮情形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875109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通路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電路為一封閉的迴路，各電路元件可以正常運作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按下開關，燈泡發亮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257992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AE5FC62-76A8-099E-202F-A3093838E1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209" t="12005" r="23605" b="7940"/>
          <a:stretch/>
        </p:blipFill>
        <p:spPr>
          <a:xfrm>
            <a:off x="3848985" y="3883194"/>
            <a:ext cx="2426494" cy="2294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33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電路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E157ACF7-69E9-1C40-8B0C-2E178627D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97277"/>
              </p:ext>
            </p:extLst>
          </p:nvPr>
        </p:nvGraphicFramePr>
        <p:xfrm>
          <a:off x="170785" y="1205464"/>
          <a:ext cx="8802432" cy="5472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06">
                  <a:extLst>
                    <a:ext uri="{9D8B030D-6E8A-4147-A177-3AD203B41FA5}">
                      <a16:colId xmlns:a16="http://schemas.microsoft.com/office/drawing/2014/main" xmlns="" val="3758140795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xmlns="" val="313610709"/>
                    </a:ext>
                  </a:extLst>
                </a:gridCol>
                <a:gridCol w="2573079">
                  <a:extLst>
                    <a:ext uri="{9D8B030D-6E8A-4147-A177-3AD203B41FA5}">
                      <a16:colId xmlns:a16="http://schemas.microsoft.com/office/drawing/2014/main" xmlns="" val="1803845822"/>
                    </a:ext>
                  </a:extLst>
                </a:gridCol>
                <a:gridCol w="2625580">
                  <a:extLst>
                    <a:ext uri="{9D8B030D-6E8A-4147-A177-3AD203B41FA5}">
                      <a16:colId xmlns:a16="http://schemas.microsoft.com/office/drawing/2014/main" xmlns="" val="3350315748"/>
                    </a:ext>
                  </a:extLst>
                </a:gridCol>
              </a:tblGrid>
              <a:tr h="205193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說明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示意圖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燈泡發亮情形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875109"/>
                  </a:ext>
                </a:extLst>
              </a:tr>
              <a:tr h="240281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電路有中斷之處，電路元件無法正常運作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打開開關，燈泡不亮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257992"/>
                  </a:ext>
                </a:extLst>
              </a:tr>
              <a:tr h="195625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短路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電路中有電阻非常小之處，大部分的電流皆會流至此線路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燈泡兩端加接導線，燈泡不亮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472878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FF12F6B-2435-5A7B-8337-5322DCFEED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7" t="12005" r="23837" b="6850"/>
          <a:stretch/>
        </p:blipFill>
        <p:spPr>
          <a:xfrm>
            <a:off x="3849079" y="1794144"/>
            <a:ext cx="2426400" cy="23255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6C5F415-D1B8-56AA-F391-52692EBACD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72" t="16842" r="16628" b="6849"/>
          <a:stretch/>
        </p:blipFill>
        <p:spPr>
          <a:xfrm>
            <a:off x="3849079" y="4423759"/>
            <a:ext cx="2426400" cy="1823056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96E79D87-B413-7845-8A23-D7229CDDFD8E}"/>
              </a:ext>
            </a:extLst>
          </p:cNvPr>
          <p:cNvCxnSpPr>
            <a:cxnSpLocks/>
          </p:cNvCxnSpPr>
          <p:nvPr/>
        </p:nvCxnSpPr>
        <p:spPr bwMode="auto">
          <a:xfrm>
            <a:off x="238854" y="2967790"/>
            <a:ext cx="11969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11">
            <a:extLst>
              <a:ext uri="{FF2B5EF4-FFF2-40B4-BE49-F238E27FC236}">
                <a16:creationId xmlns:a16="http://schemas.microsoft.com/office/drawing/2014/main" xmlns="" id="{7191533E-7D37-2CA6-5289-875CA7FB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19" y="2454869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斷路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F4CB090E-5948-683B-0399-F46F6A473CA2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1" name="橢圓 10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13B3A5C3-3A1C-D3B8-1C3F-C3FAB46C83CE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1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BAFDDE94-182E-99AC-BB24-970EA19082CB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87B92BE6-84F8-789B-E06B-4A5572427AEC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0D4CF2C8-1DA7-E0C4-4B34-69824471921C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等腰三角形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68C5DD1-80F7-3A07-A4BA-C0BB80EAB1FA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07B6B4E0-5427-56A7-4961-4FBD71D5ECB5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17" name="橢圓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2EA868D0-CC89-FF70-5B5C-823664BEAFC5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1B4C770-8A5C-7E1F-DA0F-DBC09E27C4A7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2DC945D7-1251-4456-E361-BC2378CB51CA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0" name="橢圓 1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77387F7C-AB79-0864-2102-B9F08D677B91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0B7374DF-2F7B-8104-0F25-AE178B240FC1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77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511175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成因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帶負電的電子在導線及燈泡中移動。</a:t>
            </a:r>
          </a:p>
          <a:p>
            <a:pPr marL="1616075" indent="-500063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十九世紀，科學家誤認電流是由帶正電的粒子流動所造成，因此將電流的方向定義為電子流向的</a:t>
            </a:r>
            <a:r>
              <a:rPr lang="zh-TW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      </a:t>
            </a:r>
            <a:r>
              <a:rPr lang="en-US" altLang="zh-TW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方向，並沿用至今。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4CCFCE6-3F60-5F45-11BB-E21F563D6A91}"/>
              </a:ext>
            </a:extLst>
          </p:cNvPr>
          <p:cNvSpPr txBox="1"/>
          <p:nvPr/>
        </p:nvSpPr>
        <p:spPr>
          <a:xfrm>
            <a:off x="7279629" y="389553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相反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6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511175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成因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A5253CF1-B2B4-A829-94C7-B3B4B8454C11}"/>
              </a:ext>
            </a:extLst>
          </p:cNvPr>
          <p:cNvGrpSpPr/>
          <p:nvPr/>
        </p:nvGrpSpPr>
        <p:grpSpPr>
          <a:xfrm>
            <a:off x="728523" y="776177"/>
            <a:ext cx="7253933" cy="5754871"/>
            <a:chOff x="852572" y="776177"/>
            <a:chExt cx="7253933" cy="575487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7A112F88-5350-AFF3-5A1A-E86C79CB6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684" y="776177"/>
              <a:ext cx="4682821" cy="5754871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134F42B0-E002-31D1-2805-667BA4EB3BA4}"/>
                </a:ext>
              </a:extLst>
            </p:cNvPr>
            <p:cNvSpPr txBox="1"/>
            <p:nvPr/>
          </p:nvSpPr>
          <p:spPr>
            <a:xfrm>
              <a:off x="3907054" y="90439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電流方向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97317457-1A46-D08B-67F3-E5BEEA937246}"/>
                </a:ext>
              </a:extLst>
            </p:cNvPr>
            <p:cNvSpPr txBox="1"/>
            <p:nvPr/>
          </p:nvSpPr>
          <p:spPr>
            <a:xfrm>
              <a:off x="5754461" y="90439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電子流向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9EAB30A-7023-82E0-C402-214DEC9C8BC7}"/>
                </a:ext>
              </a:extLst>
            </p:cNvPr>
            <p:cNvSpPr/>
            <p:nvPr/>
          </p:nvSpPr>
          <p:spPr>
            <a:xfrm>
              <a:off x="852572" y="4199565"/>
              <a:ext cx="3462322" cy="127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  <a:sym typeface="Wingdings 3" panose="05040102010807070707" pitchFamily="18" charset="2"/>
                </a:rPr>
                <a:t></a:t>
              </a:r>
              <a:r>
                <a:rPr lang="zh-TW" altLang="en-US" sz="3200" dirty="0" smtClean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電流與電子流動的方向相反</a:t>
              </a:r>
              <a:endPara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7DB781AF-C942-F3DB-B295-E232E47B1B6A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1" name="橢圓 10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DE730EB6-1911-FC6A-7769-2C2180AC8481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1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FD7F3D94-C599-A7CD-EC02-6CC685242BB2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131E3093-0E17-46A3-257F-82B9EA14D623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1CF2FD94-28FB-3112-7C0C-0487CA9F477F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等腰三角形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BB407F6A-5897-FBD5-3230-44717C89E1BF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C7F62E2B-1E89-D1B6-B62F-D0F38B9C3FEE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17" name="橢圓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143BEB8-ABD2-31C9-C71E-CAFA8D556BB6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47B58716-0A47-DD2D-CAC0-937D2F150085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1A5DDCBD-15D9-958C-9CE7-DF1564EF1FFE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0" name="橢圓 1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082BF949-3646-6082-A523-48CCB3B454C4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AC672D4E-C56B-766C-0469-B6BC98A19934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向右箭號 21"/>
          <p:cNvSpPr/>
          <p:nvPr/>
        </p:nvSpPr>
        <p:spPr bwMode="auto">
          <a:xfrm rot="10800000">
            <a:off x="7017367" y="5422347"/>
            <a:ext cx="406479" cy="315916"/>
          </a:xfrm>
          <a:prstGeom prst="rightArrow">
            <a:avLst/>
          </a:prstGeom>
          <a:solidFill>
            <a:srgbClr val="DCA1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3" name="向右箭號 22"/>
          <p:cNvSpPr/>
          <p:nvPr/>
        </p:nvSpPr>
        <p:spPr bwMode="auto">
          <a:xfrm rot="12343049">
            <a:off x="4464505" y="5460229"/>
            <a:ext cx="406479" cy="315916"/>
          </a:xfrm>
          <a:prstGeom prst="rightArrow">
            <a:avLst/>
          </a:prstGeom>
          <a:solidFill>
            <a:srgbClr val="DCA1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4" name="向右箭號 23"/>
          <p:cNvSpPr/>
          <p:nvPr/>
        </p:nvSpPr>
        <p:spPr bwMode="auto">
          <a:xfrm rot="20615907">
            <a:off x="4955727" y="5008415"/>
            <a:ext cx="406479" cy="315916"/>
          </a:xfrm>
          <a:prstGeom prst="rightArrow">
            <a:avLst/>
          </a:prstGeom>
          <a:solidFill>
            <a:srgbClr val="DCA1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5" name="向右箭號 24"/>
          <p:cNvSpPr/>
          <p:nvPr/>
        </p:nvSpPr>
        <p:spPr bwMode="auto">
          <a:xfrm rot="21005407">
            <a:off x="6586735" y="6148743"/>
            <a:ext cx="406479" cy="315916"/>
          </a:xfrm>
          <a:prstGeom prst="rightArrow">
            <a:avLst/>
          </a:prstGeom>
          <a:solidFill>
            <a:srgbClr val="94AD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6" name="向右箭號 25"/>
          <p:cNvSpPr/>
          <p:nvPr/>
        </p:nvSpPr>
        <p:spPr bwMode="auto">
          <a:xfrm rot="1744050">
            <a:off x="3733222" y="5927538"/>
            <a:ext cx="406479" cy="315916"/>
          </a:xfrm>
          <a:prstGeom prst="rightArrow">
            <a:avLst/>
          </a:prstGeom>
          <a:solidFill>
            <a:srgbClr val="94AD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7" name="向右箭號 26"/>
          <p:cNvSpPr/>
          <p:nvPr/>
        </p:nvSpPr>
        <p:spPr bwMode="auto">
          <a:xfrm rot="10145912">
            <a:off x="4492835" y="4478812"/>
            <a:ext cx="406479" cy="315916"/>
          </a:xfrm>
          <a:prstGeom prst="rightArrow">
            <a:avLst/>
          </a:prstGeom>
          <a:solidFill>
            <a:srgbClr val="94AD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4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電流（</a:t>
            </a:r>
            <a:r>
              <a:rPr lang="en-US" altLang="zh-TW" b="1" dirty="0">
                <a:latin typeface="Times New Roman" panose="02020603050405020304" pitchFamily="18" charset="0"/>
              </a:rPr>
              <a:t>I</a:t>
            </a:r>
            <a:r>
              <a:rPr lang="zh-TW" altLang="en-US" b="1" dirty="0">
                <a:latin typeface="Times New Roman" panose="02020603050405020304" pitchFamily="18" charset="0"/>
              </a:rPr>
              <a:t>）</a:t>
            </a:r>
          </a:p>
          <a:p>
            <a:pPr marL="511175" eaLnBrk="1" hangingPunct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成因</a:t>
            </a:r>
          </a:p>
          <a:p>
            <a:pPr marL="1616075" indent="-500063" eaLnBrk="1" hangingPunct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導體與絕緣體的通電情形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D5DD8D79-55F0-A4FF-BABF-C68E3DEFDE7F}"/>
              </a:ext>
            </a:extLst>
          </p:cNvPr>
          <p:cNvGrpSpPr/>
          <p:nvPr/>
        </p:nvGrpSpPr>
        <p:grpSpPr>
          <a:xfrm>
            <a:off x="53648" y="2388516"/>
            <a:ext cx="9036704" cy="4263771"/>
            <a:chOff x="53648" y="2558639"/>
            <a:chExt cx="9036704" cy="4263771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xmlns="" id="{D20DA798-BEA9-BB4B-2198-ABAC781AB8A5}"/>
                </a:ext>
              </a:extLst>
            </p:cNvPr>
            <p:cNvGrpSpPr/>
            <p:nvPr/>
          </p:nvGrpSpPr>
          <p:grpSpPr>
            <a:xfrm>
              <a:off x="53648" y="2558639"/>
              <a:ext cx="9036704" cy="2237904"/>
              <a:chOff x="0" y="2962679"/>
              <a:chExt cx="9036704" cy="2237904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xmlns="" id="{528DD12E-3ED3-3354-833A-DB83D5CA79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163"/>
              <a:stretch/>
            </p:blipFill>
            <p:spPr>
              <a:xfrm>
                <a:off x="0" y="2962679"/>
                <a:ext cx="2956600" cy="2237904"/>
              </a:xfrm>
              <a:prstGeom prst="rect">
                <a:avLst/>
              </a:prstGeom>
            </p:spPr>
          </p:pic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xmlns="" id="{898C6C25-7A99-6EEF-6BB2-4012BC4EE3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79" r="35814"/>
              <a:stretch/>
            </p:blipFill>
            <p:spPr>
              <a:xfrm>
                <a:off x="3081778" y="2962679"/>
                <a:ext cx="2861226" cy="2237904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xmlns="" id="{028201EE-EF4C-0689-F9A8-C1551A778A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30" r="117"/>
              <a:stretch/>
            </p:blipFill>
            <p:spPr>
              <a:xfrm>
                <a:off x="6068182" y="2962679"/>
                <a:ext cx="2968522" cy="2237904"/>
              </a:xfrm>
              <a:prstGeom prst="rect">
                <a:avLst/>
              </a:prstGeom>
            </p:spPr>
          </p:pic>
        </p:grp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144087C4-2686-F5C5-3E2C-2164135DA710}"/>
                </a:ext>
              </a:extLst>
            </p:cNvPr>
            <p:cNvSpPr txBox="1"/>
            <p:nvPr/>
          </p:nvSpPr>
          <p:spPr>
            <a:xfrm>
              <a:off x="618877" y="266346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未接</a:t>
              </a:r>
              <a:r>
                <a:rPr lang="zh-TW" altLang="en-US" sz="32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電池</a:t>
              </a:r>
              <a:endPara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44CDD58B-8840-4BC4-E04F-3313273F1A07}"/>
                </a:ext>
              </a:extLst>
            </p:cNvPr>
            <p:cNvSpPr txBox="1"/>
            <p:nvPr/>
          </p:nvSpPr>
          <p:spPr>
            <a:xfrm>
              <a:off x="1850463" y="4192514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原子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xmlns="" id="{7133B204-36D1-BE08-E45C-907F0FEC5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78" y="4126343"/>
              <a:ext cx="1231586" cy="750924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0018965D-125D-EDE3-3D5A-6BA99A559624}"/>
                </a:ext>
              </a:extLst>
            </p:cNvPr>
            <p:cNvSpPr txBox="1"/>
            <p:nvPr/>
          </p:nvSpPr>
          <p:spPr>
            <a:xfrm>
              <a:off x="4063337" y="266346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7EBDB4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導體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D601314F-DF74-A7CA-AC34-21A7A3BCBF9C}"/>
                </a:ext>
              </a:extLst>
            </p:cNvPr>
            <p:cNvSpPr txBox="1"/>
            <p:nvPr/>
          </p:nvSpPr>
          <p:spPr>
            <a:xfrm>
              <a:off x="4923273" y="417124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原子</a:t>
              </a: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7D202471-04EC-95C1-6E9B-52241CD9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155" y="4105077"/>
              <a:ext cx="1231586" cy="750924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6AEC9AA5-8A42-252B-EC51-9DB8B237D69E}"/>
                </a:ext>
              </a:extLst>
            </p:cNvPr>
            <p:cNvSpPr txBox="1"/>
            <p:nvPr/>
          </p:nvSpPr>
          <p:spPr>
            <a:xfrm>
              <a:off x="7103389" y="2663467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solidFill>
                    <a:srgbClr val="E363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絕緣體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6D5E0434-3C95-4C56-865A-ABBA331120C5}"/>
                </a:ext>
              </a:extLst>
            </p:cNvPr>
            <p:cNvSpPr txBox="1"/>
            <p:nvPr/>
          </p:nvSpPr>
          <p:spPr>
            <a:xfrm>
              <a:off x="7375837" y="417124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原子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045F3506-8970-B179-B5E4-65804FCFEA58}"/>
                </a:ext>
              </a:extLst>
            </p:cNvPr>
            <p:cNvSpPr/>
            <p:nvPr/>
          </p:nvSpPr>
          <p:spPr>
            <a:xfrm>
              <a:off x="116267" y="4760307"/>
              <a:ext cx="27545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4813" indent="-404813"/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▲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	</a:t>
              </a: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導體中自由電子的移動方向不固定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F200BF3C-9889-2A25-ED42-E887C4DC2A34}"/>
                </a:ext>
              </a:extLst>
            </p:cNvPr>
            <p:cNvSpPr/>
            <p:nvPr/>
          </p:nvSpPr>
          <p:spPr>
            <a:xfrm>
              <a:off x="3188776" y="4760307"/>
              <a:ext cx="275452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4813" indent="-404813"/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▲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	</a:t>
              </a: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接上電源，自由電子開始往同一方向移動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433BD30D-E93C-4154-B2C6-C985095370A7}"/>
                </a:ext>
              </a:extLst>
            </p:cNvPr>
            <p:cNvSpPr/>
            <p:nvPr/>
          </p:nvSpPr>
          <p:spPr>
            <a:xfrm>
              <a:off x="6185513" y="4760307"/>
              <a:ext cx="27545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4813" indent="-404813"/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▲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	</a:t>
              </a: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絕緣體內部沒有可自由移動的電子</a:t>
              </a: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C65FDDC6-F244-701F-2A72-354F6BDC4857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41" name="橢圓 40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07277E59-E130-0D1B-2BCE-B0B99FAFE5F3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乘號 41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4CE2314C-B0DD-8A25-DBDB-30743A1B39CC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xmlns="" id="{F71DD647-BC2A-2DA2-6799-90122BD17EA8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44" name="橢圓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77F354EF-ACED-6A09-87D7-ADB22270920B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等腰三角形 4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0918E757-7A30-3A92-4BE4-9C8047348335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xmlns="" id="{8C1E6B48-2CBD-0C51-C59A-1F4797A29108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47" name="橢圓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96A64570-8296-7197-7A2A-BBD9004FAF78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等腰三角形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67060DDC-64B4-DF6E-F5D9-3E2674D18F3B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B0CAABFB-6E4B-0B04-BCF5-BB62FD838D10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50" name="橢圓 4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D023F059-D704-C503-F6E7-FA6EBF7896A8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1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2060D1F9-D63D-3088-9B92-B6428624999A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6662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heme/theme1.xml><?xml version="1.0" encoding="utf-8"?>
<a:theme xmlns:a="http://schemas.openxmlformats.org/drawingml/2006/main" name="2_翰林國中自然教學PPT 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3670</TotalTime>
  <Words>430</Words>
  <Application>Microsoft Office PowerPoint</Application>
  <PresentationFormat>如螢幕大小 (4:3)</PresentationFormat>
  <Paragraphs>138</Paragraphs>
  <Slides>17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굴림</vt:lpstr>
      <vt:lpstr>微软雅黑</vt:lpstr>
      <vt:lpstr>微軟正黑體</vt:lpstr>
      <vt:lpstr>新細明體</vt:lpstr>
      <vt:lpstr>標楷體</vt:lpstr>
      <vt:lpstr>Arial</vt:lpstr>
      <vt:lpstr>Times New Roman</vt:lpstr>
      <vt:lpstr>Wingdings 3</vt:lpstr>
      <vt:lpstr>2_翰林國中自然教學PPT </vt:lpstr>
      <vt:lpstr>Equation</vt:lpstr>
      <vt:lpstr>電流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Dino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認識物質</dc:title>
  <dc:creator/>
  <cp:lastModifiedBy>鍾馨儀</cp:lastModifiedBy>
  <cp:revision>422</cp:revision>
  <dcterms:created xsi:type="dcterms:W3CDTF">2010-09-06T12:46:49Z</dcterms:created>
  <dcterms:modified xsi:type="dcterms:W3CDTF">2025-05-08T03:10:36Z</dcterms:modified>
</cp:coreProperties>
</file>