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sldIdLst>
    <p:sldId id="345" r:id="rId2"/>
    <p:sldId id="346" r:id="rId3"/>
    <p:sldId id="391" r:id="rId4"/>
    <p:sldId id="392" r:id="rId5"/>
    <p:sldId id="394" r:id="rId6"/>
    <p:sldId id="393" r:id="rId7"/>
    <p:sldId id="395" r:id="rId8"/>
    <p:sldId id="373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EB7"/>
    <a:srgbClr val="8C743C"/>
    <a:srgbClr val="225402"/>
    <a:srgbClr val="3377BA"/>
    <a:srgbClr val="0055A9"/>
    <a:srgbClr val="0000FF"/>
    <a:srgbClr val="FF0000"/>
    <a:srgbClr val="FFFF99"/>
    <a:srgbClr val="CC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5856" autoAdjust="0"/>
  </p:normalViewPr>
  <p:slideViewPr>
    <p:cSldViewPr snapToGrid="0">
      <p:cViewPr varScale="1">
        <p:scale>
          <a:sx n="83" d="100"/>
          <a:sy n="83" d="100"/>
        </p:scale>
        <p:origin x="96" y="228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90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256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060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106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86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4-3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電壓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電壓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4-3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電壓（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定義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電流如同水流，就像是電荷的流動，電池能給予電荷能量，使電荷繼續流動，科學家</a:t>
            </a:r>
            <a:r>
              <a:rPr lang="zh-TW" altLang="en-US" dirty="0" smtClean="0">
                <a:latin typeface="Times New Roman" panose="02020603050405020304" pitchFamily="18" charset="0"/>
              </a:rPr>
              <a:t>將一單位電荷</a:t>
            </a:r>
            <a:r>
              <a:rPr lang="zh-TW" altLang="en-US" dirty="0">
                <a:latin typeface="Times New Roman" panose="02020603050405020304" pitchFamily="18" charset="0"/>
              </a:rPr>
              <a:t>在電池或導體兩端的能量差稱為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F1D56358-CE97-68AA-BA0C-DFE41A6C7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166" y="37908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電壓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電壓（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定義</a:t>
            </a:r>
          </a:p>
          <a:p>
            <a:pPr marL="1563688" indent="-457200" eaLnBrk="1" hangingPunct="1">
              <a:spcBef>
                <a:spcPts val="0"/>
              </a:spcBef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電池的作用是提供電壓。</a:t>
            </a:r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xmlns="" id="{A07A627E-9A25-4D13-B00F-F919E9CD52E4}"/>
              </a:ext>
            </a:extLst>
          </p:cNvPr>
          <p:cNvGrpSpPr/>
          <p:nvPr/>
        </p:nvGrpSpPr>
        <p:grpSpPr>
          <a:xfrm>
            <a:off x="5119366" y="2495171"/>
            <a:ext cx="1489254" cy="547444"/>
            <a:chOff x="5622017" y="569842"/>
            <a:chExt cx="1489254" cy="547444"/>
          </a:xfrm>
        </p:grpSpPr>
        <p:sp>
          <p:nvSpPr>
            <p:cNvPr id="54" name="矩形 53">
              <a:extLst>
                <a:ext uri="{FF2B5EF4-FFF2-40B4-BE49-F238E27FC236}">
                  <a16:creationId xmlns:a16="http://schemas.microsoft.com/office/drawing/2014/main" xmlns="" id="{DF7BE7B5-7FC6-477E-8C17-D491C9B56F3E}"/>
                </a:ext>
              </a:extLst>
            </p:cNvPr>
            <p:cNvSpPr/>
            <p:nvPr/>
          </p:nvSpPr>
          <p:spPr>
            <a:xfrm>
              <a:off x="6046556" y="594066"/>
              <a:ext cx="106471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just"/>
              <a:r>
                <a:rPr lang="zh-TW" altLang="en-US" sz="2800" b="1" dirty="0">
                  <a:solidFill>
                    <a:srgbClr val="A9774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電路 </a:t>
              </a:r>
              <a:r>
                <a:rPr lang="en-US" altLang="zh-TW" sz="2800" b="1" dirty="0">
                  <a:solidFill>
                    <a:srgbClr val="A97745"/>
                  </a:solidFill>
                  <a:latin typeface="Poor Richard" panose="02080502050505020702" pitchFamily="18" charset="0"/>
                  <a:ea typeface="微軟正黑體" panose="020B0604030504040204" pitchFamily="34" charset="-120"/>
                </a:rPr>
                <a:t>|</a:t>
              </a:r>
              <a:endParaRPr lang="zh-TW" altLang="en-US" sz="2800" b="1" dirty="0">
                <a:solidFill>
                  <a:srgbClr val="A97745"/>
                </a:solidFill>
              </a:endParaRPr>
            </a:p>
          </p:txBody>
        </p:sp>
        <p:grpSp>
          <p:nvGrpSpPr>
            <p:cNvPr id="55" name="群組 54">
              <a:extLst>
                <a:ext uri="{FF2B5EF4-FFF2-40B4-BE49-F238E27FC236}">
                  <a16:creationId xmlns:a16="http://schemas.microsoft.com/office/drawing/2014/main" xmlns="" id="{27E3315F-1DED-4827-A798-F0B242555993}"/>
                </a:ext>
              </a:extLst>
            </p:cNvPr>
            <p:cNvGrpSpPr/>
            <p:nvPr/>
          </p:nvGrpSpPr>
          <p:grpSpPr>
            <a:xfrm>
              <a:off x="5622017" y="569842"/>
              <a:ext cx="425404" cy="523220"/>
              <a:chOff x="5622017" y="569842"/>
              <a:chExt cx="425404" cy="523220"/>
            </a:xfrm>
          </p:grpSpPr>
          <p:sp>
            <p:nvSpPr>
              <p:cNvPr id="56" name="矩形 55">
                <a:extLst>
                  <a:ext uri="{FF2B5EF4-FFF2-40B4-BE49-F238E27FC236}">
                    <a16:creationId xmlns:a16="http://schemas.microsoft.com/office/drawing/2014/main" xmlns="" id="{EB3A8E92-A0BA-4187-A656-2E200C6A0EC1}"/>
                  </a:ext>
                </a:extLst>
              </p:cNvPr>
              <p:cNvSpPr/>
              <p:nvPr/>
            </p:nvSpPr>
            <p:spPr bwMode="auto">
              <a:xfrm>
                <a:off x="5622017" y="663711"/>
                <a:ext cx="425404" cy="392340"/>
              </a:xfrm>
              <a:prstGeom prst="rect">
                <a:avLst/>
              </a:prstGeom>
              <a:solidFill>
                <a:srgbClr val="A97745"/>
              </a:solidFill>
              <a:ln w="9525" cap="flat" cmpd="sng" algn="ctr">
                <a:solidFill>
                  <a:srgbClr val="A9774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2400" b="0" i="0" u="none" strike="noStrike" cap="none" normalizeH="0" baseline="0" dirty="0">
                  <a:ln>
                    <a:noFill/>
                  </a:ln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xmlns="" id="{D52B6A77-E3AD-466A-9E2A-7872CB226927}"/>
                  </a:ext>
                </a:extLst>
              </p:cNvPr>
              <p:cNvSpPr txBox="1"/>
              <p:nvPr/>
            </p:nvSpPr>
            <p:spPr>
              <a:xfrm>
                <a:off x="5632581" y="569842"/>
                <a:ext cx="4042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TW" sz="28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b</a:t>
                </a:r>
                <a:endParaRPr lang="zh-TW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8" name="文字方塊 57">
            <a:extLst>
              <a:ext uri="{FF2B5EF4-FFF2-40B4-BE49-F238E27FC236}">
                <a16:creationId xmlns:a16="http://schemas.microsoft.com/office/drawing/2014/main" xmlns="" id="{0F6E3A74-277E-4067-9068-18DD864E1E01}"/>
              </a:ext>
            </a:extLst>
          </p:cNvPr>
          <p:cNvSpPr txBox="1"/>
          <p:nvPr/>
        </p:nvSpPr>
        <p:spPr>
          <a:xfrm>
            <a:off x="6558733" y="2423061"/>
            <a:ext cx="242301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2800" i="0" u="none" strike="noStrike" baseline="0" dirty="0">
                <a:solidFill>
                  <a:srgbClr val="3333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電池提供</a:t>
            </a:r>
            <a:r>
              <a:rPr lang="zh-TW" altLang="en-US" sz="2800" i="0" u="none" strike="noStrike" baseline="0" dirty="0" smtClean="0">
                <a:solidFill>
                  <a:srgbClr val="3333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電壓使</a:t>
            </a:r>
            <a:r>
              <a:rPr lang="zh-TW" altLang="en-US" sz="2800" i="0" u="none" strike="noStrike" baseline="0" dirty="0">
                <a:solidFill>
                  <a:srgbClr val="3333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燈泡發亮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9" name="群組 58">
            <a:extLst>
              <a:ext uri="{FF2B5EF4-FFF2-40B4-BE49-F238E27FC236}">
                <a16:creationId xmlns:a16="http://schemas.microsoft.com/office/drawing/2014/main" xmlns="" id="{93FA2EBF-0484-45FA-8E55-8FCEB0125620}"/>
              </a:ext>
            </a:extLst>
          </p:cNvPr>
          <p:cNvGrpSpPr/>
          <p:nvPr/>
        </p:nvGrpSpPr>
        <p:grpSpPr>
          <a:xfrm>
            <a:off x="228680" y="2394142"/>
            <a:ext cx="1480502" cy="550444"/>
            <a:chOff x="5622017" y="569842"/>
            <a:chExt cx="1480502" cy="550444"/>
          </a:xfrm>
        </p:grpSpPr>
        <p:sp>
          <p:nvSpPr>
            <p:cNvPr id="60" name="矩形 59">
              <a:extLst>
                <a:ext uri="{FF2B5EF4-FFF2-40B4-BE49-F238E27FC236}">
                  <a16:creationId xmlns:a16="http://schemas.microsoft.com/office/drawing/2014/main" xmlns="" id="{0E4AEAD6-5CAC-4296-A3C7-F0B5E40283D1}"/>
                </a:ext>
              </a:extLst>
            </p:cNvPr>
            <p:cNvSpPr/>
            <p:nvPr/>
          </p:nvSpPr>
          <p:spPr>
            <a:xfrm>
              <a:off x="6037804" y="597066"/>
              <a:ext cx="106471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just"/>
              <a:r>
                <a:rPr lang="zh-TW" altLang="en-US" sz="2800" b="1" dirty="0">
                  <a:solidFill>
                    <a:srgbClr val="A9774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水流 </a:t>
              </a:r>
              <a:r>
                <a:rPr lang="en-US" altLang="zh-TW" sz="2800" b="1" dirty="0">
                  <a:solidFill>
                    <a:srgbClr val="A97745"/>
                  </a:solidFill>
                  <a:latin typeface="Poor Richard" panose="02080502050505020702" pitchFamily="18" charset="0"/>
                  <a:ea typeface="微軟正黑體" panose="020B0604030504040204" pitchFamily="34" charset="-120"/>
                </a:rPr>
                <a:t>|</a:t>
              </a:r>
              <a:endParaRPr lang="zh-TW" altLang="en-US" sz="2800" b="1" dirty="0">
                <a:solidFill>
                  <a:srgbClr val="A97745"/>
                </a:solidFill>
              </a:endParaRPr>
            </a:p>
          </p:txBody>
        </p:sp>
        <p:grpSp>
          <p:nvGrpSpPr>
            <p:cNvPr id="61" name="群組 60">
              <a:extLst>
                <a:ext uri="{FF2B5EF4-FFF2-40B4-BE49-F238E27FC236}">
                  <a16:creationId xmlns:a16="http://schemas.microsoft.com/office/drawing/2014/main" xmlns="" id="{27171DE3-A371-436E-AC76-CDCF2BA6A266}"/>
                </a:ext>
              </a:extLst>
            </p:cNvPr>
            <p:cNvGrpSpPr/>
            <p:nvPr/>
          </p:nvGrpSpPr>
          <p:grpSpPr>
            <a:xfrm>
              <a:off x="5622017" y="569842"/>
              <a:ext cx="425404" cy="523220"/>
              <a:chOff x="5622017" y="569842"/>
              <a:chExt cx="425404" cy="523220"/>
            </a:xfrm>
          </p:grpSpPr>
          <p:sp>
            <p:nvSpPr>
              <p:cNvPr id="62" name="矩形 61">
                <a:extLst>
                  <a:ext uri="{FF2B5EF4-FFF2-40B4-BE49-F238E27FC236}">
                    <a16:creationId xmlns:a16="http://schemas.microsoft.com/office/drawing/2014/main" xmlns="" id="{EA4865F4-C21E-4996-B8A4-F72B5D98B194}"/>
                  </a:ext>
                </a:extLst>
              </p:cNvPr>
              <p:cNvSpPr/>
              <p:nvPr/>
            </p:nvSpPr>
            <p:spPr bwMode="auto">
              <a:xfrm>
                <a:off x="5622017" y="663711"/>
                <a:ext cx="425404" cy="392340"/>
              </a:xfrm>
              <a:prstGeom prst="rect">
                <a:avLst/>
              </a:prstGeom>
              <a:solidFill>
                <a:srgbClr val="A97745"/>
              </a:solidFill>
              <a:ln w="9525" cap="flat" cmpd="sng" algn="ctr">
                <a:solidFill>
                  <a:srgbClr val="A9774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spcBef>
                    <a:spcPts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2400" b="0" i="0" u="none" strike="noStrike" cap="none" normalizeH="0" baseline="0" dirty="0">
                  <a:ln>
                    <a:noFill/>
                  </a:ln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63" name="文字方塊 62">
                <a:extLst>
                  <a:ext uri="{FF2B5EF4-FFF2-40B4-BE49-F238E27FC236}">
                    <a16:creationId xmlns:a16="http://schemas.microsoft.com/office/drawing/2014/main" xmlns="" id="{25D21D5B-AF99-4DF0-BC35-DC793AB72C81}"/>
                  </a:ext>
                </a:extLst>
              </p:cNvPr>
              <p:cNvSpPr txBox="1"/>
              <p:nvPr/>
            </p:nvSpPr>
            <p:spPr>
              <a:xfrm>
                <a:off x="5642198" y="569842"/>
                <a:ext cx="3850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TW" sz="28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a</a:t>
                </a:r>
                <a:endParaRPr lang="zh-TW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64" name="文字方塊 63">
            <a:extLst>
              <a:ext uri="{FF2B5EF4-FFF2-40B4-BE49-F238E27FC236}">
                <a16:creationId xmlns:a16="http://schemas.microsoft.com/office/drawing/2014/main" xmlns="" id="{C16DBA8C-D596-49BB-9205-620AC9DF3678}"/>
              </a:ext>
            </a:extLst>
          </p:cNvPr>
          <p:cNvSpPr txBox="1"/>
          <p:nvPr/>
        </p:nvSpPr>
        <p:spPr>
          <a:xfrm>
            <a:off x="1619627" y="2423061"/>
            <a:ext cx="26843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2800" i="0" u="none" strike="noStrike" baseline="0" dirty="0" smtClean="0">
                <a:solidFill>
                  <a:srgbClr val="33333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抽水機提供水壓使渦輪轉動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群組 64"/>
          <p:cNvGrpSpPr/>
          <p:nvPr/>
        </p:nvGrpSpPr>
        <p:grpSpPr>
          <a:xfrm>
            <a:off x="413182" y="3331339"/>
            <a:ext cx="4247693" cy="3117262"/>
            <a:chOff x="408281" y="2910464"/>
            <a:chExt cx="4793050" cy="3517484"/>
          </a:xfrm>
        </p:grpSpPr>
        <p:pic>
          <p:nvPicPr>
            <p:cNvPr id="66" name="圖片 65">
              <a:extLst>
                <a:ext uri="{FF2B5EF4-FFF2-40B4-BE49-F238E27FC236}">
                  <a16:creationId xmlns:a16="http://schemas.microsoft.com/office/drawing/2014/main" xmlns="" id="{3CDB91A1-91C6-4FE2-89AB-8D38D51EE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504" y="2910464"/>
              <a:ext cx="3201646" cy="3517484"/>
            </a:xfrm>
            <a:prstGeom prst="rect">
              <a:avLst/>
            </a:prstGeom>
          </p:spPr>
        </p:pic>
        <p:grpSp>
          <p:nvGrpSpPr>
            <p:cNvPr id="67" name="群組 66">
              <a:extLst>
                <a:ext uri="{FF2B5EF4-FFF2-40B4-BE49-F238E27FC236}">
                  <a16:creationId xmlns:a16="http://schemas.microsoft.com/office/drawing/2014/main" xmlns="" id="{3A05656C-6B5F-4289-B017-3C44ABD19A37}"/>
                </a:ext>
              </a:extLst>
            </p:cNvPr>
            <p:cNvGrpSpPr/>
            <p:nvPr/>
          </p:nvGrpSpPr>
          <p:grpSpPr>
            <a:xfrm>
              <a:off x="1524598" y="4291898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81" name="object 58">
                <a:extLst>
                  <a:ext uri="{FF2B5EF4-FFF2-40B4-BE49-F238E27FC236}">
                    <a16:creationId xmlns:a16="http://schemas.microsoft.com/office/drawing/2014/main" xmlns="" id="{2C6B4650-66A5-42F4-8520-FFECD1E12720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2" name="object 59">
                <a:extLst>
                  <a:ext uri="{FF2B5EF4-FFF2-40B4-BE49-F238E27FC236}">
                    <a16:creationId xmlns:a16="http://schemas.microsoft.com/office/drawing/2014/main" xmlns="" id="{8A1CB7EE-AF8A-4C25-AF28-EF84C95F14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68" name="object 70">
              <a:extLst>
                <a:ext uri="{FF2B5EF4-FFF2-40B4-BE49-F238E27FC236}">
                  <a16:creationId xmlns:a16="http://schemas.microsoft.com/office/drawing/2014/main" xmlns="" id="{24CF00E8-C4AE-4A20-8DA1-36CF1749D96C}"/>
                </a:ext>
              </a:extLst>
            </p:cNvPr>
            <p:cNvSpPr txBox="1"/>
            <p:nvPr/>
          </p:nvSpPr>
          <p:spPr>
            <a:xfrm>
              <a:off x="408281" y="3387660"/>
              <a:ext cx="844952" cy="5006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sz="2800" spc="5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水</a:t>
              </a:r>
              <a:r>
                <a:rPr kumimoji="0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管</a:t>
              </a:r>
            </a:p>
          </p:txBody>
        </p:sp>
        <p:sp>
          <p:nvSpPr>
            <p:cNvPr id="69" name="object 71">
              <a:extLst>
                <a:ext uri="{FF2B5EF4-FFF2-40B4-BE49-F238E27FC236}">
                  <a16:creationId xmlns:a16="http://schemas.microsoft.com/office/drawing/2014/main" xmlns="" id="{DD71F73E-0404-4EB7-B092-E0FF78035335}"/>
                </a:ext>
              </a:extLst>
            </p:cNvPr>
            <p:cNvSpPr txBox="1"/>
            <p:nvPr/>
          </p:nvSpPr>
          <p:spPr>
            <a:xfrm>
              <a:off x="3435794" y="3480305"/>
              <a:ext cx="486208" cy="874598"/>
            </a:xfrm>
            <a:prstGeom prst="rect">
              <a:avLst/>
            </a:prstGeom>
          </p:spPr>
          <p:txBody>
            <a:bodyPr vert="eaVert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sz="2800" spc="5" dirty="0">
                  <a:solidFill>
                    <a:srgbClr val="A59173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渦</a:t>
              </a:r>
              <a:r>
                <a:rPr kumimoji="0" sz="2800" dirty="0">
                  <a:solidFill>
                    <a:srgbClr val="A59173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輪</a:t>
              </a:r>
            </a:p>
          </p:txBody>
        </p:sp>
        <p:cxnSp>
          <p:nvCxnSpPr>
            <p:cNvPr id="70" name="直線單箭頭接點 69">
              <a:extLst>
                <a:ext uri="{FF2B5EF4-FFF2-40B4-BE49-F238E27FC236}">
                  <a16:creationId xmlns:a16="http://schemas.microsoft.com/office/drawing/2014/main" xmlns="" id="{E1E55813-6DBB-42E2-9A2F-D345F019C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332034" y="3632516"/>
              <a:ext cx="266188" cy="0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oval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1" name="文字方塊 70">
              <a:extLst>
                <a:ext uri="{FF2B5EF4-FFF2-40B4-BE49-F238E27FC236}">
                  <a16:creationId xmlns:a16="http://schemas.microsoft.com/office/drawing/2014/main" xmlns="" id="{BF0B1B94-78D6-4BE3-B7DE-16F1E9B1CC78}"/>
                </a:ext>
              </a:extLst>
            </p:cNvPr>
            <p:cNvSpPr txBox="1"/>
            <p:nvPr/>
          </p:nvSpPr>
          <p:spPr>
            <a:xfrm>
              <a:off x="3437798" y="2973556"/>
              <a:ext cx="1763533" cy="4931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zh-TW" altLang="en-US" sz="2800" spc="105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高水位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  <p:grpSp>
          <p:nvGrpSpPr>
            <p:cNvPr id="72" name="群組 71">
              <a:extLst>
                <a:ext uri="{FF2B5EF4-FFF2-40B4-BE49-F238E27FC236}">
                  <a16:creationId xmlns:a16="http://schemas.microsoft.com/office/drawing/2014/main" xmlns="" id="{3BD9B82C-5DC0-4745-BB81-6ABE786B628E}"/>
                </a:ext>
              </a:extLst>
            </p:cNvPr>
            <p:cNvGrpSpPr/>
            <p:nvPr/>
          </p:nvGrpSpPr>
          <p:grpSpPr>
            <a:xfrm rot="6098574">
              <a:off x="2427550" y="2873748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79" name="object 58">
                <a:extLst>
                  <a:ext uri="{FF2B5EF4-FFF2-40B4-BE49-F238E27FC236}">
                    <a16:creationId xmlns:a16="http://schemas.microsoft.com/office/drawing/2014/main" xmlns="" id="{3C05277C-F5B0-4A64-A5A1-45622B10BFFB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0" name="object 59">
                <a:extLst>
                  <a:ext uri="{FF2B5EF4-FFF2-40B4-BE49-F238E27FC236}">
                    <a16:creationId xmlns:a16="http://schemas.microsoft.com/office/drawing/2014/main" xmlns="" id="{F1BF717F-A1B8-43B2-A52D-4DDD70350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3" name="群組 72">
              <a:extLst>
                <a:ext uri="{FF2B5EF4-FFF2-40B4-BE49-F238E27FC236}">
                  <a16:creationId xmlns:a16="http://schemas.microsoft.com/office/drawing/2014/main" xmlns="" id="{80D2DB7F-DF31-4242-BEDD-27FCB08DAB44}"/>
                </a:ext>
              </a:extLst>
            </p:cNvPr>
            <p:cNvGrpSpPr/>
            <p:nvPr/>
          </p:nvGrpSpPr>
          <p:grpSpPr>
            <a:xfrm rot="16969011" flipH="1">
              <a:off x="1860868" y="5527765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77" name="object 58">
                <a:extLst>
                  <a:ext uri="{FF2B5EF4-FFF2-40B4-BE49-F238E27FC236}">
                    <a16:creationId xmlns:a16="http://schemas.microsoft.com/office/drawing/2014/main" xmlns="" id="{A2B1D3C7-D31D-4F46-98C9-9322FF5AD211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78" name="object 59">
                <a:extLst>
                  <a:ext uri="{FF2B5EF4-FFF2-40B4-BE49-F238E27FC236}">
                    <a16:creationId xmlns:a16="http://schemas.microsoft.com/office/drawing/2014/main" xmlns="" id="{C4DA1667-0120-434B-A02C-F369404B6EE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74" name="矩形 73">
              <a:extLst>
                <a:ext uri="{FF2B5EF4-FFF2-40B4-BE49-F238E27FC236}">
                  <a16:creationId xmlns:a16="http://schemas.microsoft.com/office/drawing/2014/main" xmlns="" id="{5CF63E04-4EC6-48EF-A7B5-B031F4734CEA}"/>
                </a:ext>
              </a:extLst>
            </p:cNvPr>
            <p:cNvSpPr/>
            <p:nvPr/>
          </p:nvSpPr>
          <p:spPr>
            <a:xfrm>
              <a:off x="1781279" y="4134820"/>
              <a:ext cx="902812" cy="10766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zh-TW" altLang="en-US" sz="2800" dirty="0">
                  <a:solidFill>
                    <a:srgbClr val="51794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水流</a:t>
              </a:r>
              <a:endParaRPr lang="zh-TW" altLang="en-US" sz="2800" dirty="0">
                <a:solidFill>
                  <a:srgbClr val="517940"/>
                </a:solidFill>
              </a:endParaRPr>
            </a:p>
          </p:txBody>
        </p:sp>
        <p:sp>
          <p:nvSpPr>
            <p:cNvPr id="75" name="文字方塊 74">
              <a:extLst>
                <a:ext uri="{FF2B5EF4-FFF2-40B4-BE49-F238E27FC236}">
                  <a16:creationId xmlns:a16="http://schemas.microsoft.com/office/drawing/2014/main" xmlns="" id="{1826DA05-B573-4C54-8FB0-EA5BE84106D9}"/>
                </a:ext>
              </a:extLst>
            </p:cNvPr>
            <p:cNvSpPr txBox="1"/>
            <p:nvPr/>
          </p:nvSpPr>
          <p:spPr>
            <a:xfrm>
              <a:off x="3435050" y="5836862"/>
              <a:ext cx="1763533" cy="4931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zh-TW" altLang="en-US" sz="2800" spc="105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低水位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6" name="object 70">
              <a:extLst>
                <a:ext uri="{FF2B5EF4-FFF2-40B4-BE49-F238E27FC236}">
                  <a16:creationId xmlns:a16="http://schemas.microsoft.com/office/drawing/2014/main" xmlns="" id="{24CF00E8-C4AE-4A20-8DA1-36CF1749D96C}"/>
                </a:ext>
              </a:extLst>
            </p:cNvPr>
            <p:cNvSpPr txBox="1"/>
            <p:nvPr/>
          </p:nvSpPr>
          <p:spPr>
            <a:xfrm>
              <a:off x="450547" y="5869406"/>
              <a:ext cx="1433136" cy="5006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lang="zh-TW" altLang="en-US" sz="2800" spc="5" dirty="0" smtClean="0">
                  <a:solidFill>
                    <a:srgbClr val="2AC4F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抽水機</a:t>
              </a:r>
              <a:endParaRPr kumimoji="0" sz="2800" dirty="0">
                <a:solidFill>
                  <a:srgbClr val="2AC4F4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 Light"/>
              </a:endParaRPr>
            </a:p>
          </p:txBody>
        </p:sp>
      </p:grpSp>
      <p:grpSp>
        <p:nvGrpSpPr>
          <p:cNvPr id="83" name="群組 82"/>
          <p:cNvGrpSpPr/>
          <p:nvPr/>
        </p:nvGrpSpPr>
        <p:grpSpPr>
          <a:xfrm>
            <a:off x="4695065" y="3380018"/>
            <a:ext cx="3655156" cy="3117262"/>
            <a:chOff x="4708964" y="2910464"/>
            <a:chExt cx="4124437" cy="3517484"/>
          </a:xfrm>
        </p:grpSpPr>
        <p:pic>
          <p:nvPicPr>
            <p:cNvPr id="84" name="圖片 83">
              <a:extLst>
                <a:ext uri="{FF2B5EF4-FFF2-40B4-BE49-F238E27FC236}">
                  <a16:creationId xmlns:a16="http://schemas.microsoft.com/office/drawing/2014/main" xmlns="" id="{72D4B2AB-4E09-4DFF-8A75-A3D05D99AF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4578" y="2910464"/>
              <a:ext cx="2736346" cy="3517484"/>
            </a:xfrm>
            <a:prstGeom prst="rect">
              <a:avLst/>
            </a:prstGeom>
          </p:spPr>
        </p:pic>
        <p:grpSp>
          <p:nvGrpSpPr>
            <p:cNvPr id="85" name="群組 84">
              <a:extLst>
                <a:ext uri="{FF2B5EF4-FFF2-40B4-BE49-F238E27FC236}">
                  <a16:creationId xmlns:a16="http://schemas.microsoft.com/office/drawing/2014/main" xmlns="" id="{0765F6C6-C8C4-46D2-B556-635DC1C1820A}"/>
                </a:ext>
              </a:extLst>
            </p:cNvPr>
            <p:cNvGrpSpPr/>
            <p:nvPr/>
          </p:nvGrpSpPr>
          <p:grpSpPr>
            <a:xfrm>
              <a:off x="5711876" y="4183556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100" name="object 58">
                <a:extLst>
                  <a:ext uri="{FF2B5EF4-FFF2-40B4-BE49-F238E27FC236}">
                    <a16:creationId xmlns:a16="http://schemas.microsoft.com/office/drawing/2014/main" xmlns="" id="{1F4F5B51-5423-4262-AEA9-D4A6A259EC77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object 59">
                <a:extLst>
                  <a:ext uri="{FF2B5EF4-FFF2-40B4-BE49-F238E27FC236}">
                    <a16:creationId xmlns:a16="http://schemas.microsoft.com/office/drawing/2014/main" xmlns="" id="{D15DD8C9-F79C-4366-8443-9D29D84FE3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86" name="群組 85">
              <a:extLst>
                <a:ext uri="{FF2B5EF4-FFF2-40B4-BE49-F238E27FC236}">
                  <a16:creationId xmlns:a16="http://schemas.microsoft.com/office/drawing/2014/main" xmlns="" id="{FF8F516C-B437-4197-AAD8-163D2734E594}"/>
                </a:ext>
              </a:extLst>
            </p:cNvPr>
            <p:cNvGrpSpPr/>
            <p:nvPr/>
          </p:nvGrpSpPr>
          <p:grpSpPr>
            <a:xfrm rot="5979733">
              <a:off x="6848159" y="2752532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98" name="object 58">
                <a:extLst>
                  <a:ext uri="{FF2B5EF4-FFF2-40B4-BE49-F238E27FC236}">
                    <a16:creationId xmlns:a16="http://schemas.microsoft.com/office/drawing/2014/main" xmlns="" id="{15AEC272-3680-40AA-B6B3-022C1548CB62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/>
              </a:p>
            </p:txBody>
          </p:sp>
          <p:sp>
            <p:nvSpPr>
              <p:cNvPr id="99" name="object 59">
                <a:extLst>
                  <a:ext uri="{FF2B5EF4-FFF2-40B4-BE49-F238E27FC236}">
                    <a16:creationId xmlns:a16="http://schemas.microsoft.com/office/drawing/2014/main" xmlns="" id="{5403616C-E107-46E3-8E35-D0AB9FEDDF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/>
              </a:p>
            </p:txBody>
          </p:sp>
        </p:grpSp>
        <p:sp>
          <p:nvSpPr>
            <p:cNvPr id="87" name="矩形 86">
              <a:extLst>
                <a:ext uri="{FF2B5EF4-FFF2-40B4-BE49-F238E27FC236}">
                  <a16:creationId xmlns:a16="http://schemas.microsoft.com/office/drawing/2014/main" xmlns="" id="{144F2BCE-C562-4907-BF20-83440E99ECE3}"/>
                </a:ext>
              </a:extLst>
            </p:cNvPr>
            <p:cNvSpPr/>
            <p:nvPr/>
          </p:nvSpPr>
          <p:spPr>
            <a:xfrm>
              <a:off x="5884917" y="4199636"/>
              <a:ext cx="1050395" cy="5903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zh-TW" altLang="en-US" sz="2800" b="1" dirty="0">
                  <a:solidFill>
                    <a:srgbClr val="51794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電流</a:t>
              </a:r>
              <a:endParaRPr lang="zh-TW" altLang="en-US" sz="2800" b="1" dirty="0">
                <a:solidFill>
                  <a:srgbClr val="517940"/>
                </a:solidFill>
              </a:endParaRPr>
            </a:p>
          </p:txBody>
        </p:sp>
        <p:grpSp>
          <p:nvGrpSpPr>
            <p:cNvPr id="88" name="群組 87">
              <a:extLst>
                <a:ext uri="{FF2B5EF4-FFF2-40B4-BE49-F238E27FC236}">
                  <a16:creationId xmlns:a16="http://schemas.microsoft.com/office/drawing/2014/main" xmlns="" id="{F90D0FF5-5B62-4406-8569-418841E92003}"/>
                </a:ext>
              </a:extLst>
            </p:cNvPr>
            <p:cNvGrpSpPr/>
            <p:nvPr/>
          </p:nvGrpSpPr>
          <p:grpSpPr>
            <a:xfrm flipV="1">
              <a:off x="7957630" y="5065270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96" name="object 58">
                <a:extLst>
                  <a:ext uri="{FF2B5EF4-FFF2-40B4-BE49-F238E27FC236}">
                    <a16:creationId xmlns:a16="http://schemas.microsoft.com/office/drawing/2014/main" xmlns="" id="{2816AD6C-0639-4996-A7F7-E1308AA89A97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7" name="object 59">
                <a:extLst>
                  <a:ext uri="{FF2B5EF4-FFF2-40B4-BE49-F238E27FC236}">
                    <a16:creationId xmlns:a16="http://schemas.microsoft.com/office/drawing/2014/main" xmlns="" id="{31864166-6E8D-4B79-92A4-F710895B3A6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89" name="object 70">
              <a:extLst>
                <a:ext uri="{FF2B5EF4-FFF2-40B4-BE49-F238E27FC236}">
                  <a16:creationId xmlns:a16="http://schemas.microsoft.com/office/drawing/2014/main" xmlns="" id="{19A25176-6CC8-4767-B530-ED051B5B36DD}"/>
                </a:ext>
              </a:extLst>
            </p:cNvPr>
            <p:cNvSpPr txBox="1"/>
            <p:nvPr/>
          </p:nvSpPr>
          <p:spPr>
            <a:xfrm>
              <a:off x="4746399" y="3579213"/>
              <a:ext cx="844952" cy="5006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lang="zh-TW" altLang="en-US" sz="2800" spc="5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導線</a:t>
              </a:r>
              <a:endParaRPr kumimoji="0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 Light"/>
              </a:endParaRPr>
            </a:p>
          </p:txBody>
        </p:sp>
        <p:cxnSp>
          <p:nvCxnSpPr>
            <p:cNvPr id="90" name="直線單箭頭接點 89">
              <a:extLst>
                <a:ext uri="{FF2B5EF4-FFF2-40B4-BE49-F238E27FC236}">
                  <a16:creationId xmlns:a16="http://schemas.microsoft.com/office/drawing/2014/main" xmlns="" id="{8B1EC931-5C45-4235-BD70-CA2AA2B233E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508123" y="3794900"/>
              <a:ext cx="344414" cy="5373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oval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91" name="群組 90">
              <a:extLst>
                <a:ext uri="{FF2B5EF4-FFF2-40B4-BE49-F238E27FC236}">
                  <a16:creationId xmlns:a16="http://schemas.microsoft.com/office/drawing/2014/main" xmlns="" id="{F053866F-0603-4F83-A848-62804D86BC5C}"/>
                </a:ext>
              </a:extLst>
            </p:cNvPr>
            <p:cNvGrpSpPr/>
            <p:nvPr/>
          </p:nvGrpSpPr>
          <p:grpSpPr>
            <a:xfrm rot="16792991" flipH="1">
              <a:off x="6778285" y="5842044"/>
              <a:ext cx="151201" cy="485650"/>
              <a:chOff x="5557524" y="2052839"/>
              <a:chExt cx="151201" cy="485650"/>
            </a:xfrm>
            <a:solidFill>
              <a:srgbClr val="517940"/>
            </a:solidFill>
          </p:grpSpPr>
          <p:sp>
            <p:nvSpPr>
              <p:cNvPr id="94" name="object 58">
                <a:extLst>
                  <a:ext uri="{FF2B5EF4-FFF2-40B4-BE49-F238E27FC236}">
                    <a16:creationId xmlns:a16="http://schemas.microsoft.com/office/drawing/2014/main" xmlns="" id="{97DD9DC3-0809-4B01-BA53-07BFB888261F}"/>
                  </a:ext>
                </a:extLst>
              </p:cNvPr>
              <p:cNvSpPr/>
              <p:nvPr/>
            </p:nvSpPr>
            <p:spPr>
              <a:xfrm>
                <a:off x="5631148" y="2284282"/>
                <a:ext cx="0" cy="254207"/>
              </a:xfrm>
              <a:custGeom>
                <a:avLst/>
                <a:gdLst/>
                <a:ahLst/>
                <a:cxnLst/>
                <a:rect l="l" t="t" r="r" b="b"/>
                <a:pathLst>
                  <a:path h="130175">
                    <a:moveTo>
                      <a:pt x="0" y="129908"/>
                    </a:moveTo>
                    <a:lnTo>
                      <a:pt x="0" y="0"/>
                    </a:lnTo>
                  </a:path>
                </a:pathLst>
              </a:custGeom>
              <a:grpFill/>
              <a:ln w="57150">
                <a:solidFill>
                  <a:srgbClr val="517940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5" name="object 59">
                <a:extLst>
                  <a:ext uri="{FF2B5EF4-FFF2-40B4-BE49-F238E27FC236}">
                    <a16:creationId xmlns:a16="http://schemas.microsoft.com/office/drawing/2014/main" xmlns="" id="{10A9A9EA-45EF-4571-8C98-17FA776EC7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57524" y="2052839"/>
                <a:ext cx="151201" cy="252000"/>
              </a:xfrm>
              <a:custGeom>
                <a:avLst/>
                <a:gdLst/>
                <a:ahLst/>
                <a:cxnLst/>
                <a:rect l="l" t="t" r="r" b="b"/>
                <a:pathLst>
                  <a:path w="47625" h="79375">
                    <a:moveTo>
                      <a:pt x="23558" y="0"/>
                    </a:moveTo>
                    <a:lnTo>
                      <a:pt x="13931" y="41249"/>
                    </a:lnTo>
                    <a:lnTo>
                      <a:pt x="0" y="79133"/>
                    </a:lnTo>
                    <a:lnTo>
                      <a:pt x="47129" y="79133"/>
                    </a:lnTo>
                    <a:lnTo>
                      <a:pt x="33185" y="41249"/>
                    </a:lnTo>
                    <a:lnTo>
                      <a:pt x="24875" y="8224"/>
                    </a:lnTo>
                    <a:lnTo>
                      <a:pt x="23558" y="0"/>
                    </a:lnTo>
                    <a:close/>
                  </a:path>
                </a:pathLst>
              </a:custGeom>
              <a:grpFill/>
              <a:ln w="57150">
                <a:noFill/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240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92" name="object 70">
              <a:extLst>
                <a:ext uri="{FF2B5EF4-FFF2-40B4-BE49-F238E27FC236}">
                  <a16:creationId xmlns:a16="http://schemas.microsoft.com/office/drawing/2014/main" xmlns="" id="{19A25176-6CC8-4767-B530-ED051B5B36DD}"/>
                </a:ext>
              </a:extLst>
            </p:cNvPr>
            <p:cNvSpPr txBox="1"/>
            <p:nvPr/>
          </p:nvSpPr>
          <p:spPr>
            <a:xfrm>
              <a:off x="7988449" y="4161968"/>
              <a:ext cx="844952" cy="5006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lang="zh-TW" altLang="en-US" sz="2800" spc="5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燈泡</a:t>
              </a:r>
              <a:endParaRPr kumimoji="0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 Light"/>
              </a:endParaRPr>
            </a:p>
          </p:txBody>
        </p:sp>
        <p:sp>
          <p:nvSpPr>
            <p:cNvPr id="93" name="object 70">
              <a:extLst>
                <a:ext uri="{FF2B5EF4-FFF2-40B4-BE49-F238E27FC236}">
                  <a16:creationId xmlns:a16="http://schemas.microsoft.com/office/drawing/2014/main" xmlns="" id="{19A25176-6CC8-4767-B530-ED051B5B36DD}"/>
                </a:ext>
              </a:extLst>
            </p:cNvPr>
            <p:cNvSpPr txBox="1"/>
            <p:nvPr/>
          </p:nvSpPr>
          <p:spPr>
            <a:xfrm>
              <a:off x="4708964" y="5677309"/>
              <a:ext cx="844952" cy="5006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defTabSz="914400" fontAlgn="auto">
                <a:spcBef>
                  <a:spcPts val="100"/>
                </a:spcBef>
                <a:spcAft>
                  <a:spcPts val="0"/>
                </a:spcAft>
              </a:pPr>
              <a:r>
                <a:rPr kumimoji="0" lang="zh-TW" altLang="en-US" sz="2800" spc="5" dirty="0" smtClean="0">
                  <a:solidFill>
                    <a:srgbClr val="2AC4F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 Light"/>
                </a:rPr>
                <a:t>電池</a:t>
              </a:r>
              <a:endParaRPr kumimoji="0" sz="2800" dirty="0">
                <a:solidFill>
                  <a:srgbClr val="2AC4F4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 Light"/>
              </a:endParaRPr>
            </a:p>
          </p:txBody>
        </p:sp>
      </p:grpSp>
      <p:sp>
        <p:nvSpPr>
          <p:cNvPr id="102" name="矩形 101">
            <a:extLst>
              <a:ext uri="{FF2B5EF4-FFF2-40B4-BE49-F238E27FC236}">
                <a16:creationId xmlns:a16="http://schemas.microsoft.com/office/drawing/2014/main" xmlns="" id="{83A48AFD-6646-1C54-3170-E63620D90CB5}"/>
              </a:ext>
            </a:extLst>
          </p:cNvPr>
          <p:cNvSpPr/>
          <p:nvPr/>
        </p:nvSpPr>
        <p:spPr>
          <a:xfrm>
            <a:off x="2430048" y="6302774"/>
            <a:ext cx="3837902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▲水路與電路的比較</a:t>
            </a:r>
          </a:p>
        </p:txBody>
      </p:sp>
      <p:grpSp>
        <p:nvGrpSpPr>
          <p:cNvPr id="41" name="群組 40">
            <a:extLst>
              <a:ext uri="{FF2B5EF4-FFF2-40B4-BE49-F238E27FC236}">
                <a16:creationId xmlns:a16="http://schemas.microsoft.com/office/drawing/2014/main" xmlns="" id="{AC1747E9-D6EB-F9E2-0230-B1311334BFA3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42" name="橢圓 41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54ACB298-76ED-4325-6243-76DE682336D8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乘號 42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5A5B64FF-ACE4-7426-E9DA-8DAE43789363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48DE74D0-D7C5-0356-3AD4-BFFEBA610FD9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5" name="橢圓 4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AED39DF6-2F0F-D790-98C4-208553242E7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" name="等腰三角形 4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6DE85E2D-1A64-B11F-A7D8-62B6515B0FC0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884C0158-55A5-58F8-F2E4-536253AE0B66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48" name="橢圓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438C59FE-40F7-4E24-5401-263BCB5B9BD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9" name="等腰三角形 4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DDCB9621-8C79-17E6-BE87-A738FD40C263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05DF79C5-4B86-F312-1D1C-CD5B13B7098B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51" name="橢圓 50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C46C341F-CAE5-9962-3B8E-78DE3D072E81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2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3B59412-3FB2-4AEA-9EEC-A6C10E18F373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0484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電壓（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單位：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測量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測量儀器為伏特計，使用前調整歸零鈕使指針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將伏特計與待測電器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伏特計的正極連接電器與電池的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，負極連接電器與電池的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 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E719F593-8CD8-0CAF-B508-EBE6FF167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286" y="1257497"/>
            <a:ext cx="20080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伏特（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） </a:t>
            </a:r>
          </a:p>
        </p:txBody>
      </p:sp>
      <p:sp>
        <p:nvSpPr>
          <p:cNvPr id="13" name="矩形 11">
            <a:extLst>
              <a:ext uri="{FF2B5EF4-FFF2-40B4-BE49-F238E27FC236}">
                <a16:creationId xmlns:a16="http://schemas.microsoft.com/office/drawing/2014/main" xmlns="" id="{938E1E57-EEE2-3FC6-6CCE-9283AFA5F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800" y="3112548"/>
            <a:ext cx="13222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歸零</a:t>
            </a:r>
          </a:p>
        </p:txBody>
      </p:sp>
      <p:sp>
        <p:nvSpPr>
          <p:cNvPr id="14" name="矩形 11">
            <a:extLst>
              <a:ext uri="{FF2B5EF4-FFF2-40B4-BE49-F238E27FC236}">
                <a16:creationId xmlns:a16="http://schemas.microsoft.com/office/drawing/2014/main" xmlns="" id="{CAF46124-E3D6-737A-E9BB-46B98167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6074" y="3777913"/>
            <a:ext cx="13222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並聯</a:t>
            </a:r>
          </a:p>
        </p:txBody>
      </p:sp>
      <p:sp>
        <p:nvSpPr>
          <p:cNvPr id="15" name="矩形 11">
            <a:extLst>
              <a:ext uri="{FF2B5EF4-FFF2-40B4-BE49-F238E27FC236}">
                <a16:creationId xmlns:a16="http://schemas.microsoft.com/office/drawing/2014/main" xmlns="" id="{EA33DE88-2B5C-ADE1-0822-E52092EDF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894" y="5055453"/>
            <a:ext cx="13222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正極</a:t>
            </a:r>
          </a:p>
        </p:txBody>
      </p:sp>
      <p:sp>
        <p:nvSpPr>
          <p:cNvPr id="16" name="矩形 11">
            <a:extLst>
              <a:ext uri="{FF2B5EF4-FFF2-40B4-BE49-F238E27FC236}">
                <a16:creationId xmlns:a16="http://schemas.microsoft.com/office/drawing/2014/main" xmlns="" id="{9D62E8BE-2299-4671-6214-DF155DB66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894" y="5626759"/>
            <a:ext cx="13222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負極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007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電壓（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測量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測量時，應由</a:t>
            </a:r>
            <a:r>
              <a:rPr lang="zh-TW" altLang="en-US" u="sng" dirty="0">
                <a:latin typeface="Times New Roman" panose="02020603050405020304" pitchFamily="18" charset="0"/>
              </a:rPr>
              <a:t>　　 </a:t>
            </a:r>
            <a:r>
              <a:rPr lang="zh-TW" altLang="en-US" dirty="0">
                <a:latin typeface="Times New Roman" panose="02020603050405020304" pitchFamily="18" charset="0"/>
              </a:rPr>
              <a:t>到</a:t>
            </a:r>
            <a:r>
              <a:rPr lang="zh-TW" altLang="en-US" u="sng" dirty="0">
                <a:latin typeface="Times New Roman" panose="02020603050405020304" pitchFamily="18" charset="0"/>
              </a:rPr>
              <a:t>　 　</a:t>
            </a:r>
            <a:r>
              <a:rPr lang="zh-TW" altLang="en-US" dirty="0">
                <a:latin typeface="Times New Roman" panose="02020603050405020304" pitchFamily="18" charset="0"/>
              </a:rPr>
              <a:t>漸漸改變測量範圍。</a:t>
            </a:r>
          </a:p>
          <a:p>
            <a:pPr marL="1563688" indent="-457200" eaLnBrk="1" hangingPunct="1">
              <a:tabLst>
                <a:tab pos="155257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e.		</a:t>
            </a:r>
            <a:r>
              <a:rPr lang="zh-TW" altLang="en-US" dirty="0">
                <a:latin typeface="Times New Roman" panose="02020603050405020304" pitchFamily="18" charset="0"/>
              </a:rPr>
              <a:t>伏特計電阻大，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直接與電池相接。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E719F593-8CD8-0CAF-B508-EBE6FF167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904" y="1945062"/>
            <a:ext cx="10335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:a16="http://schemas.microsoft.com/office/drawing/2014/main" xmlns="" id="{47012EEC-28D8-733B-5E58-B9840EF32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3678" y="1945062"/>
            <a:ext cx="10335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小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:a16="http://schemas.microsoft.com/office/drawing/2014/main" xmlns="" id="{2DAF9E50-1A67-06B1-9E23-CC8239B69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2661" y="3210149"/>
            <a:ext cx="10335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310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336DC70C-E818-D397-2E75-2564892380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38" y="536465"/>
            <a:ext cx="7988968" cy="4824314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電壓（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D1D4DF59-1BCD-0921-E1EE-BBCBED6664E7}"/>
              </a:ext>
            </a:extLst>
          </p:cNvPr>
          <p:cNvSpPr txBox="1"/>
          <p:nvPr/>
        </p:nvSpPr>
        <p:spPr>
          <a:xfrm>
            <a:off x="5293892" y="4884621"/>
            <a:ext cx="10347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負極端子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83A48AFD-6646-1C54-3170-E63620D90CB5}"/>
              </a:ext>
            </a:extLst>
          </p:cNvPr>
          <p:cNvSpPr/>
          <p:nvPr/>
        </p:nvSpPr>
        <p:spPr>
          <a:xfrm>
            <a:off x="1631767" y="5952981"/>
            <a:ext cx="5880466" cy="63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▲伏特計與待測電路的連接方式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A8999D2F-F680-4204-62FB-78903AFAFADA}"/>
              </a:ext>
            </a:extLst>
          </p:cNvPr>
          <p:cNvSpPr txBox="1"/>
          <p:nvPr/>
        </p:nvSpPr>
        <p:spPr>
          <a:xfrm>
            <a:off x="6701589" y="4884621"/>
            <a:ext cx="10347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正極端子</a:t>
            </a:r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xmlns="" id="{DC96364A-D58C-C30D-24CB-D94AD32FE1F5}"/>
              </a:ext>
            </a:extLst>
          </p:cNvPr>
          <p:cNvGrpSpPr/>
          <p:nvPr/>
        </p:nvGrpSpPr>
        <p:grpSpPr>
          <a:xfrm>
            <a:off x="5017168" y="2936557"/>
            <a:ext cx="3741822" cy="492443"/>
            <a:chOff x="3994485" y="-102920"/>
            <a:chExt cx="3741822" cy="492443"/>
          </a:xfrm>
        </p:grpSpPr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xmlns="" id="{76A6413E-F312-3825-9A2E-98248994FEAF}"/>
                </a:ext>
              </a:extLst>
            </p:cNvPr>
            <p:cNvSpPr txBox="1"/>
            <p:nvPr/>
          </p:nvSpPr>
          <p:spPr>
            <a:xfrm>
              <a:off x="3994485" y="-102920"/>
              <a:ext cx="1261020" cy="492443"/>
            </a:xfrm>
            <a:prstGeom prst="rect">
              <a:avLst/>
            </a:prstGeom>
            <a:solidFill>
              <a:srgbClr val="128EB7"/>
            </a:solidFill>
            <a:ln w="28575">
              <a:solidFill>
                <a:srgbClr val="128EB7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歸零鈕</a:t>
              </a:r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7D2BABD2-0223-6056-5BF0-24389AA80DBD}"/>
                </a:ext>
              </a:extLst>
            </p:cNvPr>
            <p:cNvSpPr txBox="1"/>
            <p:nvPr/>
          </p:nvSpPr>
          <p:spPr>
            <a:xfrm>
              <a:off x="5255505" y="-102920"/>
              <a:ext cx="2480802" cy="49244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128EB7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128EB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使用前須歸零</a:t>
              </a:r>
            </a:p>
          </p:txBody>
        </p:sp>
      </p:grp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45DF036B-A660-A159-AD9C-0F1546CF9314}"/>
              </a:ext>
            </a:extLst>
          </p:cNvPr>
          <p:cNvSpPr txBox="1"/>
          <p:nvPr/>
        </p:nvSpPr>
        <p:spPr>
          <a:xfrm>
            <a:off x="5606713" y="3344776"/>
            <a:ext cx="40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endParaRPr lang="zh-TW" altLang="en-US" sz="2800" b="1" dirty="0">
              <a:solidFill>
                <a:schemeClr val="bg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2FDB9413-657D-B3E6-F83F-2FB79F56B31C}"/>
              </a:ext>
            </a:extLst>
          </p:cNvPr>
          <p:cNvSpPr txBox="1"/>
          <p:nvPr/>
        </p:nvSpPr>
        <p:spPr>
          <a:xfrm>
            <a:off x="6136105" y="3344776"/>
            <a:ext cx="782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3V</a:t>
            </a:r>
            <a:endParaRPr lang="zh-TW" altLang="en-US" sz="2400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E7DCE48A-74A1-C1D2-96A9-577E4D713498}"/>
              </a:ext>
            </a:extLst>
          </p:cNvPr>
          <p:cNvSpPr txBox="1"/>
          <p:nvPr/>
        </p:nvSpPr>
        <p:spPr>
          <a:xfrm>
            <a:off x="6843669" y="3344776"/>
            <a:ext cx="782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15V</a:t>
            </a:r>
            <a:endParaRPr lang="zh-TW" altLang="en-US" sz="2400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DEE6EFFA-5615-8471-A9CE-8273E9F6BC1C}"/>
              </a:ext>
            </a:extLst>
          </p:cNvPr>
          <p:cNvSpPr txBox="1"/>
          <p:nvPr/>
        </p:nvSpPr>
        <p:spPr>
          <a:xfrm>
            <a:off x="7481347" y="3344776"/>
            <a:ext cx="782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30V</a:t>
            </a:r>
            <a:endParaRPr lang="zh-TW" altLang="en-US" sz="2400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38" name="群組 37">
            <a:extLst>
              <a:ext uri="{FF2B5EF4-FFF2-40B4-BE49-F238E27FC236}">
                <a16:creationId xmlns:a16="http://schemas.microsoft.com/office/drawing/2014/main" xmlns="" id="{F464B496-D1D8-0AFE-D23B-80B52DCD98E1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9F640257-406B-3FC8-5F06-4A7F9619556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乘號 39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659BBA71-70C1-D9B0-24E0-C5A09C04EF6F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xmlns="" id="{EA50AFFF-D78F-E9DC-CA6D-666F09837056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54" name="橢圓 5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4756A9C1-21F6-2924-D0A3-3345D2F5D3EE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5" name="等腰三角形 5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51E77456-2148-92BB-089C-F24E38D9CE73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6" name="群組 55">
            <a:extLst>
              <a:ext uri="{FF2B5EF4-FFF2-40B4-BE49-F238E27FC236}">
                <a16:creationId xmlns:a16="http://schemas.microsoft.com/office/drawing/2014/main" xmlns="" id="{1255FD6B-7C63-DA5A-2B8D-CA221B0862D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57" name="橢圓 5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5761C8AE-5823-0BE9-8007-55552ADDB24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8" name="等腰三角形 5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8297D73C-F638-C848-342B-DA54ECEDC9F7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9" name="群組 58">
            <a:extLst>
              <a:ext uri="{FF2B5EF4-FFF2-40B4-BE49-F238E27FC236}">
                <a16:creationId xmlns:a16="http://schemas.microsoft.com/office/drawing/2014/main" xmlns="" id="{2CB80E50-DAC2-28A9-A74A-D6558F387D82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60" name="橢圓 5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3DDBB1D-C0D0-9A48-9633-F9A6FF17AC3B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61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5F973E86-DD94-8DDE-BE60-304A1D3CF167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2046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串聯與並聯時的電壓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燈泡串聯時，電路上各處的電壓相加等於總電壓。</a:t>
            </a:r>
          </a:p>
          <a:p>
            <a:pPr marL="1101725" indent="-590550" eaLnBrk="1" hangingPunct="1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燈泡並聯時，電路上各處的電壓大小皆相同。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446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3801</TotalTime>
  <Words>122</Words>
  <Application>Microsoft Office PowerPoint</Application>
  <PresentationFormat>如螢幕大小 (4:3)</PresentationFormat>
  <Paragraphs>64</Paragraphs>
  <Slides>8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8" baseType="lpstr">
      <vt:lpstr>굴림</vt:lpstr>
      <vt:lpstr>微软雅黑</vt:lpstr>
      <vt:lpstr>微軟正黑體</vt:lpstr>
      <vt:lpstr>微軟正黑體 Light</vt:lpstr>
      <vt:lpstr>新細明體</vt:lpstr>
      <vt:lpstr>標楷體</vt:lpstr>
      <vt:lpstr>Arial</vt:lpstr>
      <vt:lpstr>Poor Richard</vt:lpstr>
      <vt:lpstr>Times New Roman</vt:lpstr>
      <vt:lpstr>2_翰林國中自然教學PPT </vt:lpstr>
      <vt:lpstr>電壓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420</cp:revision>
  <dcterms:created xsi:type="dcterms:W3CDTF">2010-09-06T12:46:49Z</dcterms:created>
  <dcterms:modified xsi:type="dcterms:W3CDTF">2024-05-21T05:42:17Z</dcterms:modified>
</cp:coreProperties>
</file>