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345" r:id="rId2"/>
    <p:sldId id="346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0AA"/>
    <a:srgbClr val="3377BA"/>
    <a:srgbClr val="0055A9"/>
    <a:srgbClr val="0000FF"/>
    <a:srgbClr val="FF0000"/>
    <a:srgbClr val="FFFF99"/>
    <a:srgbClr val="CC3300"/>
    <a:srgbClr val="6633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84"/>
      </p:cViewPr>
      <p:guideLst>
        <p:guide orient="horz" pos="48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1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59964-E77E-4CA9-A720-42549D59A7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7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A71040-DAFF-4FDD-B5BA-1EF8821F3FFF}" type="slidenum">
              <a:rPr lang="en-US" altLang="zh-TW" smtClean="0">
                <a:latin typeface="Arial" charset="0"/>
              </a:rPr>
              <a:pPr/>
              <a:t>1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2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10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2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3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86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4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5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0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6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7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4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8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8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426BA-DF30-459D-9FC1-A0EDF4D1FB31}" type="slidenum">
              <a:rPr lang="en-US" altLang="zh-TW" smtClean="0">
                <a:latin typeface="Arial" charset="0"/>
              </a:rPr>
              <a:pPr/>
              <a:t>9</a:t>
            </a:fld>
            <a:endParaRPr lang="en-US" altLang="zh-TW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次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>
            <a:spLocks noGrp="1"/>
          </p:cNvSpPr>
          <p:nvPr>
            <p:ph type="title" hasCustomPrompt="1"/>
          </p:nvPr>
        </p:nvSpPr>
        <p:spPr>
          <a:xfrm>
            <a:off x="1154887" y="3435995"/>
            <a:ext cx="6834226" cy="929109"/>
          </a:xfrm>
          <a:prstGeom prst="rect">
            <a:avLst/>
          </a:prstGeom>
        </p:spPr>
        <p:txBody>
          <a:bodyPr wrap="none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章節名稱</a:t>
            </a:r>
          </a:p>
        </p:txBody>
      </p:sp>
      <p:sp>
        <p:nvSpPr>
          <p:cNvPr id="43" name="object 58"/>
          <p:cNvSpPr/>
          <p:nvPr userDrawn="1"/>
        </p:nvSpPr>
        <p:spPr>
          <a:xfrm>
            <a:off x="3191435" y="2100350"/>
            <a:ext cx="2761130" cy="1008112"/>
          </a:xfrm>
          <a:prstGeom prst="flowChartTerminator">
            <a:avLst/>
          </a:prstGeom>
          <a:solidFill>
            <a:srgbClr val="005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487272" y="2136406"/>
            <a:ext cx="2169458" cy="93600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章</a:t>
            </a:r>
            <a:r>
              <a:rPr lang="en-US" altLang="zh-TW" dirty="0"/>
              <a:t>-</a:t>
            </a:r>
            <a:r>
              <a:rPr lang="zh-TW" altLang="en-US" dirty="0"/>
              <a:t>節</a:t>
            </a:r>
          </a:p>
        </p:txBody>
      </p:sp>
      <p:grpSp>
        <p:nvGrpSpPr>
          <p:cNvPr id="38" name="群組 37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39" name="橢圓 3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乘號 4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5"/>
          <p:cNvGrpSpPr/>
          <p:nvPr userDrawn="1"/>
        </p:nvGrpSpPr>
        <p:grpSpPr>
          <a:xfrm>
            <a:off x="5042280" y="0"/>
            <a:ext cx="4105594" cy="484632"/>
            <a:chOff x="5042280" y="563230"/>
            <a:chExt cx="4105594" cy="484632"/>
          </a:xfrm>
        </p:grpSpPr>
        <p:sp>
          <p:nvSpPr>
            <p:cNvPr id="4" name="＞形箭號 3"/>
            <p:cNvSpPr/>
            <p:nvPr userDrawn="1"/>
          </p:nvSpPr>
          <p:spPr bwMode="auto">
            <a:xfrm flipH="1">
              <a:off x="6915548" y="563230"/>
              <a:ext cx="936000" cy="484632"/>
            </a:xfrm>
            <a:prstGeom prst="chevron">
              <a:avLst/>
            </a:prstGeom>
            <a:solidFill>
              <a:srgbClr val="0055A9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5" name="五邊形 4"/>
            <p:cNvSpPr/>
            <p:nvPr userDrawn="1"/>
          </p:nvSpPr>
          <p:spPr bwMode="auto">
            <a:xfrm flipH="1">
              <a:off x="7851874" y="563230"/>
              <a:ext cx="1296000" cy="484632"/>
            </a:xfrm>
            <a:prstGeom prst="homePlate">
              <a:avLst/>
            </a:prstGeom>
            <a:solidFill>
              <a:srgbClr val="0055A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5" name="＞形箭號 24"/>
            <p:cNvSpPr/>
            <p:nvPr userDrawn="1"/>
          </p:nvSpPr>
          <p:spPr bwMode="auto">
            <a:xfrm flipH="1">
              <a:off x="6158682" y="563230"/>
              <a:ext cx="756540" cy="484632"/>
            </a:xfrm>
            <a:prstGeom prst="chevron">
              <a:avLst/>
            </a:prstGeom>
            <a:solidFill>
              <a:srgbClr val="0055A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9" name="＞形箭號 28"/>
            <p:cNvSpPr/>
            <p:nvPr userDrawn="1"/>
          </p:nvSpPr>
          <p:spPr bwMode="auto">
            <a:xfrm flipH="1">
              <a:off x="5510171" y="563230"/>
              <a:ext cx="648186" cy="484632"/>
            </a:xfrm>
            <a:prstGeom prst="chevron">
              <a:avLst/>
            </a:prstGeom>
            <a:solidFill>
              <a:srgbClr val="0055A9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30" name="＞形箭號 29"/>
            <p:cNvSpPr/>
            <p:nvPr userDrawn="1"/>
          </p:nvSpPr>
          <p:spPr bwMode="auto">
            <a:xfrm flipH="1">
              <a:off x="5042280" y="563230"/>
              <a:ext cx="467566" cy="484632"/>
            </a:xfrm>
            <a:prstGeom prst="chevron">
              <a:avLst/>
            </a:prstGeom>
            <a:solidFill>
              <a:srgbClr val="0055A9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等腰三角形 33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8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64" y="6474775"/>
            <a:ext cx="182302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680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450640" y="620688"/>
            <a:ext cx="8172000" cy="2097087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buFontTx/>
              <a:buNone/>
              <a:def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457200" lvl="0" indent="-457200" algn="just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dirty="0"/>
              <a:t>按一下以編輯母片文字樣式</a:t>
            </a:r>
          </a:p>
        </p:txBody>
      </p:sp>
      <p:sp>
        <p:nvSpPr>
          <p:cNvPr id="14" name="矩形 13"/>
          <p:cNvSpPr/>
          <p:nvPr userDrawn="1"/>
        </p:nvSpPr>
        <p:spPr bwMode="auto">
          <a:xfrm flipH="1">
            <a:off x="-1" y="0"/>
            <a:ext cx="9143999" cy="484632"/>
          </a:xfrm>
          <a:prstGeom prst="rect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＞形箭號 14"/>
          <p:cNvSpPr/>
          <p:nvPr userDrawn="1"/>
        </p:nvSpPr>
        <p:spPr bwMode="auto">
          <a:xfrm flipH="1">
            <a:off x="-22" y="0"/>
            <a:ext cx="467566" cy="484632"/>
          </a:xfrm>
          <a:prstGeom prst="chevron">
            <a:avLst/>
          </a:prstGeom>
          <a:solidFill>
            <a:srgbClr val="0055A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＞形箭號 15"/>
          <p:cNvSpPr/>
          <p:nvPr userDrawn="1"/>
        </p:nvSpPr>
        <p:spPr bwMode="auto">
          <a:xfrm flipH="1">
            <a:off x="467544" y="0"/>
            <a:ext cx="467566" cy="484632"/>
          </a:xfrm>
          <a:prstGeom prst="chevron">
            <a:avLst/>
          </a:prstGeom>
          <a:solidFill>
            <a:srgbClr val="0055A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zh-TW" altLang="en-US" sz="1800" b="0" i="0" u="none" strike="noStrike" cap="none" normalizeH="0" baseline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6" name="群組 25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27" name="橢圓 26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乘號 27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9" name="群組 28"/>
          <p:cNvGrpSpPr/>
          <p:nvPr userDrawn="1"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30" name="橢圓 29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等腰三角形 30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33" name="橢圓 32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等腰三角形 39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1" name="群組 40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42" name="橢圓 41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文字方塊 50"/>
          <p:cNvSpPr txBox="1"/>
          <p:nvPr userDrawn="1"/>
        </p:nvSpPr>
        <p:spPr>
          <a:xfrm>
            <a:off x="1043608" y="254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5-3</a:t>
            </a:r>
            <a:r>
              <a:rPr kumimoji="1" lang="zh-TW" altLang="en-US" sz="2800" b="1" dirty="0">
                <a:ln>
                  <a:noFill/>
                </a:ln>
                <a:solidFill>
                  <a:srgbClr val="0055A9"/>
                </a:solidFill>
                <a:effectLst/>
                <a:latin typeface="+mj-lt"/>
                <a:ea typeface="+mj-ea"/>
                <a:cs typeface="+mj-cs"/>
              </a:rPr>
              <a:t>　岩石與礦物</a:t>
            </a:r>
          </a:p>
        </p:txBody>
      </p:sp>
    </p:spTree>
    <p:extLst>
      <p:ext uri="{BB962C8B-B14F-4D97-AF65-F5344CB8AC3E}">
        <p14:creationId xmlns:p14="http://schemas.microsoft.com/office/powerpoint/2010/main" val="2526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50"/>
          <p:cNvGrpSpPr/>
          <p:nvPr userDrawn="1"/>
        </p:nvGrpSpPr>
        <p:grpSpPr>
          <a:xfrm>
            <a:off x="1619672" y="2492896"/>
            <a:ext cx="5762898" cy="1116018"/>
            <a:chOff x="3225881" y="5541379"/>
            <a:chExt cx="5762898" cy="1116018"/>
          </a:xfrm>
        </p:grpSpPr>
        <p:sp>
          <p:nvSpPr>
            <p:cNvPr id="18" name="椭圆 31"/>
            <p:cNvSpPr/>
            <p:nvPr/>
          </p:nvSpPr>
          <p:spPr>
            <a:xfrm>
              <a:off x="3225881" y="5541379"/>
              <a:ext cx="5762898" cy="111601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rgbClr val="0055A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114369" y="5776534"/>
              <a:ext cx="3960898" cy="64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3890" tIns="46945" rIns="93890" bIns="46945">
              <a:spAutoFit/>
            </a:bodyPr>
            <a:lstStyle/>
            <a:p>
              <a:pPr algn="ctr">
                <a:defRPr/>
              </a:pPr>
              <a:r>
                <a:rPr lang="zh-TW" altLang="en-US" sz="3600" kern="0" dirty="0">
                  <a:solidFill>
                    <a:srgbClr val="0055A9"/>
                  </a:solidFill>
                  <a:ea typeface="微软雅黑" pitchFamily="34" charset="-122"/>
                </a:rPr>
                <a:t>本章節結束</a:t>
              </a:r>
              <a:endParaRPr lang="zh-CN" altLang="en-US" sz="3600" kern="0" dirty="0">
                <a:solidFill>
                  <a:srgbClr val="0055A9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2" name="群組 11"/>
          <p:cNvGrpSpPr/>
          <p:nvPr userDrawn="1"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14" name="橢圓 13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乘號 14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 userDrawn="1"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20" name="橢圓 19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等腰三角形 20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/>
          <p:nvPr userDrawn="1"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23" name="橢圓 22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567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5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岩石與礦物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5-3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39" y="620689"/>
            <a:ext cx="7622549" cy="588680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2"/>
            </a:pPr>
            <a:r>
              <a:rPr lang="zh-TW" altLang="en-US" b="1" dirty="0">
                <a:latin typeface="Times New Roman" panose="02020603050405020304" pitchFamily="18" charset="0"/>
              </a:rPr>
              <a:t>礦物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algn="l" eaLnBrk="1" hangingPunct="1"/>
            <a:r>
              <a:rPr lang="en-US" altLang="zh-TW" dirty="0">
                <a:latin typeface="Times New Roman" panose="02020603050405020304" pitchFamily="18" charset="0"/>
              </a:rPr>
              <a:t>(1)	</a:t>
            </a:r>
            <a:r>
              <a:rPr lang="zh-TW" altLang="en-US" dirty="0">
                <a:latin typeface="Times New Roman" panose="02020603050405020304" pitchFamily="18" charset="0"/>
              </a:rPr>
              <a:t>定義：天然產生且原子</a:t>
            </a:r>
            <a:r>
              <a:rPr lang="en-US" altLang="zh-TW" dirty="0">
                <a:latin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</a:rPr>
              <a:t>排列規則的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　</a:t>
            </a:r>
            <a:r>
              <a:rPr lang="zh-TW" altLang="en-US" dirty="0">
                <a:latin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</a:rPr>
              <a:t>具有特定的化學成分與物理性質。</a:t>
            </a:r>
          </a:p>
          <a:p>
            <a:pPr marL="1101725" indent="-590550" algn="l" eaLnBrk="1" hangingPunct="1"/>
            <a:r>
              <a:rPr lang="en-US" altLang="zh-TW" dirty="0">
                <a:latin typeface="Times New Roman" panose="02020603050405020304" pitchFamily="18" charset="0"/>
              </a:rPr>
              <a:t>(2)	</a:t>
            </a:r>
            <a:r>
              <a:rPr lang="zh-TW" altLang="en-US" dirty="0">
                <a:latin typeface="Times New Roman" panose="02020603050405020304" pitchFamily="18" charset="0"/>
              </a:rPr>
              <a:t>礦物有其特殊的結晶形狀，若能形成較大結晶，也有其獨特之美，如水晶。</a:t>
            </a:r>
          </a:p>
          <a:p>
            <a:pPr marL="1101725" indent="-590550" algn="l" eaLnBrk="1" hangingPunct="1"/>
            <a:r>
              <a:rPr lang="en-US" altLang="zh-TW" dirty="0">
                <a:latin typeface="Times New Roman" panose="02020603050405020304" pitchFamily="18" charset="0"/>
              </a:rPr>
              <a:t>(3)	</a:t>
            </a:r>
            <a:r>
              <a:rPr lang="zh-TW" altLang="en-US" dirty="0">
                <a:latin typeface="Times New Roman" panose="02020603050405020304" pitchFamily="18" charset="0"/>
              </a:rPr>
              <a:t>寶石：耐磨且產量稀少的礦物，經琢磨之後，色澤美麗、耀眼奪目。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:a16="http://schemas.microsoft.com/office/drawing/2014/main" xmlns="" id="{025E8762-E877-F235-6126-0AB26B72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525" y="1944162"/>
            <a:ext cx="1526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無機物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7BF1ECB-950A-B97B-943B-C252A0244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91" y="536468"/>
            <a:ext cx="2744446" cy="19082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0896F58-49B5-FA27-F6CF-36E0A4591C4B}"/>
              </a:ext>
            </a:extLst>
          </p:cNvPr>
          <p:cNvSpPr/>
          <p:nvPr/>
        </p:nvSpPr>
        <p:spPr>
          <a:xfrm>
            <a:off x="5764325" y="698359"/>
            <a:ext cx="1393217" cy="63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sym typeface="Wingdings 3" panose="05040102010807070707" pitchFamily="18" charset="2"/>
              </a:rPr>
              <a:t>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水晶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5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98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 </a:t>
            </a:r>
            <a:r>
              <a:rPr lang="zh-TW" altLang="en-US" dirty="0">
                <a:latin typeface="Times New Roman" panose="02020603050405020304" pitchFamily="18" charset="0"/>
              </a:rPr>
              <a:t>岩石依成因可以分為三大類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0AE27A-D7EB-6C2C-26F8-4B24ED3D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19923"/>
              </p:ext>
            </p:extLst>
          </p:nvPr>
        </p:nvGraphicFramePr>
        <p:xfrm>
          <a:off x="198000" y="1940896"/>
          <a:ext cx="8748000" cy="3376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589">
                  <a:extLst>
                    <a:ext uri="{9D8B030D-6E8A-4147-A177-3AD203B41FA5}">
                      <a16:colId xmlns:a16="http://schemas.microsoft.com/office/drawing/2014/main" xmlns="" val="2396603550"/>
                    </a:ext>
                  </a:extLst>
                </a:gridCol>
                <a:gridCol w="2382253">
                  <a:extLst>
                    <a:ext uri="{9D8B030D-6E8A-4147-A177-3AD203B41FA5}">
                      <a16:colId xmlns:a16="http://schemas.microsoft.com/office/drawing/2014/main" xmlns="" val="2905122199"/>
                    </a:ext>
                  </a:extLst>
                </a:gridCol>
                <a:gridCol w="2875547">
                  <a:extLst>
                    <a:ext uri="{9D8B030D-6E8A-4147-A177-3AD203B41FA5}">
                      <a16:colId xmlns:a16="http://schemas.microsoft.com/office/drawing/2014/main" xmlns="" val="2087972090"/>
                    </a:ext>
                  </a:extLst>
                </a:gridCol>
                <a:gridCol w="1558611">
                  <a:extLst>
                    <a:ext uri="{9D8B030D-6E8A-4147-A177-3AD203B41FA5}">
                      <a16:colId xmlns:a16="http://schemas.microsoft.com/office/drawing/2014/main" xmlns="" val="4136937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種類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成因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辨別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舉例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869969"/>
                  </a:ext>
                </a:extLst>
              </a:tr>
              <a:tr h="2817303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岩屑經過長時間的壓密、膠結等作用而形成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層理、化石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礫岩</a:t>
                      </a:r>
                    </a:p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砂岩</a:t>
                      </a:r>
                    </a:p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頁岩</a:t>
                      </a:r>
                    </a:p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石灰岩</a:t>
                      </a:r>
                    </a:p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鹽岩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984126"/>
                  </a:ext>
                </a:extLst>
              </a:tr>
            </a:tbl>
          </a:graphicData>
        </a:graphic>
      </p:graphicFrame>
      <p:cxnSp>
        <p:nvCxnSpPr>
          <p:cNvPr id="4" name="直線接點 3">
            <a:extLst>
              <a:ext uri="{FF2B5EF4-FFF2-40B4-BE49-F238E27FC236}">
                <a16:creationId xmlns:a16="http://schemas.microsoft.com/office/drawing/2014/main" xmlns="" id="{01242AF9-D46E-054E-017E-44B76CA0487C}"/>
              </a:ext>
            </a:extLst>
          </p:cNvPr>
          <p:cNvCxnSpPr>
            <a:cxnSpLocks/>
          </p:cNvCxnSpPr>
          <p:nvPr/>
        </p:nvCxnSpPr>
        <p:spPr bwMode="auto">
          <a:xfrm>
            <a:off x="275024" y="4027025"/>
            <a:ext cx="179692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7FAF2FF7-6276-F7B6-B88E-7DD21BB9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67" y="3514104"/>
            <a:ext cx="1558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沉積岩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(1) </a:t>
            </a:r>
            <a:r>
              <a:rPr lang="zh-TW" altLang="en-US" dirty="0">
                <a:latin typeface="Times New Roman" panose="02020603050405020304" pitchFamily="18" charset="0"/>
              </a:rPr>
              <a:t>岩石依成因可以分為三大類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0AE27A-D7EB-6C2C-26F8-4B24ED3D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38280"/>
              </p:ext>
            </p:extLst>
          </p:nvPr>
        </p:nvGraphicFramePr>
        <p:xfrm>
          <a:off x="198000" y="1940896"/>
          <a:ext cx="8748000" cy="494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589">
                  <a:extLst>
                    <a:ext uri="{9D8B030D-6E8A-4147-A177-3AD203B41FA5}">
                      <a16:colId xmlns:a16="http://schemas.microsoft.com/office/drawing/2014/main" xmlns="" val="2396603550"/>
                    </a:ext>
                  </a:extLst>
                </a:gridCol>
                <a:gridCol w="3356811">
                  <a:extLst>
                    <a:ext uri="{9D8B030D-6E8A-4147-A177-3AD203B41FA5}">
                      <a16:colId xmlns:a16="http://schemas.microsoft.com/office/drawing/2014/main" xmlns="" val="2905122199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xmlns="" val="2087972090"/>
                    </a:ext>
                  </a:extLst>
                </a:gridCol>
                <a:gridCol w="1534547">
                  <a:extLst>
                    <a:ext uri="{9D8B030D-6E8A-4147-A177-3AD203B41FA5}">
                      <a16:colId xmlns:a16="http://schemas.microsoft.com/office/drawing/2014/main" xmlns="" val="4136937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種類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成因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辨別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舉例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869969"/>
                  </a:ext>
                </a:extLst>
              </a:tr>
              <a:tr h="866662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岩漿冷卻凝固而形成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 smtClean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礦物結晶大小、形狀與排列方式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玄武岩</a:t>
                      </a:r>
                    </a:p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安山岩</a:t>
                      </a:r>
                    </a:p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花岡岩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984126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岩石深埋地底，經高溫、高壓的作用，產生成分與結構的變化而形成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 smtClean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構造、原岩成分、組成礦物、變質度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板岩</a:t>
                      </a:r>
                    </a:p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大理岩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05877"/>
                  </a:ext>
                </a:extLst>
              </a:tr>
            </a:tbl>
          </a:graphicData>
        </a:graphic>
      </p:graphicFrame>
      <p:cxnSp>
        <p:nvCxnSpPr>
          <p:cNvPr id="4" name="直線接點 3">
            <a:extLst>
              <a:ext uri="{FF2B5EF4-FFF2-40B4-BE49-F238E27FC236}">
                <a16:creationId xmlns:a16="http://schemas.microsoft.com/office/drawing/2014/main" xmlns="" id="{01242AF9-D46E-054E-017E-44B76CA0487C}"/>
              </a:ext>
            </a:extLst>
          </p:cNvPr>
          <p:cNvCxnSpPr>
            <a:cxnSpLocks/>
          </p:cNvCxnSpPr>
          <p:nvPr/>
        </p:nvCxnSpPr>
        <p:spPr bwMode="auto">
          <a:xfrm>
            <a:off x="250960" y="3553736"/>
            <a:ext cx="179692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7FAF2FF7-6276-F7B6-B88E-7DD21BB9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03" y="3040815"/>
            <a:ext cx="1558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火成岩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xmlns="" id="{D68A556E-3E35-70AE-F82D-EB22A6CC2EC7}"/>
              </a:ext>
            </a:extLst>
          </p:cNvPr>
          <p:cNvCxnSpPr>
            <a:cxnSpLocks/>
          </p:cNvCxnSpPr>
          <p:nvPr/>
        </p:nvCxnSpPr>
        <p:spPr bwMode="auto">
          <a:xfrm>
            <a:off x="250960" y="5823205"/>
            <a:ext cx="179692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7E62D013-5BC0-4E5B-C5C0-3E5FDDC2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03" y="5310284"/>
            <a:ext cx="15586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變質岩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9" name="橢圓 8">
              <a:hlinkClick r:id="" action="ppaction://hlinkshowjump?jump=endshow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乘號 9">
              <a:hlinkClick r:id="" action="ppaction://hlinkshowjump?jump=endshow"/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12" name="橢圓 11">
              <a:hlinkClick r:id="" action="ppaction://hlinkshowjump?jump=next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等腰三角形 12">
              <a:hlinkClick r:id="" action="ppaction://hlinkshowjump?jump=next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15" name="橢圓 14">
              <a:hlinkClick r:id="" action="ppaction://hlinkshowjump?jump=previousslide"/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等腰三角形 15">
              <a:hlinkClick r:id="" action="ppaction://hlinkshowjump?jump=previousslide"/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18" name="橢圓 17">
              <a:hlinkClick r:id="" action="ppaction://hlinkshowjump?jump=firstslide"/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F4DF7C3C-D955-465B-A7ED-DA6CEFF74209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7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 </a:t>
            </a:r>
            <a:r>
              <a:rPr lang="zh-TW" altLang="en-US" dirty="0">
                <a:latin typeface="Times New Roman" panose="02020603050405020304" pitchFamily="18" charset="0"/>
              </a:rPr>
              <a:t>沉積岩的分類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0AE27A-D7EB-6C2C-26F8-4B24ED3D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327"/>
              </p:ext>
            </p:extLst>
          </p:nvPr>
        </p:nvGraphicFramePr>
        <p:xfrm>
          <a:off x="198000" y="1940896"/>
          <a:ext cx="8748000" cy="3316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600">
                  <a:extLst>
                    <a:ext uri="{9D8B030D-6E8A-4147-A177-3AD203B41FA5}">
                      <a16:colId xmlns:a16="http://schemas.microsoft.com/office/drawing/2014/main" xmlns="" val="2396603550"/>
                    </a:ext>
                  </a:extLst>
                </a:gridCol>
                <a:gridCol w="2394284">
                  <a:extLst>
                    <a:ext uri="{9D8B030D-6E8A-4147-A177-3AD203B41FA5}">
                      <a16:colId xmlns:a16="http://schemas.microsoft.com/office/drawing/2014/main" xmlns="" val="2905122199"/>
                    </a:ext>
                  </a:extLst>
                </a:gridCol>
                <a:gridCol w="2093495">
                  <a:extLst>
                    <a:ext uri="{9D8B030D-6E8A-4147-A177-3AD203B41FA5}">
                      <a16:colId xmlns:a16="http://schemas.microsoft.com/office/drawing/2014/main" xmlns="" val="2087972090"/>
                    </a:ext>
                  </a:extLst>
                </a:gridCol>
                <a:gridCol w="3086621">
                  <a:extLst>
                    <a:ext uri="{9D8B030D-6E8A-4147-A177-3AD203B41FA5}">
                      <a16:colId xmlns:a16="http://schemas.microsoft.com/office/drawing/2014/main" xmlns="" val="4136937838"/>
                    </a:ext>
                  </a:extLst>
                </a:gridCol>
              </a:tblGrid>
              <a:tr h="699369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種類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主要成分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顆粒大小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辨別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869969"/>
                  </a:ext>
                </a:extLst>
              </a:tr>
              <a:tr h="1218797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礫岩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圓礫及岩屑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肉眼可清楚分辨顆粒大小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984126"/>
                  </a:ext>
                </a:extLst>
              </a:tr>
              <a:tr h="699369"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砂岩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石英砂為主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摸起來有顆粒狀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05877"/>
                  </a:ext>
                </a:extLst>
              </a:tr>
              <a:tr h="699369"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頁岩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黏土為主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摸起來有滑膩感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08543"/>
                  </a:ext>
                </a:extLst>
              </a:tr>
            </a:tbl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23D3E8BA-3AD5-A368-3B1F-2D6DCAFE1348}"/>
              </a:ext>
            </a:extLst>
          </p:cNvPr>
          <p:cNvGrpSpPr/>
          <p:nvPr/>
        </p:nvGrpSpPr>
        <p:grpSpPr>
          <a:xfrm>
            <a:off x="4482129" y="2634232"/>
            <a:ext cx="601578" cy="2623568"/>
            <a:chOff x="4482129" y="2634232"/>
            <a:chExt cx="601578" cy="2623568"/>
          </a:xfrm>
        </p:grpSpPr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xmlns="" id="{55B9AE2E-D527-0ACE-3022-939F384B08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82918" y="3219007"/>
              <a:ext cx="0" cy="14540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40E1DC44-907F-0FAD-8204-638287B0305D}"/>
                </a:ext>
              </a:extLst>
            </p:cNvPr>
            <p:cNvSpPr txBox="1"/>
            <p:nvPr/>
          </p:nvSpPr>
          <p:spPr>
            <a:xfrm>
              <a:off x="4482129" y="4673025"/>
              <a:ext cx="6015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kern="100" dirty="0">
                  <a:latin typeface="Times New Roman" panose="02020603050405020304" pitchFamily="18" charset="0"/>
                  <a:ea typeface="+mn-ea"/>
                  <a:cs typeface="Times New Roman"/>
                </a:rPr>
                <a:t>小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xmlns="" id="{C5A97B2D-2974-FD75-20FB-1D059B2A8479}"/>
                </a:ext>
              </a:extLst>
            </p:cNvPr>
            <p:cNvSpPr txBox="1"/>
            <p:nvPr/>
          </p:nvSpPr>
          <p:spPr>
            <a:xfrm>
              <a:off x="4482129" y="2634232"/>
              <a:ext cx="6015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kern="100" dirty="0">
                  <a:latin typeface="Times New Roman" panose="02020603050405020304" pitchFamily="18" charset="0"/>
                  <a:ea typeface="+mn-ea"/>
                  <a:cs typeface="Times New Roman"/>
                </a:rPr>
                <a:t>大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711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(2) </a:t>
            </a:r>
            <a:r>
              <a:rPr lang="zh-TW" altLang="en-US" dirty="0">
                <a:latin typeface="Times New Roman" panose="02020603050405020304" pitchFamily="18" charset="0"/>
              </a:rPr>
              <a:t>沉積岩的分類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0AE27A-D7EB-6C2C-26F8-4B24ED3D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7964"/>
              </p:ext>
            </p:extLst>
          </p:nvPr>
        </p:nvGraphicFramePr>
        <p:xfrm>
          <a:off x="198000" y="1940895"/>
          <a:ext cx="8748000" cy="3160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8453">
                  <a:extLst>
                    <a:ext uri="{9D8B030D-6E8A-4147-A177-3AD203B41FA5}">
                      <a16:colId xmlns:a16="http://schemas.microsoft.com/office/drawing/2014/main" xmlns="" val="2396603550"/>
                    </a:ext>
                  </a:extLst>
                </a:gridCol>
                <a:gridCol w="2719136">
                  <a:extLst>
                    <a:ext uri="{9D8B030D-6E8A-4147-A177-3AD203B41FA5}">
                      <a16:colId xmlns:a16="http://schemas.microsoft.com/office/drawing/2014/main" xmlns="" val="2905122199"/>
                    </a:ext>
                  </a:extLst>
                </a:gridCol>
                <a:gridCol w="1816769">
                  <a:extLst>
                    <a:ext uri="{9D8B030D-6E8A-4147-A177-3AD203B41FA5}">
                      <a16:colId xmlns:a16="http://schemas.microsoft.com/office/drawing/2014/main" xmlns="" val="2087972090"/>
                    </a:ext>
                  </a:extLst>
                </a:gridCol>
                <a:gridCol w="2713642">
                  <a:extLst>
                    <a:ext uri="{9D8B030D-6E8A-4147-A177-3AD203B41FA5}">
                      <a16:colId xmlns:a16="http://schemas.microsoft.com/office/drawing/2014/main" xmlns="" val="4136937838"/>
                    </a:ext>
                  </a:extLst>
                </a:gridCol>
              </a:tblGrid>
              <a:tr h="704615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種類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主要成分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顆粒大小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辨別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869969"/>
                  </a:ext>
                </a:extLst>
              </a:tr>
              <a:tr h="1227939"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石灰岩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含碳酸鈣的生物殼體及碎片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/>
                        </a:rPr>
                        <a:t>不固定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遇鹽酸會起泡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54532"/>
                  </a:ext>
                </a:extLst>
              </a:tr>
              <a:tr h="1227939"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鹽岩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溶於水的物質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/>
                        </a:rPr>
                        <a:t>不固定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just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空氣中會潮解且易溶於水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99974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7444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(3) </a:t>
            </a:r>
            <a:r>
              <a:rPr lang="zh-TW" altLang="en-US" dirty="0">
                <a:latin typeface="Times New Roman" panose="02020603050405020304" pitchFamily="18" charset="0"/>
              </a:rPr>
              <a:t>火成岩的分類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0AE27A-D7EB-6C2C-26F8-4B24ED3D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59654"/>
              </p:ext>
            </p:extLst>
          </p:nvPr>
        </p:nvGraphicFramePr>
        <p:xfrm>
          <a:off x="198000" y="1939292"/>
          <a:ext cx="8748000" cy="3503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600">
                  <a:extLst>
                    <a:ext uri="{9D8B030D-6E8A-4147-A177-3AD203B41FA5}">
                      <a16:colId xmlns:a16="http://schemas.microsoft.com/office/drawing/2014/main" xmlns="" val="2396603550"/>
                    </a:ext>
                  </a:extLst>
                </a:gridCol>
                <a:gridCol w="1749600">
                  <a:extLst>
                    <a:ext uri="{9D8B030D-6E8A-4147-A177-3AD203B41FA5}">
                      <a16:colId xmlns:a16="http://schemas.microsoft.com/office/drawing/2014/main" xmlns="" val="2905122199"/>
                    </a:ext>
                  </a:extLst>
                </a:gridCol>
                <a:gridCol w="1749600">
                  <a:extLst>
                    <a:ext uri="{9D8B030D-6E8A-4147-A177-3AD203B41FA5}">
                      <a16:colId xmlns:a16="http://schemas.microsoft.com/office/drawing/2014/main" xmlns="" val="917972431"/>
                    </a:ext>
                  </a:extLst>
                </a:gridCol>
                <a:gridCol w="1749600">
                  <a:extLst>
                    <a:ext uri="{9D8B030D-6E8A-4147-A177-3AD203B41FA5}">
                      <a16:colId xmlns:a16="http://schemas.microsoft.com/office/drawing/2014/main" xmlns="" val="2087972090"/>
                    </a:ext>
                  </a:extLst>
                </a:gridCol>
                <a:gridCol w="1749600">
                  <a:extLst>
                    <a:ext uri="{9D8B030D-6E8A-4147-A177-3AD203B41FA5}">
                      <a16:colId xmlns:a16="http://schemas.microsoft.com/office/drawing/2014/main" xmlns="" val="4136937838"/>
                    </a:ext>
                  </a:extLst>
                </a:gridCol>
              </a:tblGrid>
              <a:tr h="704615"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種類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冷卻</a:t>
                      </a:r>
                      <a: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地點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冷卻</a:t>
                      </a:r>
                      <a: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速度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結晶</a:t>
                      </a:r>
                      <a: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顆粒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氣孔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869969"/>
                  </a:ext>
                </a:extLst>
              </a:tr>
              <a:tr h="1227939"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玄武岩</a:t>
                      </a:r>
                    </a:p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安山岩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地表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快速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較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  　</a:t>
                      </a:r>
                      <a:r>
                        <a:rPr lang="en-US" altLang="zh-TW" sz="8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有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54532"/>
                  </a:ext>
                </a:extLst>
              </a:tr>
              <a:tr h="1227939"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花岡岩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地底</a:t>
                      </a: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/>
                      </a:r>
                      <a:br>
                        <a:rPr lang="en-US" altLang="zh-TW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</a:b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深處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緩慢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較</a:t>
                      </a:r>
                      <a:r>
                        <a:rPr lang="zh-TW" altLang="en-US" sz="3200" u="sng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　  　</a:t>
                      </a:r>
                      <a:r>
                        <a:rPr lang="en-US" altLang="zh-TW" sz="800" kern="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.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無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999740"/>
                  </a:ext>
                </a:extLst>
              </a:tr>
            </a:tbl>
          </a:graphicData>
        </a:graphic>
      </p:graphicFrame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D3D54ACC-3F7D-6004-3E04-4A28876B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736" y="3321600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小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03F0E48E-D491-2E32-7C8C-721154CD5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736" y="4551388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25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8172000" cy="5886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eaLnBrk="1" hangingPunct="1"/>
            <a:r>
              <a:rPr lang="en-US" altLang="zh-TW" dirty="0">
                <a:latin typeface="Times New Roman" panose="02020603050405020304" pitchFamily="18" charset="0"/>
              </a:rPr>
              <a:t>(4) </a:t>
            </a:r>
            <a:r>
              <a:rPr lang="zh-TW" altLang="en-US" u="sng" dirty="0">
                <a:latin typeface="Times New Roman" panose="02020603050405020304" pitchFamily="18" charset="0"/>
              </a:rPr>
              <a:t>臺灣</a:t>
            </a:r>
            <a:r>
              <a:rPr lang="zh-TW" altLang="en-US" dirty="0">
                <a:latin typeface="Times New Roman" panose="02020603050405020304" pitchFamily="18" charset="0"/>
              </a:rPr>
              <a:t>常見的變質岩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0AE27A-D7EB-6C2C-26F8-4B24ED3D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4549"/>
              </p:ext>
            </p:extLst>
          </p:nvPr>
        </p:nvGraphicFramePr>
        <p:xfrm>
          <a:off x="198000" y="1939293"/>
          <a:ext cx="8748000" cy="2058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7000">
                  <a:extLst>
                    <a:ext uri="{9D8B030D-6E8A-4147-A177-3AD203B41FA5}">
                      <a16:colId xmlns:a16="http://schemas.microsoft.com/office/drawing/2014/main" xmlns="" val="2396603550"/>
                    </a:ext>
                  </a:extLst>
                </a:gridCol>
                <a:gridCol w="2187000">
                  <a:extLst>
                    <a:ext uri="{9D8B030D-6E8A-4147-A177-3AD203B41FA5}">
                      <a16:colId xmlns:a16="http://schemas.microsoft.com/office/drawing/2014/main" xmlns="" val="1095976531"/>
                    </a:ext>
                  </a:extLst>
                </a:gridCol>
                <a:gridCol w="4374000">
                  <a:extLst>
                    <a:ext uri="{9D8B030D-6E8A-4147-A177-3AD203B41FA5}">
                      <a16:colId xmlns:a16="http://schemas.microsoft.com/office/drawing/2014/main" xmlns="" val="91797243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原岩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變質岩</a:t>
                      </a:r>
                      <a:endParaRPr lang="zh-TW" sz="3200" b="1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869969"/>
                  </a:ext>
                </a:extLst>
              </a:tr>
              <a:tr h="749232">
                <a:tc rowSpan="2"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沉積岩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頁岩</a:t>
                      </a:r>
                      <a:endParaRPr lang="zh-TW" altLang="en-US" sz="32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板岩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54532"/>
                  </a:ext>
                </a:extLst>
              </a:tr>
              <a:tr h="749232">
                <a:tc vMerge="1"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zh-TW" altLang="en-US" sz="32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 defTabSz="914400" rtl="0" eaLnBrk="0" latin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石灰岩</a:t>
                      </a:r>
                      <a:endParaRPr lang="zh-TW" altLang="en-US" sz="32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180340" algn="ctr" eaLnBrk="0" hangingPunct="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3200" kern="100" dirty="0">
                          <a:latin typeface="Times New Roman" panose="02020603050405020304" pitchFamily="18" charset="0"/>
                          <a:ea typeface="+mn-ea"/>
                          <a:cs typeface="Times New Roman"/>
                        </a:rPr>
                        <a:t>大理岩</a:t>
                      </a:r>
                      <a:endParaRPr lang="zh-TW" sz="3200" kern="1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899974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0751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40" y="620689"/>
            <a:ext cx="2991522" cy="58868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algn="l" eaLnBrk="1" hangingPunct="1"/>
            <a:r>
              <a:rPr lang="en-US" altLang="zh-TW" dirty="0">
                <a:latin typeface="Times New Roman" panose="02020603050405020304" pitchFamily="18" charset="0"/>
              </a:rPr>
              <a:t>(4) </a:t>
            </a:r>
            <a:r>
              <a:rPr lang="zh-TW" altLang="en-US" u="sng" dirty="0">
                <a:latin typeface="Times New Roman" panose="02020603050405020304" pitchFamily="18" charset="0"/>
              </a:rPr>
              <a:t>臺灣</a:t>
            </a:r>
            <a:r>
              <a:rPr lang="zh-TW" altLang="en-US" dirty="0">
                <a:latin typeface="Times New Roman" panose="02020603050405020304" pitchFamily="18" charset="0"/>
              </a:rPr>
              <a:t>常見的變質岩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0667F27A-194D-9FE7-F248-B3D7FC43D674}"/>
              </a:ext>
            </a:extLst>
          </p:cNvPr>
          <p:cNvGrpSpPr/>
          <p:nvPr/>
        </p:nvGrpSpPr>
        <p:grpSpPr>
          <a:xfrm>
            <a:off x="3814012" y="661911"/>
            <a:ext cx="4326896" cy="5234392"/>
            <a:chOff x="3814012" y="661911"/>
            <a:chExt cx="4574708" cy="5534178"/>
          </a:xfrm>
        </p:grpSpPr>
        <p:sp>
          <p:nvSpPr>
            <p:cNvPr id="20" name="矩形: 圓角化同側角落 19">
              <a:extLst>
                <a:ext uri="{FF2B5EF4-FFF2-40B4-BE49-F238E27FC236}">
                  <a16:creationId xmlns:a16="http://schemas.microsoft.com/office/drawing/2014/main" xmlns="" id="{A6FAD283-CFE9-2C38-B198-8AD56022A0E3}"/>
                </a:ext>
              </a:extLst>
            </p:cNvPr>
            <p:cNvSpPr/>
            <p:nvPr/>
          </p:nvSpPr>
          <p:spPr bwMode="auto">
            <a:xfrm rot="16200000">
              <a:off x="3334277" y="1141646"/>
              <a:ext cx="5534178" cy="457470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DFF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endParaRPr>
            </a:p>
          </p:txBody>
        </p: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xmlns="" id="{B095EAA0-5EB9-D8E8-F22F-41E40FEF5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757" y="661911"/>
              <a:ext cx="3688209" cy="5296473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07ED223-85DB-EE39-2B7A-3F460588594B}"/>
              </a:ext>
            </a:extLst>
          </p:cNvPr>
          <p:cNvSpPr/>
          <p:nvPr/>
        </p:nvSpPr>
        <p:spPr>
          <a:xfrm>
            <a:off x="3814011" y="5864773"/>
            <a:ext cx="4326898" cy="63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sym typeface="Wingdings 3" panose="05040102010807070707" pitchFamily="18" charset="2"/>
              </a:rPr>
              <a:t></a:t>
            </a:r>
            <a:r>
              <a:rPr lang="zh-TW" altLang="en-US" sz="3200" u="sng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臺灣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三種岩類分布圖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87FC971B-AE97-56FC-986A-E0A59517C5D8}"/>
              </a:ext>
            </a:extLst>
          </p:cNvPr>
          <p:cNvGrpSpPr/>
          <p:nvPr/>
        </p:nvGrpSpPr>
        <p:grpSpPr>
          <a:xfrm>
            <a:off x="8690305" y="6425280"/>
            <a:ext cx="360000" cy="360000"/>
            <a:chOff x="1983179" y="1757548"/>
            <a:chExt cx="360000" cy="360000"/>
          </a:xfrm>
        </p:grpSpPr>
        <p:sp>
          <p:nvSpPr>
            <p:cNvPr id="6" name="橢圓 5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CC124C2A-7C15-E435-FF02-4B6A5E1E1D67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xmlns="" id="{91048B3B-B697-B7E0-7C3E-400741ACBCAA}"/>
                </a:ext>
              </a:extLst>
            </p:cNvPr>
            <p:cNvSpPr/>
            <p:nvPr userDrawn="1"/>
          </p:nvSpPr>
          <p:spPr bwMode="auto">
            <a:xfrm>
              <a:off x="2001179" y="1793548"/>
              <a:ext cx="324000" cy="28800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2FA23E79-8E2E-1BE3-C1F3-068CFB24FE79}"/>
              </a:ext>
            </a:extLst>
          </p:cNvPr>
          <p:cNvGrpSpPr/>
          <p:nvPr/>
        </p:nvGrpSpPr>
        <p:grpSpPr>
          <a:xfrm>
            <a:off x="8309380" y="6425280"/>
            <a:ext cx="360000" cy="360000"/>
            <a:chOff x="1983179" y="1757548"/>
            <a:chExt cx="360000" cy="360000"/>
          </a:xfrm>
        </p:grpSpPr>
        <p:sp>
          <p:nvSpPr>
            <p:cNvPr id="9" name="橢圓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462EF400-D6B6-50EE-8B76-66F7C7CA7719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等腰三角形 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4DC0B394-4AA3-5FAC-AE28-162E44D1CE12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A467878D-52C4-E35E-F67D-E441DA1B7A31}"/>
              </a:ext>
            </a:extLst>
          </p:cNvPr>
          <p:cNvGrpSpPr/>
          <p:nvPr/>
        </p:nvGrpSpPr>
        <p:grpSpPr>
          <a:xfrm flipH="1">
            <a:off x="7547532" y="6425280"/>
            <a:ext cx="360000" cy="360000"/>
            <a:chOff x="1983179" y="1757548"/>
            <a:chExt cx="360000" cy="360000"/>
          </a:xfrm>
        </p:grpSpPr>
        <p:sp>
          <p:nvSpPr>
            <p:cNvPr id="12" name="橢圓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AFF08D87-207F-66A4-5C4D-DE6400316BEA}"/>
                </a:ext>
              </a:extLst>
            </p:cNvPr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等腰三角形 1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B95425DE-AFD2-1057-72F6-520CEAA030A6}"/>
                </a:ext>
              </a:extLst>
            </p:cNvPr>
            <p:cNvSpPr/>
            <p:nvPr userDrawn="1"/>
          </p:nvSpPr>
          <p:spPr bwMode="auto">
            <a:xfrm rot="5400000">
              <a:off x="2074422" y="1847548"/>
              <a:ext cx="252000" cy="18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612F8293-FFCB-B253-23C8-B1CD8E132BC8}"/>
              </a:ext>
            </a:extLst>
          </p:cNvPr>
          <p:cNvGrpSpPr/>
          <p:nvPr/>
        </p:nvGrpSpPr>
        <p:grpSpPr>
          <a:xfrm>
            <a:off x="7928456" y="6425280"/>
            <a:ext cx="360000" cy="360000"/>
            <a:chOff x="7642461" y="6618625"/>
            <a:chExt cx="360000" cy="360000"/>
          </a:xfrm>
        </p:grpSpPr>
        <p:sp>
          <p:nvSpPr>
            <p:cNvPr id="15" name="橢圓 14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A56CC406-5581-B22C-DB26-56DFFD43E8E3}"/>
                </a:ext>
              </a:extLst>
            </p:cNvPr>
            <p:cNvSpPr/>
            <p:nvPr userDrawn="1"/>
          </p:nvSpPr>
          <p:spPr bwMode="auto">
            <a:xfrm flipH="1">
              <a:off x="7642461" y="6618625"/>
              <a:ext cx="360000" cy="360000"/>
            </a:xfrm>
            <a:prstGeom prst="ellipse">
              <a:avLst/>
            </a:prstGeom>
            <a:solidFill>
              <a:srgbClr val="3377BA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Rectangl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8A89EA35-6201-6350-227A-3F5C7B8C7EB8}"/>
                </a:ext>
              </a:extLst>
            </p:cNvPr>
            <p:cNvSpPr/>
            <p:nvPr userDrawn="1"/>
          </p:nvSpPr>
          <p:spPr>
            <a:xfrm>
              <a:off x="7696461" y="6690625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403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群組 65">
            <a:extLst>
              <a:ext uri="{FF2B5EF4-FFF2-40B4-BE49-F238E27FC236}">
                <a16:creationId xmlns:a16="http://schemas.microsoft.com/office/drawing/2014/main" xmlns="" id="{AFFC935D-F5DA-078E-95CB-5B84F366C3AE}"/>
              </a:ext>
            </a:extLst>
          </p:cNvPr>
          <p:cNvGrpSpPr/>
          <p:nvPr/>
        </p:nvGrpSpPr>
        <p:grpSpPr>
          <a:xfrm>
            <a:off x="914675" y="1975990"/>
            <a:ext cx="5887848" cy="4761040"/>
            <a:chOff x="351275" y="556916"/>
            <a:chExt cx="7761815" cy="6276370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xmlns="" id="{A0FACEC2-E3B3-B3E2-1C6E-161F50347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75" y="1078540"/>
              <a:ext cx="4453137" cy="4224537"/>
            </a:xfrm>
            <a:prstGeom prst="rect">
              <a:avLst/>
            </a:prstGeom>
          </p:spPr>
        </p:pic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xmlns="" id="{7145B18F-F85D-42CA-D051-E13BEE464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" r="2836"/>
            <a:stretch/>
          </p:blipFill>
          <p:spPr>
            <a:xfrm>
              <a:off x="5534007" y="556916"/>
              <a:ext cx="2579083" cy="1737063"/>
            </a:xfrm>
            <a:prstGeom prst="rect">
              <a:avLst/>
            </a:prstGeom>
            <a:ln w="38100">
              <a:solidFill>
                <a:srgbClr val="D2A257"/>
              </a:solidFill>
            </a:ln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xmlns="" id="{6D85C623-71BC-57CB-A1AA-C7568BDF9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" r="2836"/>
            <a:stretch/>
          </p:blipFill>
          <p:spPr>
            <a:xfrm>
              <a:off x="5534007" y="2832748"/>
              <a:ext cx="2579083" cy="1737063"/>
            </a:xfrm>
            <a:prstGeom prst="rect">
              <a:avLst/>
            </a:prstGeom>
            <a:ln w="38100">
              <a:solidFill>
                <a:srgbClr val="D2A257"/>
              </a:solidFill>
            </a:ln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xmlns="" id="{ADF1BB17-C2AC-6E69-F030-2803E99FF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4007" y="5096223"/>
              <a:ext cx="2579082" cy="1737063"/>
            </a:xfrm>
            <a:prstGeom prst="rect">
              <a:avLst/>
            </a:prstGeom>
            <a:ln w="38100">
              <a:solidFill>
                <a:srgbClr val="D2A257"/>
              </a:solidFill>
            </a:ln>
          </p:spPr>
        </p:pic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xmlns="" id="{6F5D3311-CA1A-BCCC-46A5-DDCE23FE9F5E}"/>
                </a:ext>
              </a:extLst>
            </p:cNvPr>
            <p:cNvCxnSpPr/>
            <p:nvPr/>
          </p:nvCxnSpPr>
          <p:spPr bwMode="auto">
            <a:xfrm flipV="1">
              <a:off x="4192075" y="1425448"/>
              <a:ext cx="1320262" cy="2841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2A257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線接點 57">
              <a:extLst>
                <a:ext uri="{FF2B5EF4-FFF2-40B4-BE49-F238E27FC236}">
                  <a16:creationId xmlns:a16="http://schemas.microsoft.com/office/drawing/2014/main" xmlns="" id="{4DD5C125-C6E3-6D08-07D4-F8BC5981907B}"/>
                </a:ext>
              </a:extLst>
            </p:cNvPr>
            <p:cNvCxnSpPr/>
            <p:nvPr/>
          </p:nvCxnSpPr>
          <p:spPr bwMode="auto">
            <a:xfrm>
              <a:off x="4292811" y="2987189"/>
              <a:ext cx="1223860" cy="7140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2A257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xmlns="" id="{5C25A671-84EE-5725-08D4-EE274CF43C29}"/>
                </a:ext>
              </a:extLst>
            </p:cNvPr>
            <p:cNvCxnSpPr/>
            <p:nvPr/>
          </p:nvCxnSpPr>
          <p:spPr bwMode="auto">
            <a:xfrm>
              <a:off x="3772774" y="3299212"/>
              <a:ext cx="1739563" cy="26985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2A257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直線接點 64">
              <a:extLst>
                <a:ext uri="{FF2B5EF4-FFF2-40B4-BE49-F238E27FC236}">
                  <a16:creationId xmlns:a16="http://schemas.microsoft.com/office/drawing/2014/main" xmlns="" id="{E69CC6DA-3F2C-DA58-22A3-A9B5BA27F7A4}"/>
                </a:ext>
              </a:extLst>
            </p:cNvPr>
            <p:cNvCxnSpPr/>
            <p:nvPr/>
          </p:nvCxnSpPr>
          <p:spPr bwMode="auto">
            <a:xfrm flipH="1">
              <a:off x="6827667" y="5076636"/>
              <a:ext cx="3039" cy="17566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D2A25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50639" y="620689"/>
            <a:ext cx="7622549" cy="58868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zh-TW" altLang="en-US" b="1" dirty="0">
                <a:latin typeface="Times New Roman" panose="02020603050405020304" pitchFamily="18" charset="0"/>
              </a:rPr>
              <a:t>岩石</a:t>
            </a:r>
            <a:endParaRPr lang="en-US" altLang="zh-TW" b="1" dirty="0">
              <a:latin typeface="Times New Roman" panose="02020603050405020304" pitchFamily="18" charset="0"/>
            </a:endParaRPr>
          </a:p>
          <a:p>
            <a:pPr marL="1101725" indent="-590550" algn="l" eaLnBrk="1" hangingPunct="1"/>
            <a:r>
              <a:rPr lang="en-US" altLang="zh-TW" dirty="0">
                <a:latin typeface="Times New Roman" panose="02020603050405020304" pitchFamily="18" charset="0"/>
              </a:rPr>
              <a:t>(5) </a:t>
            </a:r>
            <a:r>
              <a:rPr lang="zh-TW" altLang="en-US" dirty="0">
                <a:latin typeface="Times New Roman" panose="02020603050405020304" pitchFamily="18" charset="0"/>
              </a:rPr>
              <a:t>岩石由一種或多種</a:t>
            </a:r>
            <a:r>
              <a:rPr lang="zh-TW" altLang="en-US" u="sng" dirty="0">
                <a:latin typeface="Times New Roman" panose="02020603050405020304" pitchFamily="18" charset="0"/>
              </a:rPr>
              <a:t>　　　　</a:t>
            </a:r>
            <a:r>
              <a:rPr lang="zh-TW" altLang="en-US" dirty="0">
                <a:latin typeface="Times New Roman" panose="02020603050405020304" pitchFamily="18" charset="0"/>
              </a:rPr>
              <a:t>所組成。</a:t>
            </a:r>
          </a:p>
        </p:txBody>
      </p:sp>
      <p:sp>
        <p:nvSpPr>
          <p:cNvPr id="2" name="矩形 11">
            <a:extLst>
              <a:ext uri="{FF2B5EF4-FFF2-40B4-BE49-F238E27FC236}">
                <a16:creationId xmlns:a16="http://schemas.microsoft.com/office/drawing/2014/main" xmlns="" id="{025E8762-E877-F235-6126-0AB26B72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778" y="1348420"/>
            <a:ext cx="103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礦物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3B6B0F2F-6805-8FE4-BBE1-53E7C09FB010}"/>
              </a:ext>
            </a:extLst>
          </p:cNvPr>
          <p:cNvSpPr/>
          <p:nvPr/>
        </p:nvSpPr>
        <p:spPr>
          <a:xfrm>
            <a:off x="300644" y="2285502"/>
            <a:ext cx="2346208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TW" altLang="en-US" sz="2800" b="1" dirty="0">
                <a:solidFill>
                  <a:srgbClr val="D2A25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岩石｜</a:t>
            </a:r>
            <a:r>
              <a:rPr lang="zh-TW" altLang="en-US" sz="2800" b="1" dirty="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花岡岩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DE96D154-2B42-2814-E1DF-9AA357F985CF}"/>
              </a:ext>
            </a:extLst>
          </p:cNvPr>
          <p:cNvSpPr/>
          <p:nvPr/>
        </p:nvSpPr>
        <p:spPr>
          <a:xfrm>
            <a:off x="6850651" y="2012085"/>
            <a:ext cx="2076782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TW" altLang="en-US" sz="2800" b="1" dirty="0">
                <a:solidFill>
                  <a:srgbClr val="D2A25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礦物｜</a:t>
            </a:r>
            <a:r>
              <a:rPr lang="zh-TW" altLang="en-US" sz="2800" b="1" dirty="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長石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7850E2CC-AC57-CA1C-5048-848DE4D896FC}"/>
              </a:ext>
            </a:extLst>
          </p:cNvPr>
          <p:cNvSpPr/>
          <p:nvPr/>
        </p:nvSpPr>
        <p:spPr>
          <a:xfrm>
            <a:off x="6850651" y="3665628"/>
            <a:ext cx="2076782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TW" altLang="en-US" sz="2800" b="1" dirty="0">
                <a:solidFill>
                  <a:srgbClr val="D2A25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礦物｜</a:t>
            </a:r>
            <a:r>
              <a:rPr lang="zh-TW" altLang="en-US" sz="2800" b="1" dirty="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石英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448B7FFC-682A-9138-C61C-487A725E9702}"/>
              </a:ext>
            </a:extLst>
          </p:cNvPr>
          <p:cNvSpPr/>
          <p:nvPr/>
        </p:nvSpPr>
        <p:spPr>
          <a:xfrm>
            <a:off x="6850651" y="5314656"/>
            <a:ext cx="2076782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TW" altLang="en-US" sz="2800" b="1" dirty="0">
                <a:solidFill>
                  <a:srgbClr val="D2A257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礦物｜</a:t>
            </a:r>
            <a:r>
              <a:rPr lang="zh-TW" altLang="en-US" sz="2800" b="1" dirty="0">
                <a:solidFill>
                  <a:srgbClr val="898989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雲母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22B6D572-DD87-84D4-3D39-8882B78A35E4}"/>
              </a:ext>
            </a:extLst>
          </p:cNvPr>
          <p:cNvSpPr txBox="1"/>
          <p:nvPr/>
        </p:nvSpPr>
        <p:spPr>
          <a:xfrm>
            <a:off x="6211962" y="5419353"/>
            <a:ext cx="615553" cy="120645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白雲母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xmlns="" id="{DC1ED8B9-D1C5-A97D-E197-065C815C616B}"/>
              </a:ext>
            </a:extLst>
          </p:cNvPr>
          <p:cNvSpPr txBox="1"/>
          <p:nvPr/>
        </p:nvSpPr>
        <p:spPr>
          <a:xfrm>
            <a:off x="4783127" y="5428725"/>
            <a:ext cx="615553" cy="120645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黑雲母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107B2A3-18FA-0ED7-7645-052A222C11D6}"/>
              </a:ext>
            </a:extLst>
          </p:cNvPr>
          <p:cNvSpPr/>
          <p:nvPr/>
        </p:nvSpPr>
        <p:spPr>
          <a:xfrm>
            <a:off x="-55329" y="5527414"/>
            <a:ext cx="4723295" cy="122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2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sym typeface="Wingdings 3" panose="05040102010807070707" pitchFamily="18" charset="2"/>
              </a:rPr>
              <a:t>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</a:rPr>
              <a:t>花岡岩由長石、雲母和石英三種礦物所組成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3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8"/>
</p:tagLst>
</file>

<file path=ppt/theme/theme1.xml><?xml version="1.0" encoding="utf-8"?>
<a:theme xmlns:a="http://schemas.openxmlformats.org/drawingml/2006/main" name="2_翰林國中自然教學PPT 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3641</TotalTime>
  <Words>358</Words>
  <Application>Microsoft Office PowerPoint</Application>
  <PresentationFormat>如螢幕大小 (4:3)</PresentationFormat>
  <Paragraphs>122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굴림</vt:lpstr>
      <vt:lpstr>微软雅黑</vt:lpstr>
      <vt:lpstr>微軟正黑體</vt:lpstr>
      <vt:lpstr>新細明體</vt:lpstr>
      <vt:lpstr>標楷體</vt:lpstr>
      <vt:lpstr>Arial</vt:lpstr>
      <vt:lpstr>Times New Roman</vt:lpstr>
      <vt:lpstr>Wingdings 3</vt:lpstr>
      <vt:lpstr>2_翰林國中自然教學PPT </vt:lpstr>
      <vt:lpstr>岩石與礦物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Dino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認識物質</dc:title>
  <dc:creator/>
  <cp:lastModifiedBy>鍾馨儀</cp:lastModifiedBy>
  <cp:revision>420</cp:revision>
  <dcterms:created xsi:type="dcterms:W3CDTF">2010-09-06T12:46:49Z</dcterms:created>
  <dcterms:modified xsi:type="dcterms:W3CDTF">2024-05-29T12:39:37Z</dcterms:modified>
</cp:coreProperties>
</file>