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345" r:id="rId2"/>
    <p:sldId id="346" r:id="rId3"/>
    <p:sldId id="391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3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3EE"/>
    <a:srgbClr val="EE7D2E"/>
    <a:srgbClr val="EE7422"/>
    <a:srgbClr val="F0F0F0"/>
    <a:srgbClr val="3377BA"/>
    <a:srgbClr val="0055A9"/>
    <a:srgbClr val="0000FF"/>
    <a:srgbClr val="FF0000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2" y="90"/>
      </p:cViewPr>
      <p:guideLst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1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59964-E77E-4CA9-A720-42549D59A7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7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71040-DAFF-4FDD-B5BA-1EF8821F3FFF}" type="slidenum">
              <a:rPr lang="en-US" altLang="zh-TW" smtClean="0">
                <a:latin typeface="Arial" charset="0"/>
              </a:rPr>
              <a:pPr/>
              <a:t>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2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9964-E77E-4CA9-A720-42549D59A77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219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3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7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4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5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5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1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6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7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7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8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0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9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>
            <a:spLocks noGrp="1"/>
          </p:cNvSpPr>
          <p:nvPr>
            <p:ph type="title" hasCustomPrompt="1"/>
          </p:nvPr>
        </p:nvSpPr>
        <p:spPr>
          <a:xfrm>
            <a:off x="1154887" y="3435995"/>
            <a:ext cx="6834226" cy="929109"/>
          </a:xfrm>
          <a:prstGeom prst="rect">
            <a:avLst/>
          </a:prstGeom>
        </p:spPr>
        <p:txBody>
          <a:bodyPr wrap="none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sp>
        <p:nvSpPr>
          <p:cNvPr id="43" name="object 58"/>
          <p:cNvSpPr/>
          <p:nvPr userDrawn="1"/>
        </p:nvSpPr>
        <p:spPr>
          <a:xfrm>
            <a:off x="3191435" y="2100350"/>
            <a:ext cx="2761130" cy="1008112"/>
          </a:xfrm>
          <a:prstGeom prst="flowChartTerminator">
            <a:avLst/>
          </a:prstGeom>
          <a:solidFill>
            <a:srgbClr val="005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487272" y="2136406"/>
            <a:ext cx="2169458" cy="93600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5"/>
          <p:cNvGrpSpPr/>
          <p:nvPr userDrawn="1"/>
        </p:nvGrpSpPr>
        <p:grpSpPr>
          <a:xfrm>
            <a:off x="5042280" y="0"/>
            <a:ext cx="4105594" cy="484632"/>
            <a:chOff x="5042280" y="563230"/>
            <a:chExt cx="4105594" cy="484632"/>
          </a:xfrm>
        </p:grpSpPr>
        <p:sp>
          <p:nvSpPr>
            <p:cNvPr id="4" name="＞形箭號 3"/>
            <p:cNvSpPr/>
            <p:nvPr userDrawn="1"/>
          </p:nvSpPr>
          <p:spPr bwMode="auto">
            <a:xfrm flipH="1">
              <a:off x="6915548" y="563230"/>
              <a:ext cx="936000" cy="484632"/>
            </a:xfrm>
            <a:prstGeom prst="chevron">
              <a:avLst/>
            </a:prstGeom>
            <a:solidFill>
              <a:srgbClr val="0055A9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" name="五邊形 4"/>
            <p:cNvSpPr/>
            <p:nvPr userDrawn="1"/>
          </p:nvSpPr>
          <p:spPr bwMode="auto">
            <a:xfrm flipH="1">
              <a:off x="7851874" y="563230"/>
              <a:ext cx="1296000" cy="484632"/>
            </a:xfrm>
            <a:prstGeom prst="homePlate">
              <a:avLst/>
            </a:prstGeom>
            <a:solidFill>
              <a:srgbClr val="0055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" name="＞形箭號 24"/>
            <p:cNvSpPr/>
            <p:nvPr userDrawn="1"/>
          </p:nvSpPr>
          <p:spPr bwMode="auto">
            <a:xfrm flipH="1">
              <a:off x="6158682" y="563230"/>
              <a:ext cx="756540" cy="484632"/>
            </a:xfrm>
            <a:prstGeom prst="chevron">
              <a:avLst/>
            </a:prstGeom>
            <a:solidFill>
              <a:srgbClr val="0055A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9" name="＞形箭號 28"/>
            <p:cNvSpPr/>
            <p:nvPr userDrawn="1"/>
          </p:nvSpPr>
          <p:spPr bwMode="auto">
            <a:xfrm flipH="1">
              <a:off x="5510171" y="563230"/>
              <a:ext cx="648186" cy="484632"/>
            </a:xfrm>
            <a:prstGeom prst="chevron">
              <a:avLst/>
            </a:prstGeom>
            <a:solidFill>
              <a:srgbClr val="0055A9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0" name="＞形箭號 29"/>
            <p:cNvSpPr/>
            <p:nvPr userDrawn="1"/>
          </p:nvSpPr>
          <p:spPr bwMode="auto">
            <a:xfrm flipH="1">
              <a:off x="5042280" y="563230"/>
              <a:ext cx="467566" cy="484632"/>
            </a:xfrm>
            <a:prstGeom prst="chevron">
              <a:avLst/>
            </a:prstGeom>
            <a:solidFill>
              <a:srgbClr val="0055A9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等腰三角形 33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8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6474775"/>
            <a:ext cx="182302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680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450640" y="620688"/>
            <a:ext cx="8172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Tx/>
              <a:buNone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矩形 13"/>
          <p:cNvSpPr/>
          <p:nvPr userDrawn="1"/>
        </p:nvSpPr>
        <p:spPr bwMode="auto">
          <a:xfrm flipH="1">
            <a:off x="-1" y="0"/>
            <a:ext cx="9143999" cy="484632"/>
          </a:xfrm>
          <a:prstGeom prst="rect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＞形箭號 14"/>
          <p:cNvSpPr/>
          <p:nvPr userDrawn="1"/>
        </p:nvSpPr>
        <p:spPr bwMode="auto">
          <a:xfrm flipH="1">
            <a:off x="-22" y="0"/>
            <a:ext cx="467566" cy="484632"/>
          </a:xfrm>
          <a:prstGeom prst="chevron">
            <a:avLst/>
          </a:prstGeom>
          <a:solidFill>
            <a:srgbClr val="0055A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＞形箭號 15"/>
          <p:cNvSpPr/>
          <p:nvPr userDrawn="1"/>
        </p:nvSpPr>
        <p:spPr bwMode="auto">
          <a:xfrm flipH="1">
            <a:off x="467544" y="0"/>
            <a:ext cx="467566" cy="484632"/>
          </a:xfrm>
          <a:prstGeom prst="chevron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1800" b="0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27" name="橢圓 2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乘號 2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等腰三角形 30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2" name="橢圓 41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文字方塊 50"/>
          <p:cNvSpPr txBox="1"/>
          <p:nvPr userDrawn="1"/>
        </p:nvSpPr>
        <p:spPr>
          <a:xfrm>
            <a:off x="1043608" y="254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6-3</a:t>
            </a:r>
            <a:r>
              <a:rPr kumimoji="1" lang="zh-TW" altLang="en-US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　岩層的紀錄</a:t>
            </a:r>
          </a:p>
        </p:txBody>
      </p:sp>
    </p:spTree>
    <p:extLst>
      <p:ext uri="{BB962C8B-B14F-4D97-AF65-F5344CB8AC3E}">
        <p14:creationId xmlns:p14="http://schemas.microsoft.com/office/powerpoint/2010/main" val="2526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27" name="橢圓 2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乘號 2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等腰三角形 30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2" name="橢圓 41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3859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0"/>
          <p:cNvGrpSpPr/>
          <p:nvPr userDrawn="1"/>
        </p:nvGrpSpPr>
        <p:grpSpPr>
          <a:xfrm>
            <a:off x="1619672" y="2492896"/>
            <a:ext cx="5762898" cy="1116018"/>
            <a:chOff x="3225881" y="5541379"/>
            <a:chExt cx="5762898" cy="1116018"/>
          </a:xfrm>
        </p:grpSpPr>
        <p:sp>
          <p:nvSpPr>
            <p:cNvPr id="18" name="椭圆 31"/>
            <p:cNvSpPr/>
            <p:nvPr/>
          </p:nvSpPr>
          <p:spPr>
            <a:xfrm>
              <a:off x="3225881" y="5541379"/>
              <a:ext cx="5762898" cy="111601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rgbClr val="0055A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114369" y="5776534"/>
              <a:ext cx="3960898" cy="6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890" tIns="46945" rIns="93890" bIns="46945">
              <a:spAutoFit/>
            </a:bodyPr>
            <a:lstStyle/>
            <a:p>
              <a:pPr algn="ctr">
                <a:defRPr/>
              </a:pPr>
              <a:r>
                <a:rPr lang="zh-TW" altLang="en-US" sz="3600" kern="0" dirty="0">
                  <a:solidFill>
                    <a:srgbClr val="0055A9"/>
                  </a:solidFill>
                  <a:ea typeface="微软雅黑" pitchFamily="34" charset="-122"/>
                </a:rPr>
                <a:t>本章節結束</a:t>
              </a:r>
              <a:endParaRPr lang="zh-CN" altLang="en-US" sz="3600" kern="0" dirty="0">
                <a:solidFill>
                  <a:srgbClr val="0055A9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" name="群組 11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乘號 1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20" name="橢圓 19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等腰三角形 20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3" name="橢圓 22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567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53" r:id="rId3"/>
    <p:sldLayoutId id="21474837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岩層的紀錄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6-3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06441F1-4D57-37B5-FDE9-CF7E72D40580}"/>
              </a:ext>
            </a:extLst>
          </p:cNvPr>
          <p:cNvSpPr/>
          <p:nvPr/>
        </p:nvSpPr>
        <p:spPr>
          <a:xfrm>
            <a:off x="2040935" y="6217857"/>
            <a:ext cx="5062131" cy="63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sym typeface="Wingdings 3" panose="05040102010807070707" pitchFamily="18" charset="2"/>
              </a:rPr>
              <a:t>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地質年代表與化石的興衰</a:t>
            </a:r>
          </a:p>
        </p:txBody>
      </p:sp>
      <p:grpSp>
        <p:nvGrpSpPr>
          <p:cNvPr id="78" name="群組 77">
            <a:extLst>
              <a:ext uri="{FF2B5EF4-FFF2-40B4-BE49-F238E27FC236}">
                <a16:creationId xmlns="" xmlns:a16="http://schemas.microsoft.com/office/drawing/2014/main" id="{1BBDD4EC-0933-E171-7519-F5CB572876CB}"/>
              </a:ext>
            </a:extLst>
          </p:cNvPr>
          <p:cNvGrpSpPr/>
          <p:nvPr/>
        </p:nvGrpSpPr>
        <p:grpSpPr>
          <a:xfrm>
            <a:off x="756773" y="12032"/>
            <a:ext cx="7626916" cy="6624385"/>
            <a:chOff x="756773" y="12032"/>
            <a:chExt cx="7626916" cy="6624385"/>
          </a:xfrm>
        </p:grpSpPr>
        <p:sp>
          <p:nvSpPr>
            <p:cNvPr id="73" name="文字方塊 72">
              <a:extLst>
                <a:ext uri="{FF2B5EF4-FFF2-40B4-BE49-F238E27FC236}">
                  <a16:creationId xmlns="" xmlns:a16="http://schemas.microsoft.com/office/drawing/2014/main" id="{5BB81926-C584-E73C-A819-FA441085443A}"/>
                </a:ext>
              </a:extLst>
            </p:cNvPr>
            <p:cNvSpPr txBox="1"/>
            <p:nvPr/>
          </p:nvSpPr>
          <p:spPr>
            <a:xfrm>
              <a:off x="7031985" y="5620754"/>
              <a:ext cx="6014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~</a:t>
              </a:r>
              <a:endParaRPr lang="zh-TW" altLang="en-US" sz="6000" dirty="0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pic>
          <p:nvPicPr>
            <p:cNvPr id="15" name="圖片 14">
              <a:extLst>
                <a:ext uri="{FF2B5EF4-FFF2-40B4-BE49-F238E27FC236}">
                  <a16:creationId xmlns="" xmlns:a16="http://schemas.microsoft.com/office/drawing/2014/main" id="{9AEE88F1-DFC0-DE1B-3722-64529BDA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73" y="499156"/>
              <a:ext cx="6314791" cy="5749200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="" xmlns:a16="http://schemas.microsoft.com/office/drawing/2014/main" id="{2634A83E-86CB-324B-516C-0FD08C27AD33}"/>
                </a:ext>
              </a:extLst>
            </p:cNvPr>
            <p:cNvSpPr txBox="1"/>
            <p:nvPr/>
          </p:nvSpPr>
          <p:spPr>
            <a:xfrm>
              <a:off x="4819557" y="12032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單位：百萬年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66AA8EBF-A710-859A-631E-FBE1CF379F95}"/>
                </a:ext>
              </a:extLst>
            </p:cNvPr>
            <p:cNvSpPr txBox="1"/>
            <p:nvPr/>
          </p:nvSpPr>
          <p:spPr>
            <a:xfrm>
              <a:off x="1780707" y="285674"/>
              <a:ext cx="615553" cy="82740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人類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C7347B0C-58DC-8883-5644-ADD81FA5397A}"/>
                </a:ext>
              </a:extLst>
            </p:cNvPr>
            <p:cNvSpPr txBox="1"/>
            <p:nvPr/>
          </p:nvSpPr>
          <p:spPr>
            <a:xfrm>
              <a:off x="2593807" y="574123"/>
              <a:ext cx="615553" cy="12574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哺乳類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="" xmlns:a16="http://schemas.microsoft.com/office/drawing/2014/main" id="{DBE60ACB-CF96-69CD-6E7A-D57F45555867}"/>
                </a:ext>
              </a:extLst>
            </p:cNvPr>
            <p:cNvSpPr txBox="1"/>
            <p:nvPr/>
          </p:nvSpPr>
          <p:spPr>
            <a:xfrm>
              <a:off x="2974352" y="1900375"/>
              <a:ext cx="615553" cy="82740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恐龍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BE85BCA7-25D3-5767-A99E-3C8B08781865}"/>
                </a:ext>
              </a:extLst>
            </p:cNvPr>
            <p:cNvSpPr txBox="1"/>
            <p:nvPr/>
          </p:nvSpPr>
          <p:spPr>
            <a:xfrm>
              <a:off x="4107172" y="1900375"/>
              <a:ext cx="615553" cy="82740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菊石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3E2CA1CC-047E-49C0-17E4-B2E6BCE4340A}"/>
                </a:ext>
              </a:extLst>
            </p:cNvPr>
            <p:cNvSpPr txBox="1"/>
            <p:nvPr/>
          </p:nvSpPr>
          <p:spPr>
            <a:xfrm>
              <a:off x="4909552" y="546975"/>
              <a:ext cx="615553" cy="12574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新生代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3DDC084F-E1A2-AFC6-95E5-C57F18950FF6}"/>
                </a:ext>
              </a:extLst>
            </p:cNvPr>
            <p:cNvSpPr txBox="1"/>
            <p:nvPr/>
          </p:nvSpPr>
          <p:spPr>
            <a:xfrm>
              <a:off x="5626661" y="46306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第四紀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="" xmlns:a16="http://schemas.microsoft.com/office/drawing/2014/main" id="{9CEB0CCC-FF8D-93AB-7ACA-B0AA382022F8}"/>
                </a:ext>
              </a:extLst>
            </p:cNvPr>
            <p:cNvSpPr txBox="1"/>
            <p:nvPr/>
          </p:nvSpPr>
          <p:spPr>
            <a:xfrm>
              <a:off x="7072841" y="27364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現今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="" xmlns:a16="http://schemas.microsoft.com/office/drawing/2014/main" id="{0DFDB0E5-2312-58E6-EDB8-66ED41B98D52}"/>
                </a:ext>
              </a:extLst>
            </p:cNvPr>
            <p:cNvSpPr txBox="1"/>
            <p:nvPr/>
          </p:nvSpPr>
          <p:spPr>
            <a:xfrm>
              <a:off x="5447125" y="90206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新第三紀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="" xmlns:a16="http://schemas.microsoft.com/office/drawing/2014/main" id="{7AA6639B-6730-0E9E-F34F-5F0804FDD039}"/>
                </a:ext>
              </a:extLst>
            </p:cNvPr>
            <p:cNvSpPr txBox="1"/>
            <p:nvPr/>
          </p:nvSpPr>
          <p:spPr>
            <a:xfrm>
              <a:off x="5447125" y="134121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古第三紀</a:t>
              </a:r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="" xmlns:a16="http://schemas.microsoft.com/office/drawing/2014/main" id="{15BDE5B0-1490-4A31-57C2-8F9251DC8B9E}"/>
                </a:ext>
              </a:extLst>
            </p:cNvPr>
            <p:cNvGrpSpPr/>
            <p:nvPr/>
          </p:nvGrpSpPr>
          <p:grpSpPr>
            <a:xfrm>
              <a:off x="7068082" y="676546"/>
              <a:ext cx="1215130" cy="523220"/>
              <a:chOff x="7763967" y="652482"/>
              <a:chExt cx="1215130" cy="523220"/>
            </a:xfrm>
          </p:grpSpPr>
          <p:cxnSp>
            <p:nvCxnSpPr>
              <p:cNvPr id="20" name="直線接點 19">
                <a:extLst>
                  <a:ext uri="{FF2B5EF4-FFF2-40B4-BE49-F238E27FC236}">
                    <a16:creationId xmlns="" xmlns:a16="http://schemas.microsoft.com/office/drawing/2014/main" id="{0B8AF740-28C0-BE5C-CAC8-1EF2AE1DD6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文字方塊 20">
                <a:extLst>
                  <a:ext uri="{FF2B5EF4-FFF2-40B4-BE49-F238E27FC236}">
                    <a16:creationId xmlns="" xmlns:a16="http://schemas.microsoft.com/office/drawing/2014/main" id="{056CA9A7-51C4-7C1F-592E-D33840382D09}"/>
                  </a:ext>
                </a:extLst>
              </p:cNvPr>
              <p:cNvSpPr txBox="1"/>
              <p:nvPr/>
            </p:nvSpPr>
            <p:spPr>
              <a:xfrm>
                <a:off x="8345590" y="652482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2.6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3" name="群組 22">
              <a:extLst>
                <a:ext uri="{FF2B5EF4-FFF2-40B4-BE49-F238E27FC236}">
                  <a16:creationId xmlns="" xmlns:a16="http://schemas.microsoft.com/office/drawing/2014/main" id="{AB017459-E1D6-54EA-F528-377898F3FDC7}"/>
                </a:ext>
              </a:extLst>
            </p:cNvPr>
            <p:cNvGrpSpPr/>
            <p:nvPr/>
          </p:nvGrpSpPr>
          <p:grpSpPr>
            <a:xfrm>
              <a:off x="7068082" y="1138067"/>
              <a:ext cx="1145469" cy="523220"/>
              <a:chOff x="7763967" y="652482"/>
              <a:chExt cx="1145469" cy="523220"/>
            </a:xfrm>
          </p:grpSpPr>
          <p:cxnSp>
            <p:nvCxnSpPr>
              <p:cNvPr id="24" name="直線接點 23">
                <a:extLst>
                  <a:ext uri="{FF2B5EF4-FFF2-40B4-BE49-F238E27FC236}">
                    <a16:creationId xmlns="" xmlns:a16="http://schemas.microsoft.com/office/drawing/2014/main" id="{6CF15122-2FC9-427D-05A1-5F9CE71635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文字方塊 24">
                <a:extLst>
                  <a:ext uri="{FF2B5EF4-FFF2-40B4-BE49-F238E27FC236}">
                    <a16:creationId xmlns="" xmlns:a16="http://schemas.microsoft.com/office/drawing/2014/main" id="{2FD58CDE-A360-4DB6-63CC-70DDE057B2FA}"/>
                  </a:ext>
                </a:extLst>
              </p:cNvPr>
              <p:cNvSpPr txBox="1"/>
              <p:nvPr/>
            </p:nvSpPr>
            <p:spPr>
              <a:xfrm>
                <a:off x="8365697" y="652482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23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6" name="文字方塊 25">
              <a:extLst>
                <a:ext uri="{FF2B5EF4-FFF2-40B4-BE49-F238E27FC236}">
                  <a16:creationId xmlns="" xmlns:a16="http://schemas.microsoft.com/office/drawing/2014/main" id="{A6785FB9-E8A1-5868-D5C2-6D4DF1D00CB5}"/>
                </a:ext>
              </a:extLst>
            </p:cNvPr>
            <p:cNvSpPr txBox="1"/>
            <p:nvPr/>
          </p:nvSpPr>
          <p:spPr>
            <a:xfrm>
              <a:off x="5626661" y="177974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白堊紀</a:t>
              </a: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="" xmlns:a16="http://schemas.microsoft.com/office/drawing/2014/main" id="{369BBD50-EC31-DD4A-65C6-37EFB39D7174}"/>
                </a:ext>
              </a:extLst>
            </p:cNvPr>
            <p:cNvGrpSpPr/>
            <p:nvPr/>
          </p:nvGrpSpPr>
          <p:grpSpPr>
            <a:xfrm>
              <a:off x="7068082" y="1576602"/>
              <a:ext cx="1136071" cy="523220"/>
              <a:chOff x="7763967" y="652482"/>
              <a:chExt cx="1136071" cy="523220"/>
            </a:xfrm>
          </p:grpSpPr>
          <p:cxnSp>
            <p:nvCxnSpPr>
              <p:cNvPr id="28" name="直線接點 27">
                <a:extLst>
                  <a:ext uri="{FF2B5EF4-FFF2-40B4-BE49-F238E27FC236}">
                    <a16:creationId xmlns="" xmlns:a16="http://schemas.microsoft.com/office/drawing/2014/main" id="{F88685EE-ECA7-1243-75A7-FE1110B9EE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文字方塊 28">
                <a:extLst>
                  <a:ext uri="{FF2B5EF4-FFF2-40B4-BE49-F238E27FC236}">
                    <a16:creationId xmlns="" xmlns:a16="http://schemas.microsoft.com/office/drawing/2014/main" id="{A627C631-EEC6-CE7D-4DF7-516C478CBCFE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66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0" name="文字方塊 29">
              <a:extLst>
                <a:ext uri="{FF2B5EF4-FFF2-40B4-BE49-F238E27FC236}">
                  <a16:creationId xmlns="" xmlns:a16="http://schemas.microsoft.com/office/drawing/2014/main" id="{725CC3BF-78EC-803F-C5A0-29FF438AB9B9}"/>
                </a:ext>
              </a:extLst>
            </p:cNvPr>
            <p:cNvSpPr txBox="1"/>
            <p:nvPr/>
          </p:nvSpPr>
          <p:spPr>
            <a:xfrm>
              <a:off x="5626661" y="222800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侏羅紀</a:t>
              </a: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="" xmlns:a16="http://schemas.microsoft.com/office/drawing/2014/main" id="{EC5B7467-FD49-B547-1690-8F8D3732F7D4}"/>
                </a:ext>
              </a:extLst>
            </p:cNvPr>
            <p:cNvGrpSpPr/>
            <p:nvPr/>
          </p:nvGrpSpPr>
          <p:grpSpPr>
            <a:xfrm>
              <a:off x="7068082" y="2024859"/>
              <a:ext cx="1315607" cy="523220"/>
              <a:chOff x="7763967" y="652482"/>
              <a:chExt cx="1315607" cy="523220"/>
            </a:xfrm>
          </p:grpSpPr>
          <p:cxnSp>
            <p:nvCxnSpPr>
              <p:cNvPr id="32" name="直線接點 31">
                <a:extLst>
                  <a:ext uri="{FF2B5EF4-FFF2-40B4-BE49-F238E27FC236}">
                    <a16:creationId xmlns="" xmlns:a16="http://schemas.microsoft.com/office/drawing/2014/main" id="{D2834AD3-B098-2BC4-8313-6E5F029EB8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文字方塊 32">
                <a:extLst>
                  <a:ext uri="{FF2B5EF4-FFF2-40B4-BE49-F238E27FC236}">
                    <a16:creationId xmlns="" xmlns:a16="http://schemas.microsoft.com/office/drawing/2014/main" id="{F538560B-5184-0389-FAEB-624F395458AA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145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5" name="文字方塊 34">
              <a:extLst>
                <a:ext uri="{FF2B5EF4-FFF2-40B4-BE49-F238E27FC236}">
                  <a16:creationId xmlns="" xmlns:a16="http://schemas.microsoft.com/office/drawing/2014/main" id="{0F71EDFC-E17C-BD35-BA62-F99C1484DE02}"/>
                </a:ext>
              </a:extLst>
            </p:cNvPr>
            <p:cNvSpPr txBox="1"/>
            <p:nvPr/>
          </p:nvSpPr>
          <p:spPr>
            <a:xfrm>
              <a:off x="4909552" y="1869063"/>
              <a:ext cx="615553" cy="12574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中生代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="" xmlns:a16="http://schemas.microsoft.com/office/drawing/2014/main" id="{3A6355B6-38F7-4BED-1FA4-45542ABBDB5F}"/>
                </a:ext>
              </a:extLst>
            </p:cNvPr>
            <p:cNvSpPr txBox="1"/>
            <p:nvPr/>
          </p:nvSpPr>
          <p:spPr>
            <a:xfrm>
              <a:off x="4909552" y="3774210"/>
              <a:ext cx="615553" cy="12574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古生代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="" xmlns:a16="http://schemas.microsoft.com/office/drawing/2014/main" id="{49576E93-786C-C9B6-04BA-292B361F2AEF}"/>
                </a:ext>
              </a:extLst>
            </p:cNvPr>
            <p:cNvSpPr txBox="1"/>
            <p:nvPr/>
          </p:nvSpPr>
          <p:spPr>
            <a:xfrm>
              <a:off x="5626661" y="267147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三疊紀</a:t>
              </a:r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="" xmlns:a16="http://schemas.microsoft.com/office/drawing/2014/main" id="{3641B808-DBA2-609A-5A3C-609D52C46082}"/>
                </a:ext>
              </a:extLst>
            </p:cNvPr>
            <p:cNvGrpSpPr/>
            <p:nvPr/>
          </p:nvGrpSpPr>
          <p:grpSpPr>
            <a:xfrm>
              <a:off x="7068082" y="2468332"/>
              <a:ext cx="1315607" cy="523220"/>
              <a:chOff x="7763967" y="652482"/>
              <a:chExt cx="1315607" cy="523220"/>
            </a:xfrm>
          </p:grpSpPr>
          <p:cxnSp>
            <p:nvCxnSpPr>
              <p:cNvPr id="39" name="直線接點 38">
                <a:extLst>
                  <a:ext uri="{FF2B5EF4-FFF2-40B4-BE49-F238E27FC236}">
                    <a16:creationId xmlns="" xmlns:a16="http://schemas.microsoft.com/office/drawing/2014/main" id="{9BD25556-463C-B62E-8DAA-C61755EDCD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文字方塊 39">
                <a:extLst>
                  <a:ext uri="{FF2B5EF4-FFF2-40B4-BE49-F238E27FC236}">
                    <a16:creationId xmlns="" xmlns:a16="http://schemas.microsoft.com/office/drawing/2014/main" id="{EF02E35A-220B-E4DA-E2F7-434C813DBC71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201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1" name="文字方塊 40">
              <a:extLst>
                <a:ext uri="{FF2B5EF4-FFF2-40B4-BE49-F238E27FC236}">
                  <a16:creationId xmlns="" xmlns:a16="http://schemas.microsoft.com/office/drawing/2014/main" id="{A7D3F07A-DA28-983D-498B-AA9159BEDDD7}"/>
                </a:ext>
              </a:extLst>
            </p:cNvPr>
            <p:cNvSpPr txBox="1"/>
            <p:nvPr/>
          </p:nvSpPr>
          <p:spPr>
            <a:xfrm>
              <a:off x="5626661" y="310892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二疊紀</a:t>
              </a:r>
            </a:p>
          </p:txBody>
        </p:sp>
        <p:grpSp>
          <p:nvGrpSpPr>
            <p:cNvPr id="42" name="群組 41">
              <a:extLst>
                <a:ext uri="{FF2B5EF4-FFF2-40B4-BE49-F238E27FC236}">
                  <a16:creationId xmlns="" xmlns:a16="http://schemas.microsoft.com/office/drawing/2014/main" id="{A0152EC5-9393-379C-65FC-4C99274B1A52}"/>
                </a:ext>
              </a:extLst>
            </p:cNvPr>
            <p:cNvGrpSpPr/>
            <p:nvPr/>
          </p:nvGrpSpPr>
          <p:grpSpPr>
            <a:xfrm>
              <a:off x="7068082" y="2905780"/>
              <a:ext cx="1315607" cy="523220"/>
              <a:chOff x="7763967" y="652482"/>
              <a:chExt cx="1315607" cy="523220"/>
            </a:xfrm>
          </p:grpSpPr>
          <p:cxnSp>
            <p:nvCxnSpPr>
              <p:cNvPr id="43" name="直線接點 42">
                <a:extLst>
                  <a:ext uri="{FF2B5EF4-FFF2-40B4-BE49-F238E27FC236}">
                    <a16:creationId xmlns="" xmlns:a16="http://schemas.microsoft.com/office/drawing/2014/main" id="{4500DAE2-6B5F-29AD-7DB4-A738923CD3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文字方塊 43">
                <a:extLst>
                  <a:ext uri="{FF2B5EF4-FFF2-40B4-BE49-F238E27FC236}">
                    <a16:creationId xmlns="" xmlns:a16="http://schemas.microsoft.com/office/drawing/2014/main" id="{445EA700-5214-C8CB-8BA5-BDBF12702F88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252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5" name="文字方塊 44">
              <a:extLst>
                <a:ext uri="{FF2B5EF4-FFF2-40B4-BE49-F238E27FC236}">
                  <a16:creationId xmlns="" xmlns:a16="http://schemas.microsoft.com/office/drawing/2014/main" id="{43CDE8D5-424A-5AFA-B385-59427600AD99}"/>
                </a:ext>
              </a:extLst>
            </p:cNvPr>
            <p:cNvSpPr txBox="1"/>
            <p:nvPr/>
          </p:nvSpPr>
          <p:spPr>
            <a:xfrm>
              <a:off x="5626661" y="355718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石炭紀</a:t>
              </a:r>
            </a:p>
          </p:txBody>
        </p:sp>
        <p:grpSp>
          <p:nvGrpSpPr>
            <p:cNvPr id="46" name="群組 45">
              <a:extLst>
                <a:ext uri="{FF2B5EF4-FFF2-40B4-BE49-F238E27FC236}">
                  <a16:creationId xmlns="" xmlns:a16="http://schemas.microsoft.com/office/drawing/2014/main" id="{5741D368-D26D-76F7-CA90-A019F3B112F3}"/>
                </a:ext>
              </a:extLst>
            </p:cNvPr>
            <p:cNvGrpSpPr/>
            <p:nvPr/>
          </p:nvGrpSpPr>
          <p:grpSpPr>
            <a:xfrm>
              <a:off x="7068082" y="3354037"/>
              <a:ext cx="1315607" cy="523220"/>
              <a:chOff x="7763967" y="652482"/>
              <a:chExt cx="1315607" cy="523220"/>
            </a:xfrm>
          </p:grpSpPr>
          <p:cxnSp>
            <p:nvCxnSpPr>
              <p:cNvPr id="47" name="直線接點 46">
                <a:extLst>
                  <a:ext uri="{FF2B5EF4-FFF2-40B4-BE49-F238E27FC236}">
                    <a16:creationId xmlns="" xmlns:a16="http://schemas.microsoft.com/office/drawing/2014/main" id="{4511250C-E9A8-66FD-67BF-B1F131E11B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文字方塊 47">
                <a:extLst>
                  <a:ext uri="{FF2B5EF4-FFF2-40B4-BE49-F238E27FC236}">
                    <a16:creationId xmlns="" xmlns:a16="http://schemas.microsoft.com/office/drawing/2014/main" id="{9E2FFA51-4B4F-DFCD-00A0-83A28E2016C2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299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9" name="文字方塊 48">
              <a:extLst>
                <a:ext uri="{FF2B5EF4-FFF2-40B4-BE49-F238E27FC236}">
                  <a16:creationId xmlns="" xmlns:a16="http://schemas.microsoft.com/office/drawing/2014/main" id="{9B547351-BDCB-40AD-780A-92789BA97F50}"/>
                </a:ext>
              </a:extLst>
            </p:cNvPr>
            <p:cNvSpPr txBox="1"/>
            <p:nvPr/>
          </p:nvSpPr>
          <p:spPr>
            <a:xfrm>
              <a:off x="5626661" y="400065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泥盆紀</a:t>
              </a:r>
            </a:p>
          </p:txBody>
        </p:sp>
        <p:grpSp>
          <p:nvGrpSpPr>
            <p:cNvPr id="50" name="群組 49">
              <a:extLst>
                <a:ext uri="{FF2B5EF4-FFF2-40B4-BE49-F238E27FC236}">
                  <a16:creationId xmlns="" xmlns:a16="http://schemas.microsoft.com/office/drawing/2014/main" id="{F69378C4-18F7-C7E6-392D-6372596BFAD3}"/>
                </a:ext>
              </a:extLst>
            </p:cNvPr>
            <p:cNvGrpSpPr/>
            <p:nvPr/>
          </p:nvGrpSpPr>
          <p:grpSpPr>
            <a:xfrm>
              <a:off x="7068082" y="3797510"/>
              <a:ext cx="1315607" cy="523220"/>
              <a:chOff x="7763967" y="652482"/>
              <a:chExt cx="1315607" cy="523220"/>
            </a:xfrm>
          </p:grpSpPr>
          <p:cxnSp>
            <p:nvCxnSpPr>
              <p:cNvPr id="51" name="直線接點 50">
                <a:extLst>
                  <a:ext uri="{FF2B5EF4-FFF2-40B4-BE49-F238E27FC236}">
                    <a16:creationId xmlns="" xmlns:a16="http://schemas.microsoft.com/office/drawing/2014/main" id="{9415F631-0179-BEE4-4906-F178AF361A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2" name="文字方塊 51">
                <a:extLst>
                  <a:ext uri="{FF2B5EF4-FFF2-40B4-BE49-F238E27FC236}">
                    <a16:creationId xmlns="" xmlns:a16="http://schemas.microsoft.com/office/drawing/2014/main" id="{E603C275-040B-F01B-C2A7-2C5F0AE9D759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359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6" name="文字方塊 55">
              <a:extLst>
                <a:ext uri="{FF2B5EF4-FFF2-40B4-BE49-F238E27FC236}">
                  <a16:creationId xmlns="" xmlns:a16="http://schemas.microsoft.com/office/drawing/2014/main" id="{A878CEE6-9134-EBF7-4BF3-0DE67441DC1A}"/>
                </a:ext>
              </a:extLst>
            </p:cNvPr>
            <p:cNvSpPr txBox="1"/>
            <p:nvPr/>
          </p:nvSpPr>
          <p:spPr>
            <a:xfrm>
              <a:off x="5626661" y="443980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志留紀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="" xmlns:a16="http://schemas.microsoft.com/office/drawing/2014/main" id="{6077DDC2-0A70-9D04-D926-83D2A1A50292}"/>
                </a:ext>
              </a:extLst>
            </p:cNvPr>
            <p:cNvGrpSpPr/>
            <p:nvPr/>
          </p:nvGrpSpPr>
          <p:grpSpPr>
            <a:xfrm>
              <a:off x="7068082" y="4236654"/>
              <a:ext cx="1315607" cy="523220"/>
              <a:chOff x="7763967" y="652482"/>
              <a:chExt cx="1315607" cy="523220"/>
            </a:xfrm>
          </p:grpSpPr>
          <p:cxnSp>
            <p:nvCxnSpPr>
              <p:cNvPr id="58" name="直線接點 57">
                <a:extLst>
                  <a:ext uri="{FF2B5EF4-FFF2-40B4-BE49-F238E27FC236}">
                    <a16:creationId xmlns="" xmlns:a16="http://schemas.microsoft.com/office/drawing/2014/main" id="{369A4D7F-CC46-2326-310A-C9D46CCBE7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文字方塊 58">
                <a:extLst>
                  <a:ext uri="{FF2B5EF4-FFF2-40B4-BE49-F238E27FC236}">
                    <a16:creationId xmlns="" xmlns:a16="http://schemas.microsoft.com/office/drawing/2014/main" id="{A3905E41-1BF9-495E-BAAC-D2884AF68E65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419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0" name="文字方塊 59">
              <a:extLst>
                <a:ext uri="{FF2B5EF4-FFF2-40B4-BE49-F238E27FC236}">
                  <a16:creationId xmlns="" xmlns:a16="http://schemas.microsoft.com/office/drawing/2014/main" id="{BCBE4D6C-C03F-AB03-88E9-AC1156DA6B4D}"/>
                </a:ext>
              </a:extLst>
            </p:cNvPr>
            <p:cNvSpPr txBox="1"/>
            <p:nvPr/>
          </p:nvSpPr>
          <p:spPr>
            <a:xfrm>
              <a:off x="5626661" y="486399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奧陶紀</a:t>
              </a:r>
            </a:p>
          </p:txBody>
        </p:sp>
        <p:grpSp>
          <p:nvGrpSpPr>
            <p:cNvPr id="61" name="群組 60">
              <a:extLst>
                <a:ext uri="{FF2B5EF4-FFF2-40B4-BE49-F238E27FC236}">
                  <a16:creationId xmlns="" xmlns:a16="http://schemas.microsoft.com/office/drawing/2014/main" id="{B0AF7BD1-C34F-2072-8214-1263D0DE31FB}"/>
                </a:ext>
              </a:extLst>
            </p:cNvPr>
            <p:cNvGrpSpPr/>
            <p:nvPr/>
          </p:nvGrpSpPr>
          <p:grpSpPr>
            <a:xfrm>
              <a:off x="7068082" y="4660847"/>
              <a:ext cx="1315607" cy="523220"/>
              <a:chOff x="7763967" y="652482"/>
              <a:chExt cx="1315607" cy="523220"/>
            </a:xfrm>
          </p:grpSpPr>
          <p:cxnSp>
            <p:nvCxnSpPr>
              <p:cNvPr id="62" name="直線接點 61">
                <a:extLst>
                  <a:ext uri="{FF2B5EF4-FFF2-40B4-BE49-F238E27FC236}">
                    <a16:creationId xmlns="" xmlns:a16="http://schemas.microsoft.com/office/drawing/2014/main" id="{98FE90B5-A979-6FCB-5386-754EBE9026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3" name="文字方塊 62">
                <a:extLst>
                  <a:ext uri="{FF2B5EF4-FFF2-40B4-BE49-F238E27FC236}">
                    <a16:creationId xmlns="" xmlns:a16="http://schemas.microsoft.com/office/drawing/2014/main" id="{B7580C04-B14E-E2AF-001B-52D0BFF4D20E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444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4" name="文字方塊 63">
              <a:extLst>
                <a:ext uri="{FF2B5EF4-FFF2-40B4-BE49-F238E27FC236}">
                  <a16:creationId xmlns="" xmlns:a16="http://schemas.microsoft.com/office/drawing/2014/main" id="{53F693DA-9588-2C0E-BE98-2E3244E9C1C7}"/>
                </a:ext>
              </a:extLst>
            </p:cNvPr>
            <p:cNvSpPr txBox="1"/>
            <p:nvPr/>
          </p:nvSpPr>
          <p:spPr>
            <a:xfrm>
              <a:off x="5626661" y="530746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寒武紀</a:t>
              </a:r>
            </a:p>
          </p:txBody>
        </p:sp>
        <p:grpSp>
          <p:nvGrpSpPr>
            <p:cNvPr id="65" name="群組 64">
              <a:extLst>
                <a:ext uri="{FF2B5EF4-FFF2-40B4-BE49-F238E27FC236}">
                  <a16:creationId xmlns="" xmlns:a16="http://schemas.microsoft.com/office/drawing/2014/main" id="{DFE97B82-1E06-0C11-DCF4-EF04A470598A}"/>
                </a:ext>
              </a:extLst>
            </p:cNvPr>
            <p:cNvGrpSpPr/>
            <p:nvPr/>
          </p:nvGrpSpPr>
          <p:grpSpPr>
            <a:xfrm>
              <a:off x="7068082" y="5104320"/>
              <a:ext cx="1315607" cy="523220"/>
              <a:chOff x="7763967" y="652482"/>
              <a:chExt cx="1315607" cy="523220"/>
            </a:xfrm>
          </p:grpSpPr>
          <p:cxnSp>
            <p:nvCxnSpPr>
              <p:cNvPr id="66" name="直線接點 65">
                <a:extLst>
                  <a:ext uri="{FF2B5EF4-FFF2-40B4-BE49-F238E27FC236}">
                    <a16:creationId xmlns="" xmlns:a16="http://schemas.microsoft.com/office/drawing/2014/main" id="{A832CCE6-18FA-DB7E-8348-3751C4D984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文字方塊 66">
                <a:extLst>
                  <a:ext uri="{FF2B5EF4-FFF2-40B4-BE49-F238E27FC236}">
                    <a16:creationId xmlns="" xmlns:a16="http://schemas.microsoft.com/office/drawing/2014/main" id="{00B4E13D-23C3-665A-8294-3B03B6604D86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485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8" name="文字方塊 67">
              <a:extLst>
                <a:ext uri="{FF2B5EF4-FFF2-40B4-BE49-F238E27FC236}">
                  <a16:creationId xmlns="" xmlns:a16="http://schemas.microsoft.com/office/drawing/2014/main" id="{F20B2568-E650-ED3F-6BD9-0843F1F67800}"/>
                </a:ext>
              </a:extLst>
            </p:cNvPr>
            <p:cNvSpPr txBox="1"/>
            <p:nvPr/>
          </p:nvSpPr>
          <p:spPr>
            <a:xfrm>
              <a:off x="5286255" y="5752941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前寒武紀</a:t>
              </a:r>
            </a:p>
          </p:txBody>
        </p:sp>
        <p:grpSp>
          <p:nvGrpSpPr>
            <p:cNvPr id="69" name="群組 68">
              <a:extLst>
                <a:ext uri="{FF2B5EF4-FFF2-40B4-BE49-F238E27FC236}">
                  <a16:creationId xmlns="" xmlns:a16="http://schemas.microsoft.com/office/drawing/2014/main" id="{ACFEBD5E-9185-3E1D-34CB-7A161C0BF8DC}"/>
                </a:ext>
              </a:extLst>
            </p:cNvPr>
            <p:cNvGrpSpPr/>
            <p:nvPr/>
          </p:nvGrpSpPr>
          <p:grpSpPr>
            <a:xfrm>
              <a:off x="7068082" y="5549795"/>
              <a:ext cx="1315607" cy="523220"/>
              <a:chOff x="7763967" y="652482"/>
              <a:chExt cx="1315607" cy="523220"/>
            </a:xfrm>
          </p:grpSpPr>
          <p:cxnSp>
            <p:nvCxnSpPr>
              <p:cNvPr id="70" name="直線接點 69">
                <a:extLst>
                  <a:ext uri="{FF2B5EF4-FFF2-40B4-BE49-F238E27FC236}">
                    <a16:creationId xmlns="" xmlns:a16="http://schemas.microsoft.com/office/drawing/2014/main" id="{12CFF306-15BB-5569-956C-B23F10DD58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63967" y="914092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文字方塊 70">
                <a:extLst>
                  <a:ext uri="{FF2B5EF4-FFF2-40B4-BE49-F238E27FC236}">
                    <a16:creationId xmlns="" xmlns:a16="http://schemas.microsoft.com/office/drawing/2014/main" id="{53C81051-F7C7-C07B-DA26-710A6D97E26E}"/>
                  </a:ext>
                </a:extLst>
              </p:cNvPr>
              <p:cNvSpPr txBox="1"/>
              <p:nvPr/>
            </p:nvSpPr>
            <p:spPr>
              <a:xfrm>
                <a:off x="8356299" y="652482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541</a:t>
                </a:r>
                <a:endPara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2" name="文字方塊 71">
              <a:extLst>
                <a:ext uri="{FF2B5EF4-FFF2-40B4-BE49-F238E27FC236}">
                  <a16:creationId xmlns="" xmlns:a16="http://schemas.microsoft.com/office/drawing/2014/main" id="{C7D477EE-C677-41A2-AA9E-10551E635DD3}"/>
                </a:ext>
              </a:extLst>
            </p:cNvPr>
            <p:cNvSpPr txBox="1"/>
            <p:nvPr/>
          </p:nvSpPr>
          <p:spPr>
            <a:xfrm>
              <a:off x="7477395" y="590904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4600</a:t>
              </a:r>
              <a:endPara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74" name="文字方塊 73">
              <a:extLst>
                <a:ext uri="{FF2B5EF4-FFF2-40B4-BE49-F238E27FC236}">
                  <a16:creationId xmlns="" xmlns:a16="http://schemas.microsoft.com/office/drawing/2014/main" id="{5CE05CDD-ED6C-6745-359E-A35C4A02905C}"/>
                </a:ext>
              </a:extLst>
            </p:cNvPr>
            <p:cNvSpPr txBox="1"/>
            <p:nvPr/>
          </p:nvSpPr>
          <p:spPr>
            <a:xfrm>
              <a:off x="4500223" y="3848561"/>
              <a:ext cx="615553" cy="13248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三葉蟲</a:t>
              </a:r>
            </a:p>
          </p:txBody>
        </p:sp>
        <p:sp>
          <p:nvSpPr>
            <p:cNvPr id="75" name="文字方塊 74">
              <a:extLst>
                <a:ext uri="{FF2B5EF4-FFF2-40B4-BE49-F238E27FC236}">
                  <a16:creationId xmlns="" xmlns:a16="http://schemas.microsoft.com/office/drawing/2014/main" id="{68C8B8B9-94E7-DDA0-94FD-652139E310E2}"/>
                </a:ext>
              </a:extLst>
            </p:cNvPr>
            <p:cNvSpPr txBox="1"/>
            <p:nvPr/>
          </p:nvSpPr>
          <p:spPr>
            <a:xfrm>
              <a:off x="1771521" y="5752941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無代表性化石</a:t>
              </a:r>
            </a:p>
          </p:txBody>
        </p:sp>
      </p:grpSp>
      <p:grpSp>
        <p:nvGrpSpPr>
          <p:cNvPr id="79" name="群組 78">
            <a:extLst>
              <a:ext uri="{FF2B5EF4-FFF2-40B4-BE49-F238E27FC236}">
                <a16:creationId xmlns="" xmlns:a16="http://schemas.microsoft.com/office/drawing/2014/main" id="{54B79CAE-D401-36B5-C7EA-5AFB9C68BBBB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80" name="橢圓 79">
              <a:hlinkClick r:id="" action="ppaction://hlinkshowjump?jump=endshow"/>
              <a:extLst>
                <a:ext uri="{FF2B5EF4-FFF2-40B4-BE49-F238E27FC236}">
                  <a16:creationId xmlns="" xmlns:a16="http://schemas.microsoft.com/office/drawing/2014/main" id="{826AAAFF-7FEB-CB01-EAC0-404795BA4419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1" name="乘號 80">
              <a:hlinkClick r:id="" action="ppaction://hlinkshowjump?jump=endshow"/>
              <a:extLst>
                <a:ext uri="{FF2B5EF4-FFF2-40B4-BE49-F238E27FC236}">
                  <a16:creationId xmlns="" xmlns:a16="http://schemas.microsoft.com/office/drawing/2014/main" id="{6E5DC631-7081-2C8B-C372-530EB81620C2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2" name="群組 81">
            <a:extLst>
              <a:ext uri="{FF2B5EF4-FFF2-40B4-BE49-F238E27FC236}">
                <a16:creationId xmlns="" xmlns:a16="http://schemas.microsoft.com/office/drawing/2014/main" id="{62B721B7-0B86-E0D9-76FF-4ED227CD378F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83" name="橢圓 82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A54B6552-135C-B032-F872-061A6AC4E3EF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" name="等腰三角形 83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6A3F30EA-4A8D-751A-9CA4-3217CC7274EB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="" xmlns:a16="http://schemas.microsoft.com/office/drawing/2014/main" id="{371CED79-4E2B-FB09-5A8B-B255270E9209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86" name="橢圓 85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9E1DD30E-46B9-1779-BB93-B5EB949BC8C3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" name="等腰三角形 86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F620428E-CA2A-A2D9-AFD4-A71384F917A6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="" xmlns:a16="http://schemas.microsoft.com/office/drawing/2014/main" id="{B4F27E9E-D24E-3005-6FA6-4FD23941A7D7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89" name="橢圓 88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9D3FB7F5-ACE6-BFA5-E7A0-5E4D42D9E785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0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915489DC-0CCD-714C-38DC-C707659C2BCB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75139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8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推斷地質事件先後之依據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沉積岩在不受外力作用的情況下，通常是呈現接近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</a:rPr>
              <a:t>的狀態。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下方岩層較上方岩層先沉積下來，所以年代較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</a:rPr>
              <a:t>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岩層中較早發生的事件，會受到較晚發生事件的影響。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="" xmlns:a16="http://schemas.microsoft.com/office/drawing/2014/main" id="{C2459D8D-1BDA-F4A9-3236-4F2E1992F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664" y="1937965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水平</a:t>
            </a:r>
          </a:p>
        </p:txBody>
      </p:sp>
      <p:sp>
        <p:nvSpPr>
          <p:cNvPr id="4" name="矩形 11">
            <a:extLst>
              <a:ext uri="{FF2B5EF4-FFF2-40B4-BE49-F238E27FC236}">
                <a16:creationId xmlns="" xmlns:a16="http://schemas.microsoft.com/office/drawing/2014/main" id="{6F107011-D4F2-6BC4-1367-D31C91DAC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846" y="3203208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久遠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推斷地質事件先後之依據</a:t>
            </a:r>
            <a:endParaRPr lang="en-US" altLang="zh-TW" b="1" dirty="0">
              <a:latin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11CFC0FD-0D31-F036-022C-F9E31FC2D3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77"/>
          <a:stretch/>
        </p:blipFill>
        <p:spPr>
          <a:xfrm>
            <a:off x="450640" y="1274730"/>
            <a:ext cx="3489158" cy="285335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795B548B-CECC-8662-2158-7A4E8FC62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99" r="-222"/>
          <a:stretch/>
        </p:blipFill>
        <p:spPr>
          <a:xfrm>
            <a:off x="5204202" y="1274730"/>
            <a:ext cx="3489158" cy="2853354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="" xmlns:a16="http://schemas.microsoft.com/office/drawing/2014/main" id="{71010C62-CB7B-DD51-C06D-103560D9E11D}"/>
              </a:ext>
            </a:extLst>
          </p:cNvPr>
          <p:cNvCxnSpPr>
            <a:cxnSpLocks/>
          </p:cNvCxnSpPr>
          <p:nvPr/>
        </p:nvCxnSpPr>
        <p:spPr bwMode="auto">
          <a:xfrm>
            <a:off x="4283968" y="2701407"/>
            <a:ext cx="5760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5EEFAE64-C5F4-4B1A-EBCF-3D787AB8E073}"/>
              </a:ext>
            </a:extLst>
          </p:cNvPr>
          <p:cNvSpPr txBox="1"/>
          <p:nvPr/>
        </p:nvSpPr>
        <p:spPr>
          <a:xfrm>
            <a:off x="342356" y="4208876"/>
            <a:ext cx="348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1.	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礫石水平沉積，壓密膠結後形成礫岩層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E7A0358E-924C-04D4-6784-4584DD783707}"/>
              </a:ext>
            </a:extLst>
          </p:cNvPr>
          <p:cNvSpPr txBox="1"/>
          <p:nvPr/>
        </p:nvSpPr>
        <p:spPr>
          <a:xfrm>
            <a:off x="5121450" y="4208876"/>
            <a:ext cx="348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2.	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礫岩層受力而傾斜並被侵蝕，形成侵蝕面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F026DBC9-6919-3DDE-3AE8-80A1A7D0DF1A}"/>
              </a:ext>
            </a:extLst>
          </p:cNvPr>
          <p:cNvSpPr txBox="1"/>
          <p:nvPr/>
        </p:nvSpPr>
        <p:spPr>
          <a:xfrm>
            <a:off x="619083" y="3072353"/>
            <a:ext cx="190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礫岩層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DE407563-7D3D-9F7B-0AED-B58CC97383CB}"/>
              </a:ext>
            </a:extLst>
          </p:cNvPr>
          <p:cNvSpPr txBox="1"/>
          <p:nvPr/>
        </p:nvSpPr>
        <p:spPr>
          <a:xfrm>
            <a:off x="6071946" y="2032408"/>
            <a:ext cx="144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algn="ctr"/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侵蝕面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1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34D308C9-EA86-DE5C-A021-D995FBF5E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03" r="-887" b="14101"/>
          <a:stretch/>
        </p:blipFill>
        <p:spPr>
          <a:xfrm>
            <a:off x="5307752" y="1283271"/>
            <a:ext cx="3736354" cy="2868879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推斷地質事件先後之依據</a:t>
            </a:r>
            <a:endParaRPr lang="en-US" altLang="zh-TW" b="1" dirty="0">
              <a:latin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8FBE3CE6-9447-56F1-C83E-940581088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132"/>
          <a:stretch/>
        </p:blipFill>
        <p:spPr>
          <a:xfrm>
            <a:off x="778046" y="812315"/>
            <a:ext cx="3489157" cy="3339835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="" xmlns:a16="http://schemas.microsoft.com/office/drawing/2014/main" id="{71010C62-CB7B-DD51-C06D-103560D9E11D}"/>
              </a:ext>
            </a:extLst>
          </p:cNvPr>
          <p:cNvCxnSpPr>
            <a:cxnSpLocks/>
          </p:cNvCxnSpPr>
          <p:nvPr/>
        </p:nvCxnSpPr>
        <p:spPr bwMode="auto">
          <a:xfrm>
            <a:off x="4505830" y="2725473"/>
            <a:ext cx="5760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5EEFAE64-C5F4-4B1A-EBCF-3D787AB8E073}"/>
              </a:ext>
            </a:extLst>
          </p:cNvPr>
          <p:cNvSpPr txBox="1"/>
          <p:nvPr/>
        </p:nvSpPr>
        <p:spPr>
          <a:xfrm>
            <a:off x="642418" y="4232942"/>
            <a:ext cx="348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3.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砂石沉積在侵蝕面上，且壓密膠結後形成砂岩層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E7A0358E-924C-04D4-6784-4584DD783707}"/>
              </a:ext>
            </a:extLst>
          </p:cNvPr>
          <p:cNvSpPr txBox="1"/>
          <p:nvPr/>
        </p:nvSpPr>
        <p:spPr>
          <a:xfrm>
            <a:off x="5307752" y="5004286"/>
            <a:ext cx="3489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4.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岩漿順著裂隙侵入，形成岩脈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="" xmlns:a16="http://schemas.microsoft.com/office/drawing/2014/main" id="{0D339508-A42A-4CAA-3300-2D029E22B42C}"/>
              </a:ext>
            </a:extLst>
          </p:cNvPr>
          <p:cNvGrpSpPr/>
          <p:nvPr/>
        </p:nvGrpSpPr>
        <p:grpSpPr>
          <a:xfrm>
            <a:off x="3352813" y="2972468"/>
            <a:ext cx="1809289" cy="584775"/>
            <a:chOff x="3004623" y="3189040"/>
            <a:chExt cx="1809289" cy="584775"/>
          </a:xfrm>
        </p:grpSpPr>
        <p:sp>
          <p:nvSpPr>
            <p:cNvPr id="5" name="矩形: 圓角 4">
              <a:extLst>
                <a:ext uri="{FF2B5EF4-FFF2-40B4-BE49-F238E27FC236}">
                  <a16:creationId xmlns="" xmlns:a16="http://schemas.microsoft.com/office/drawing/2014/main" id="{C4F8F88B-A8E7-09D0-FDDA-7D461351761C}"/>
                </a:ext>
              </a:extLst>
            </p:cNvPr>
            <p:cNvSpPr/>
            <p:nvPr/>
          </p:nvSpPr>
          <p:spPr bwMode="auto">
            <a:xfrm>
              <a:off x="3386169" y="3189044"/>
              <a:ext cx="1407695" cy="584766"/>
            </a:xfrm>
            <a:prstGeom prst="roundRect">
              <a:avLst/>
            </a:prstGeom>
            <a:solidFill>
              <a:srgbClr val="EE7D2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="" xmlns:a16="http://schemas.microsoft.com/office/drawing/2014/main" id="{75E8C59F-BCF8-DD25-F789-B2C3C4A67DE0}"/>
                </a:ext>
              </a:extLst>
            </p:cNvPr>
            <p:cNvSpPr/>
            <p:nvPr/>
          </p:nvSpPr>
          <p:spPr bwMode="auto">
            <a:xfrm rot="16200000">
              <a:off x="3079575" y="3291022"/>
              <a:ext cx="230907" cy="380811"/>
            </a:xfrm>
            <a:prstGeom prst="triangle">
              <a:avLst/>
            </a:prstGeom>
            <a:solidFill>
              <a:srgbClr val="EE7D2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9717CBD7-7CF8-8D31-F636-8A490DEF7F34}"/>
                </a:ext>
              </a:extLst>
            </p:cNvPr>
            <p:cNvSpPr txBox="1"/>
            <p:nvPr/>
          </p:nvSpPr>
          <p:spPr>
            <a:xfrm>
              <a:off x="3366120" y="3189040"/>
              <a:ext cx="1447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5763" indent="-385763" algn="ctr"/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侵蝕面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="" xmlns:a16="http://schemas.microsoft.com/office/drawing/2014/main" id="{B5A660F3-5519-BD7D-8E68-854E8552A876}"/>
              </a:ext>
            </a:extLst>
          </p:cNvPr>
          <p:cNvGrpSpPr/>
          <p:nvPr/>
        </p:nvGrpSpPr>
        <p:grpSpPr>
          <a:xfrm>
            <a:off x="6215413" y="4001942"/>
            <a:ext cx="1407695" cy="881364"/>
            <a:chOff x="3338041" y="3525549"/>
            <a:chExt cx="1407695" cy="881364"/>
          </a:xfrm>
        </p:grpSpPr>
        <p:sp>
          <p:nvSpPr>
            <p:cNvPr id="19" name="等腰三角形 18">
              <a:extLst>
                <a:ext uri="{FF2B5EF4-FFF2-40B4-BE49-F238E27FC236}">
                  <a16:creationId xmlns="" xmlns:a16="http://schemas.microsoft.com/office/drawing/2014/main" id="{7EDAC08F-A6B3-41FD-4CD0-5C8FAE376E4A}"/>
                </a:ext>
              </a:extLst>
            </p:cNvPr>
            <p:cNvSpPr/>
            <p:nvPr/>
          </p:nvSpPr>
          <p:spPr bwMode="auto">
            <a:xfrm>
              <a:off x="3926434" y="3525549"/>
              <a:ext cx="230907" cy="380811"/>
            </a:xfrm>
            <a:prstGeom prst="triangle">
              <a:avLst/>
            </a:prstGeom>
            <a:solidFill>
              <a:srgbClr val="EE7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="" xmlns:a16="http://schemas.microsoft.com/office/drawing/2014/main" id="{2A505DB7-A990-A469-4DE8-4492D73BEFF5}"/>
                </a:ext>
              </a:extLst>
            </p:cNvPr>
            <p:cNvSpPr/>
            <p:nvPr/>
          </p:nvSpPr>
          <p:spPr bwMode="auto">
            <a:xfrm>
              <a:off x="3338041" y="3822142"/>
              <a:ext cx="1407695" cy="584766"/>
            </a:xfrm>
            <a:prstGeom prst="roundRect">
              <a:avLst/>
            </a:prstGeom>
            <a:solidFill>
              <a:srgbClr val="EE7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="" xmlns:a16="http://schemas.microsoft.com/office/drawing/2014/main" id="{4BB728A0-C65E-95A4-A37B-63AC01930085}"/>
                </a:ext>
              </a:extLst>
            </p:cNvPr>
            <p:cNvSpPr txBox="1"/>
            <p:nvPr/>
          </p:nvSpPr>
          <p:spPr>
            <a:xfrm>
              <a:off x="3498553" y="3822138"/>
              <a:ext cx="1086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5763" indent="-385763" algn="ctr"/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岩脈</a:t>
              </a:r>
            </a:p>
          </p:txBody>
        </p:sp>
      </p:grp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3F0DC135-6E18-EF58-2BAC-C5FEA9866540}"/>
              </a:ext>
            </a:extLst>
          </p:cNvPr>
          <p:cNvCxnSpPr>
            <a:cxnSpLocks/>
          </p:cNvCxnSpPr>
          <p:nvPr/>
        </p:nvCxnSpPr>
        <p:spPr bwMode="auto">
          <a:xfrm>
            <a:off x="114482" y="2725473"/>
            <a:ext cx="5760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8779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052F6B7-31E1-943E-202C-EA32B1EB7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04" y="1437827"/>
            <a:ext cx="3639728" cy="264769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7ACA0F35-289A-011A-D1E4-18F772390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0" t="4557" r="2631" b="4139"/>
          <a:stretch/>
        </p:blipFill>
        <p:spPr>
          <a:xfrm>
            <a:off x="730293" y="1312492"/>
            <a:ext cx="3488781" cy="2868029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推斷地質事件先後之依據</a:t>
            </a:r>
            <a:endParaRPr lang="en-US" altLang="zh-TW" b="1" dirty="0">
              <a:latin typeface="Times New Roman" panose="02020603050405020304" pitchFamily="18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="" xmlns:a16="http://schemas.microsoft.com/office/drawing/2014/main" id="{71010C62-CB7B-DD51-C06D-103560D9E11D}"/>
              </a:ext>
            </a:extLst>
          </p:cNvPr>
          <p:cNvCxnSpPr>
            <a:cxnSpLocks/>
          </p:cNvCxnSpPr>
          <p:nvPr/>
        </p:nvCxnSpPr>
        <p:spPr bwMode="auto">
          <a:xfrm>
            <a:off x="4505830" y="2713443"/>
            <a:ext cx="5760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5EEFAE64-C5F4-4B1A-EBCF-3D787AB8E073}"/>
              </a:ext>
            </a:extLst>
          </p:cNvPr>
          <p:cNvSpPr txBox="1"/>
          <p:nvPr/>
        </p:nvSpPr>
        <p:spPr>
          <a:xfrm>
            <a:off x="642418" y="4136688"/>
            <a:ext cx="3488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5.	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斷層發生，將整個岩層切成兩段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E7A0358E-924C-04D4-6784-4584DD783707}"/>
              </a:ext>
            </a:extLst>
          </p:cNvPr>
          <p:cNvSpPr txBox="1"/>
          <p:nvPr/>
        </p:nvSpPr>
        <p:spPr>
          <a:xfrm>
            <a:off x="4841990" y="4096297"/>
            <a:ext cx="4277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6.	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最後受侵蝕作用，成為今日所見的樣子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="" xmlns:a16="http://schemas.microsoft.com/office/drawing/2014/main" id="{B5A660F3-5519-BD7D-8E68-854E8552A876}"/>
              </a:ext>
            </a:extLst>
          </p:cNvPr>
          <p:cNvGrpSpPr/>
          <p:nvPr/>
        </p:nvGrpSpPr>
        <p:grpSpPr>
          <a:xfrm>
            <a:off x="1038169" y="1875736"/>
            <a:ext cx="1407695" cy="897971"/>
            <a:chOff x="3338041" y="3822138"/>
            <a:chExt cx="1407695" cy="897971"/>
          </a:xfrm>
        </p:grpSpPr>
        <p:sp>
          <p:nvSpPr>
            <p:cNvPr id="19" name="等腰三角形 18">
              <a:extLst>
                <a:ext uri="{FF2B5EF4-FFF2-40B4-BE49-F238E27FC236}">
                  <a16:creationId xmlns="" xmlns:a16="http://schemas.microsoft.com/office/drawing/2014/main" id="{7EDAC08F-A6B3-41FD-4CD0-5C8FAE376E4A}"/>
                </a:ext>
              </a:extLst>
            </p:cNvPr>
            <p:cNvSpPr/>
            <p:nvPr/>
          </p:nvSpPr>
          <p:spPr bwMode="auto">
            <a:xfrm flipV="1">
              <a:off x="3926434" y="4339298"/>
              <a:ext cx="230907" cy="380811"/>
            </a:xfrm>
            <a:prstGeom prst="triangle">
              <a:avLst/>
            </a:prstGeom>
            <a:solidFill>
              <a:srgbClr val="EE7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="" xmlns:a16="http://schemas.microsoft.com/office/drawing/2014/main" id="{2A505DB7-A990-A469-4DE8-4492D73BEFF5}"/>
                </a:ext>
              </a:extLst>
            </p:cNvPr>
            <p:cNvSpPr/>
            <p:nvPr/>
          </p:nvSpPr>
          <p:spPr bwMode="auto">
            <a:xfrm>
              <a:off x="3338041" y="3822142"/>
              <a:ext cx="1407695" cy="584766"/>
            </a:xfrm>
            <a:prstGeom prst="roundRect">
              <a:avLst/>
            </a:prstGeom>
            <a:solidFill>
              <a:srgbClr val="EE7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="" xmlns:a16="http://schemas.microsoft.com/office/drawing/2014/main" id="{4BB728A0-C65E-95A4-A37B-63AC01930085}"/>
                </a:ext>
              </a:extLst>
            </p:cNvPr>
            <p:cNvSpPr txBox="1"/>
            <p:nvPr/>
          </p:nvSpPr>
          <p:spPr>
            <a:xfrm>
              <a:off x="3498553" y="3822138"/>
              <a:ext cx="1086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5763" indent="-385763" algn="ctr"/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斷層</a:t>
              </a:r>
            </a:p>
          </p:txBody>
        </p:sp>
      </p:grp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3F0DC135-6E18-EF58-2BAC-C5FEA9866540}"/>
              </a:ext>
            </a:extLst>
          </p:cNvPr>
          <p:cNvCxnSpPr>
            <a:cxnSpLocks/>
          </p:cNvCxnSpPr>
          <p:nvPr/>
        </p:nvCxnSpPr>
        <p:spPr bwMode="auto">
          <a:xfrm>
            <a:off x="114482" y="2713443"/>
            <a:ext cx="5760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F875E3C-3FC2-83ED-2968-D046E5E89080}"/>
              </a:ext>
            </a:extLst>
          </p:cNvPr>
          <p:cNvSpPr/>
          <p:nvPr/>
        </p:nvSpPr>
        <p:spPr>
          <a:xfrm>
            <a:off x="450640" y="5213906"/>
            <a:ext cx="6583090" cy="122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▲</a:t>
            </a:r>
            <a:r>
              <a:rPr lang="zh-TW" altLang="en-US" sz="16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地質事件發生先後順序示意圖</a:t>
            </a:r>
            <a:endParaRPr lang="en-US" altLang="zh-TW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 （           為礫岩、             為砂岩）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24AC4C76-776C-1F5A-AF9C-EC84B08D60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88"/>
          <a:stretch/>
        </p:blipFill>
        <p:spPr>
          <a:xfrm>
            <a:off x="1190936" y="5888304"/>
            <a:ext cx="1143649" cy="48542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8CC796BC-5CFD-A1E6-463C-79271F6AE6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03" r="-269"/>
          <a:stretch/>
        </p:blipFill>
        <p:spPr>
          <a:xfrm>
            <a:off x="4013451" y="5888304"/>
            <a:ext cx="1233957" cy="485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99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84286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地層中的化石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成因：古代生物死亡後的遺骸或遺跡，經沉積物掩埋而保留下來，即形成化石。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某些生物廣泛出現在特定年代，其化石可用來判斷地層的生成年代。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61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84286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地層中的化石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化石的意義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BE1111FE-3C43-86C3-1587-B6F3DD307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82434"/>
              </p:ext>
            </p:extLst>
          </p:nvPr>
        </p:nvGraphicFramePr>
        <p:xfrm>
          <a:off x="246600" y="1952927"/>
          <a:ext cx="8650800" cy="4526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800">
                  <a:extLst>
                    <a:ext uri="{9D8B030D-6E8A-4147-A177-3AD203B41FA5}">
                      <a16:colId xmlns="" xmlns:a16="http://schemas.microsoft.com/office/drawing/2014/main" val="1367021848"/>
                    </a:ext>
                  </a:extLst>
                </a:gridCol>
                <a:gridCol w="6840000">
                  <a:extLst>
                    <a:ext uri="{9D8B030D-6E8A-4147-A177-3AD203B41FA5}">
                      <a16:colId xmlns="" xmlns:a16="http://schemas.microsoft.com/office/drawing/2014/main" val="93549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化石</a:t>
                      </a:r>
                      <a: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的意義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內 容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094248"/>
                  </a:ext>
                </a:extLst>
              </a:tr>
              <a:tr h="1237095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判斷地層</a:t>
                      </a: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年代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若在地層中發現三葉</a:t>
                      </a:r>
                      <a:r>
                        <a:rPr lang="zh-TW" altLang="en-US" sz="3200" kern="100" dirty="0" smtClean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蟲代表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en-US" altLang="zh-TW" sz="11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，恐</a:t>
                      </a:r>
                      <a:r>
                        <a:rPr lang="zh-TW" altLang="en-US" sz="3200" kern="100" dirty="0" smtClean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龍代表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，哺乳</a:t>
                      </a:r>
                      <a:r>
                        <a:rPr lang="zh-TW" altLang="en-US" sz="3200" kern="100" dirty="0" smtClean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類則代表</a:t>
                      </a:r>
                      <a:r>
                        <a:rPr lang="en-US" altLang="zh-TW" sz="3200" kern="100" dirty="0" smtClean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 smtClean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 </a:t>
                      </a:r>
                      <a:r>
                        <a:rPr lang="en-US" altLang="zh-TW" sz="11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4104862"/>
                  </a:ext>
                </a:extLst>
              </a:tr>
              <a:tr h="1837317"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判斷沉積</a:t>
                      </a: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環境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若地層中出現樹葉化石，該處曾為 　</a:t>
                      </a: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環境；若出現魚、貝類，則為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環境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3887773"/>
                  </a:ext>
                </a:extLst>
              </a:tr>
            </a:tbl>
          </a:graphicData>
        </a:graphic>
      </p:graphicFrame>
      <p:sp>
        <p:nvSpPr>
          <p:cNvPr id="4" name="矩形 11">
            <a:extLst>
              <a:ext uri="{FF2B5EF4-FFF2-40B4-BE49-F238E27FC236}">
                <a16:creationId xmlns="" xmlns:a16="http://schemas.microsoft.com/office/drawing/2014/main" id="{82DC2F6D-74FC-01EC-DA1A-FC48DA6B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052" y="2999475"/>
            <a:ext cx="1550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古生代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="" xmlns:a16="http://schemas.microsoft.com/office/drawing/2014/main" id="{FB1F28FE-4D0F-C718-2369-277668A86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620" y="3527805"/>
            <a:ext cx="1550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中生代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="" xmlns:a16="http://schemas.microsoft.com/office/drawing/2014/main" id="{233CE06C-C460-A341-4802-962BECBB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469" y="4062062"/>
            <a:ext cx="1550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新生代</a:t>
            </a:r>
          </a:p>
        </p:txBody>
      </p:sp>
      <p:sp>
        <p:nvSpPr>
          <p:cNvPr id="7" name="矩形 11">
            <a:extLst>
              <a:ext uri="{FF2B5EF4-FFF2-40B4-BE49-F238E27FC236}">
                <a16:creationId xmlns="" xmlns:a16="http://schemas.microsoft.com/office/drawing/2014/main" id="{823EF096-48CA-61CD-7734-278F76D1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370" y="5261534"/>
            <a:ext cx="1550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陸地 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="" xmlns:a16="http://schemas.microsoft.com/office/drawing/2014/main" id="{4C9A2115-3043-38A8-AEF3-8FD0B7495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899" y="5810213"/>
            <a:ext cx="1550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海洋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0" name="橢圓 9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乘號 10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13" name="橢圓 12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等腰三角形 13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16" name="橢圓 15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等腰三角形 16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19" name="橢圓 18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90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84286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地層中的化石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化石的意義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BE1111FE-3C43-86C3-1587-B6F3DD307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67801"/>
              </p:ext>
            </p:extLst>
          </p:nvPr>
        </p:nvGraphicFramePr>
        <p:xfrm>
          <a:off x="246600" y="1952927"/>
          <a:ext cx="8650800" cy="2331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4884">
                  <a:extLst>
                    <a:ext uri="{9D8B030D-6E8A-4147-A177-3AD203B41FA5}">
                      <a16:colId xmlns="" xmlns:a16="http://schemas.microsoft.com/office/drawing/2014/main" val="1367021848"/>
                    </a:ext>
                  </a:extLst>
                </a:gridCol>
                <a:gridCol w="6045916">
                  <a:extLst>
                    <a:ext uri="{9D8B030D-6E8A-4147-A177-3AD203B41FA5}">
                      <a16:colId xmlns="" xmlns:a16="http://schemas.microsoft.com/office/drawing/2014/main" val="93549625"/>
                    </a:ext>
                  </a:extLst>
                </a:gridCol>
              </a:tblGrid>
              <a:tr h="533979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化石的意義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內 容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094248"/>
                  </a:ext>
                </a:extLst>
              </a:tr>
              <a:tr h="1772273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地層比對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兩處不同的地層中發現相同的化石，藉由化石比對找出兩處地層的關係及年代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35678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269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84286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地層中的化石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化石的意義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8ACC59E7-9DBC-7C43-FEDA-B770F80C0336}"/>
              </a:ext>
            </a:extLst>
          </p:cNvPr>
          <p:cNvGrpSpPr/>
          <p:nvPr/>
        </p:nvGrpSpPr>
        <p:grpSpPr>
          <a:xfrm>
            <a:off x="1132791" y="1829868"/>
            <a:ext cx="6878419" cy="4902673"/>
            <a:chOff x="1357568" y="1877994"/>
            <a:chExt cx="6878419" cy="4902673"/>
          </a:xfrm>
        </p:grpSpPr>
        <p:pic>
          <p:nvPicPr>
            <p:cNvPr id="5" name="圖片 4">
              <a:extLst>
                <a:ext uri="{FF2B5EF4-FFF2-40B4-BE49-F238E27FC236}">
                  <a16:creationId xmlns="" xmlns:a16="http://schemas.microsoft.com/office/drawing/2014/main" id="{1B497B54-B10C-7924-6661-4AD2175C1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568" y="1877994"/>
              <a:ext cx="6878419" cy="423404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FA98D52D-B459-4666-1E2C-59B5725DDD76}"/>
                </a:ext>
              </a:extLst>
            </p:cNvPr>
            <p:cNvSpPr/>
            <p:nvPr/>
          </p:nvSpPr>
          <p:spPr>
            <a:xfrm>
              <a:off x="2469345" y="6149340"/>
              <a:ext cx="4654865" cy="631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▲利用化石進行地層比對</a:t>
              </a: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6F873FFB-23BC-6C4B-9986-7A849D51E673}"/>
              </a:ext>
            </a:extLst>
          </p:cNvPr>
          <p:cNvSpPr txBox="1"/>
          <p:nvPr/>
        </p:nvSpPr>
        <p:spPr>
          <a:xfrm>
            <a:off x="1132790" y="26574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d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A075545A-5E68-DC10-03BD-2DF84A2C2F50}"/>
              </a:ext>
            </a:extLst>
          </p:cNvPr>
          <p:cNvSpPr txBox="1"/>
          <p:nvPr/>
        </p:nvSpPr>
        <p:spPr>
          <a:xfrm>
            <a:off x="1132790" y="42335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b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C1AF401-F849-A2BB-40CF-52FE588A2455}"/>
              </a:ext>
            </a:extLst>
          </p:cNvPr>
          <p:cNvSpPr txBox="1"/>
          <p:nvPr/>
        </p:nvSpPr>
        <p:spPr>
          <a:xfrm>
            <a:off x="1132790" y="547296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a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E11947C4-37C7-6580-1134-19ABF403F803}"/>
              </a:ext>
            </a:extLst>
          </p:cNvPr>
          <p:cNvSpPr txBox="1"/>
          <p:nvPr/>
        </p:nvSpPr>
        <p:spPr>
          <a:xfrm>
            <a:off x="4200843" y="394120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c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F3F1AB66-E3B6-5C05-EDC5-DD8F32E6C563}"/>
              </a:ext>
            </a:extLst>
          </p:cNvPr>
          <p:cNvSpPr txBox="1"/>
          <p:nvPr/>
        </p:nvSpPr>
        <p:spPr>
          <a:xfrm>
            <a:off x="5367905" y="265745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III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9C0F24BE-3C7D-3147-8FBA-FB41B518AF32}"/>
              </a:ext>
            </a:extLst>
          </p:cNvPr>
          <p:cNvSpPr txBox="1"/>
          <p:nvPr/>
        </p:nvSpPr>
        <p:spPr>
          <a:xfrm>
            <a:off x="5367905" y="4233593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II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0643315E-3A6E-C206-0E9B-F9EEB4E20C46}"/>
              </a:ext>
            </a:extLst>
          </p:cNvPr>
          <p:cNvSpPr txBox="1"/>
          <p:nvPr/>
        </p:nvSpPr>
        <p:spPr>
          <a:xfrm>
            <a:off x="5367905" y="547296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I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78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heme/theme1.xml><?xml version="1.0" encoding="utf-8"?>
<a:theme xmlns:a="http://schemas.openxmlformats.org/drawingml/2006/main" name="2_翰林國中自然教學PPT 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3703</TotalTime>
  <Words>264</Words>
  <Application>Microsoft Office PowerPoint</Application>
  <PresentationFormat>如螢幕大小 (4:3)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굴림</vt:lpstr>
      <vt:lpstr>微软雅黑</vt:lpstr>
      <vt:lpstr>微軟正黑體</vt:lpstr>
      <vt:lpstr>新細明體</vt:lpstr>
      <vt:lpstr>標楷體</vt:lpstr>
      <vt:lpstr>Arial</vt:lpstr>
      <vt:lpstr>Times New Roman</vt:lpstr>
      <vt:lpstr>Wingdings 3</vt:lpstr>
      <vt:lpstr>2_翰林國中自然教學PPT </vt:lpstr>
      <vt:lpstr>岩層的紀錄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Dino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認識物質</dc:title>
  <dc:creator/>
  <cp:lastModifiedBy>鍾馨儀</cp:lastModifiedBy>
  <cp:revision>424</cp:revision>
  <dcterms:created xsi:type="dcterms:W3CDTF">2010-09-06T12:46:49Z</dcterms:created>
  <dcterms:modified xsi:type="dcterms:W3CDTF">2025-05-05T09:05:38Z</dcterms:modified>
</cp:coreProperties>
</file>