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5"/>
  </p:notesMasterIdLst>
  <p:sldIdLst>
    <p:sldId id="345" r:id="rId2"/>
    <p:sldId id="346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373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3377BA"/>
    <a:srgbClr val="0055A9"/>
    <a:srgbClr val="0000FF"/>
    <a:srgbClr val="FF0000"/>
    <a:srgbClr val="FFFF99"/>
    <a:srgbClr val="CC3300"/>
    <a:srgbClr val="6633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114"/>
      </p:cViewPr>
      <p:guideLst>
        <p:guide orient="horz" pos="482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18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8A59964-E77E-4CA9-A720-42549D59A7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7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A71040-DAFF-4FDD-B5BA-1EF8821F3FFF}" type="slidenum">
              <a:rPr lang="en-US" altLang="zh-TW" smtClean="0">
                <a:latin typeface="Arial" charset="0"/>
              </a:rPr>
              <a:pPr/>
              <a:t>1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22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10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36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11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7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12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2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3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3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4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3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5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4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6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7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6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8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83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9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0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次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>
            <a:spLocks noGrp="1"/>
          </p:cNvSpPr>
          <p:nvPr>
            <p:ph type="title" hasCustomPrompt="1"/>
          </p:nvPr>
        </p:nvSpPr>
        <p:spPr>
          <a:xfrm>
            <a:off x="1154887" y="3435995"/>
            <a:ext cx="6834226" cy="929109"/>
          </a:xfrm>
          <a:prstGeom prst="rect">
            <a:avLst/>
          </a:prstGeom>
        </p:spPr>
        <p:txBody>
          <a:bodyPr wrap="none"/>
          <a:lstStyle>
            <a:lvl1pPr algn="ctr"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章節名稱</a:t>
            </a:r>
          </a:p>
        </p:txBody>
      </p:sp>
      <p:sp>
        <p:nvSpPr>
          <p:cNvPr id="43" name="object 58"/>
          <p:cNvSpPr/>
          <p:nvPr userDrawn="1"/>
        </p:nvSpPr>
        <p:spPr>
          <a:xfrm>
            <a:off x="3191435" y="2100350"/>
            <a:ext cx="2761130" cy="1008112"/>
          </a:xfrm>
          <a:prstGeom prst="flowChartTerminator">
            <a:avLst/>
          </a:prstGeom>
          <a:solidFill>
            <a:srgbClr val="005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487272" y="2136406"/>
            <a:ext cx="2169458" cy="93600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章</a:t>
            </a:r>
            <a:r>
              <a:rPr lang="en-US" altLang="zh-TW" dirty="0"/>
              <a:t>-</a:t>
            </a:r>
            <a:r>
              <a:rPr lang="zh-TW" altLang="en-US" dirty="0"/>
              <a:t>節</a:t>
            </a:r>
          </a:p>
        </p:txBody>
      </p:sp>
      <p:grpSp>
        <p:nvGrpSpPr>
          <p:cNvPr id="38" name="群組 37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乘號 4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5"/>
          <p:cNvGrpSpPr/>
          <p:nvPr userDrawn="1"/>
        </p:nvGrpSpPr>
        <p:grpSpPr>
          <a:xfrm>
            <a:off x="5042280" y="0"/>
            <a:ext cx="4105594" cy="484632"/>
            <a:chOff x="5042280" y="563230"/>
            <a:chExt cx="4105594" cy="484632"/>
          </a:xfrm>
        </p:grpSpPr>
        <p:sp>
          <p:nvSpPr>
            <p:cNvPr id="4" name="＞形箭號 3"/>
            <p:cNvSpPr/>
            <p:nvPr userDrawn="1"/>
          </p:nvSpPr>
          <p:spPr bwMode="auto">
            <a:xfrm flipH="1">
              <a:off x="6915548" y="563230"/>
              <a:ext cx="936000" cy="484632"/>
            </a:xfrm>
            <a:prstGeom prst="chevron">
              <a:avLst/>
            </a:prstGeom>
            <a:solidFill>
              <a:srgbClr val="0055A9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5" name="五邊形 4"/>
            <p:cNvSpPr/>
            <p:nvPr userDrawn="1"/>
          </p:nvSpPr>
          <p:spPr bwMode="auto">
            <a:xfrm flipH="1">
              <a:off x="7851874" y="563230"/>
              <a:ext cx="1296000" cy="484632"/>
            </a:xfrm>
            <a:prstGeom prst="homePlate">
              <a:avLst/>
            </a:prstGeom>
            <a:solidFill>
              <a:srgbClr val="0055A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5" name="＞形箭號 24"/>
            <p:cNvSpPr/>
            <p:nvPr userDrawn="1"/>
          </p:nvSpPr>
          <p:spPr bwMode="auto">
            <a:xfrm flipH="1">
              <a:off x="6158682" y="563230"/>
              <a:ext cx="756540" cy="484632"/>
            </a:xfrm>
            <a:prstGeom prst="chevron">
              <a:avLst/>
            </a:prstGeom>
            <a:solidFill>
              <a:srgbClr val="0055A9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9" name="＞形箭號 28"/>
            <p:cNvSpPr/>
            <p:nvPr userDrawn="1"/>
          </p:nvSpPr>
          <p:spPr bwMode="auto">
            <a:xfrm flipH="1">
              <a:off x="5510171" y="563230"/>
              <a:ext cx="648186" cy="484632"/>
            </a:xfrm>
            <a:prstGeom prst="chevron">
              <a:avLst/>
            </a:prstGeom>
            <a:solidFill>
              <a:srgbClr val="0055A9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30" name="＞形箭號 29"/>
            <p:cNvSpPr/>
            <p:nvPr userDrawn="1"/>
          </p:nvSpPr>
          <p:spPr bwMode="auto">
            <a:xfrm flipH="1">
              <a:off x="5042280" y="563230"/>
              <a:ext cx="467566" cy="484632"/>
            </a:xfrm>
            <a:prstGeom prst="chevron">
              <a:avLst/>
            </a:prstGeom>
            <a:solidFill>
              <a:srgbClr val="0055A9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等腰三角形 33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8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4" y="6474775"/>
            <a:ext cx="182302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6805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450640" y="620688"/>
            <a:ext cx="8172000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FontTx/>
              <a:buNone/>
              <a:defRPr kumimoji="1"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457200" lvl="0" indent="-4572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14" name="矩形 13"/>
          <p:cNvSpPr/>
          <p:nvPr userDrawn="1"/>
        </p:nvSpPr>
        <p:spPr bwMode="auto">
          <a:xfrm flipH="1">
            <a:off x="-1" y="0"/>
            <a:ext cx="9143999" cy="484632"/>
          </a:xfrm>
          <a:prstGeom prst="rect">
            <a:avLst/>
          </a:prstGeom>
          <a:solidFill>
            <a:srgbClr val="0055A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5" name="＞形箭號 14"/>
          <p:cNvSpPr/>
          <p:nvPr userDrawn="1"/>
        </p:nvSpPr>
        <p:spPr bwMode="auto">
          <a:xfrm flipH="1">
            <a:off x="-22" y="0"/>
            <a:ext cx="467566" cy="484632"/>
          </a:xfrm>
          <a:prstGeom prst="chevron">
            <a:avLst/>
          </a:prstGeom>
          <a:solidFill>
            <a:srgbClr val="0055A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" name="＞形箭號 15"/>
          <p:cNvSpPr/>
          <p:nvPr userDrawn="1"/>
        </p:nvSpPr>
        <p:spPr bwMode="auto">
          <a:xfrm flipH="1">
            <a:off x="467544" y="0"/>
            <a:ext cx="467566" cy="484632"/>
          </a:xfrm>
          <a:prstGeom prst="chevron">
            <a:avLst/>
          </a:prstGeom>
          <a:solidFill>
            <a:srgbClr val="0055A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1800" b="0" i="0" u="none" strike="noStrike" cap="none" normalizeH="0" baseline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6" name="群組 25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27" name="橢圓 26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乘號 27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28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0" name="橢圓 29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等腰三角形 30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等腰三角形 39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42" name="橢圓 41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Rectangle 9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文字方塊 50"/>
          <p:cNvSpPr txBox="1"/>
          <p:nvPr userDrawn="1"/>
        </p:nvSpPr>
        <p:spPr>
          <a:xfrm>
            <a:off x="1043608" y="254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ln>
                  <a:noFill/>
                </a:ln>
                <a:solidFill>
                  <a:srgbClr val="0055A9"/>
                </a:solidFill>
                <a:effectLst/>
                <a:latin typeface="+mj-lt"/>
                <a:ea typeface="+mj-ea"/>
                <a:cs typeface="+mj-cs"/>
              </a:rPr>
              <a:t>7-1</a:t>
            </a:r>
            <a:r>
              <a:rPr kumimoji="1" lang="zh-TW" altLang="en-US" sz="2800" b="1" dirty="0">
                <a:ln>
                  <a:noFill/>
                </a:ln>
                <a:solidFill>
                  <a:srgbClr val="0055A9"/>
                </a:solidFill>
                <a:effectLst/>
                <a:latin typeface="+mj-lt"/>
                <a:ea typeface="+mj-ea"/>
                <a:cs typeface="+mj-cs"/>
              </a:rPr>
              <a:t>　宇宙與太陽系</a:t>
            </a:r>
          </a:p>
        </p:txBody>
      </p:sp>
    </p:spTree>
    <p:extLst>
      <p:ext uri="{BB962C8B-B14F-4D97-AF65-F5344CB8AC3E}">
        <p14:creationId xmlns:p14="http://schemas.microsoft.com/office/powerpoint/2010/main" val="2526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50"/>
          <p:cNvGrpSpPr/>
          <p:nvPr userDrawn="1"/>
        </p:nvGrpSpPr>
        <p:grpSpPr>
          <a:xfrm>
            <a:off x="1619672" y="2492896"/>
            <a:ext cx="5762898" cy="1116018"/>
            <a:chOff x="3225881" y="5541379"/>
            <a:chExt cx="5762898" cy="1116018"/>
          </a:xfrm>
        </p:grpSpPr>
        <p:sp>
          <p:nvSpPr>
            <p:cNvPr id="18" name="椭圆 31"/>
            <p:cNvSpPr/>
            <p:nvPr/>
          </p:nvSpPr>
          <p:spPr>
            <a:xfrm>
              <a:off x="3225881" y="5541379"/>
              <a:ext cx="5762898" cy="111601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rgbClr val="0055A9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114369" y="5776534"/>
              <a:ext cx="3960898" cy="6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3890" tIns="46945" rIns="93890" bIns="46945">
              <a:spAutoFit/>
            </a:bodyPr>
            <a:lstStyle/>
            <a:p>
              <a:pPr algn="ctr">
                <a:defRPr/>
              </a:pPr>
              <a:r>
                <a:rPr lang="zh-TW" altLang="en-US" sz="3600" kern="0" dirty="0">
                  <a:solidFill>
                    <a:srgbClr val="0055A9"/>
                  </a:solidFill>
                  <a:ea typeface="微软雅黑" pitchFamily="34" charset="-122"/>
                </a:rPr>
                <a:t>本章節結束</a:t>
              </a:r>
              <a:endParaRPr lang="zh-CN" altLang="en-US" sz="3600" kern="0" dirty="0">
                <a:solidFill>
                  <a:srgbClr val="0055A9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2" name="群組 11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14" name="橢圓 13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乘號 1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20" name="橢圓 19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等腰三角形 20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2" name="群組 21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23" name="橢圓 22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Rectangle 9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567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04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9" r:id="rId2"/>
    <p:sldLayoutId id="214748375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宇宙與太陽系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7-1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3616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="1" dirty="0">
                <a:latin typeface="Times New Roman" panose="02020603050405020304" pitchFamily="18" charset="0"/>
              </a:rPr>
              <a:t>宇宙的層級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4E16D405-BBEF-C31C-E07A-002CB6150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93645"/>
              </p:ext>
            </p:extLst>
          </p:nvPr>
        </p:nvGraphicFramePr>
        <p:xfrm>
          <a:off x="246601" y="1209369"/>
          <a:ext cx="8650799" cy="516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736">
                  <a:extLst>
                    <a:ext uri="{9D8B030D-6E8A-4147-A177-3AD203B41FA5}">
                      <a16:colId xmlns="" xmlns:a16="http://schemas.microsoft.com/office/drawing/2014/main" val="492986039"/>
                    </a:ext>
                  </a:extLst>
                </a:gridCol>
                <a:gridCol w="4523874">
                  <a:extLst>
                    <a:ext uri="{9D8B030D-6E8A-4147-A177-3AD203B41FA5}">
                      <a16:colId xmlns="" xmlns:a16="http://schemas.microsoft.com/office/drawing/2014/main" val="123946782"/>
                    </a:ext>
                  </a:extLst>
                </a:gridCol>
                <a:gridCol w="2340189">
                  <a:extLst>
                    <a:ext uri="{9D8B030D-6E8A-4147-A177-3AD203B41FA5}">
                      <a16:colId xmlns="" xmlns:a16="http://schemas.microsoft.com/office/drawing/2014/main" val="625211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宇宙層級 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特徵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實例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807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65150" marR="180340" indent="-530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(1)	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類似行星的天體，但無法清除在近似軌道上的其他小天體</a:t>
                      </a:r>
                    </a:p>
                    <a:p>
                      <a:pPr marL="565150" marR="180340" indent="-530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(2)	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不是行星的衛星，或是其他非恆星的天體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冥王星、</a:t>
                      </a:r>
                      <a:endParaRPr lang="en-US" altLang="zh-TW" sz="3200" kern="100" dirty="0">
                        <a:latin typeface="Times New Roman" panose="02020603050405020304" pitchFamily="18" charset="0"/>
                        <a:ea typeface="+mn-ea"/>
                        <a:cs typeface="Times New Roman"/>
                      </a:endParaRPr>
                    </a:p>
                    <a:p>
                      <a:pPr marL="36195" marR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榖神星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="" xmlns:a16="http://schemas.microsoft.com/office/drawing/2014/main" val="102189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衛星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80340" indent="349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不發光，環繞</a:t>
                      </a:r>
                      <a:r>
                        <a:rPr lang="zh-TW" altLang="en-US" sz="3200" u="sng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　</a:t>
                      </a:r>
                      <a:r>
                        <a:rPr lang="en-US" altLang="zh-TW" sz="3200" u="none" kern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.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運行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月球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8499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小行星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80340" indent="3492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質量和體積較矮行星小，且呈不規則狀的天體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小行星帶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8797032"/>
                  </a:ext>
                </a:extLst>
              </a:tr>
            </a:tbl>
          </a:graphicData>
        </a:graphic>
      </p:graphicFrame>
      <p:cxnSp>
        <p:nvCxnSpPr>
          <p:cNvPr id="8" name="直線接點 7">
            <a:extLst>
              <a:ext uri="{FF2B5EF4-FFF2-40B4-BE49-F238E27FC236}">
                <a16:creationId xmlns="" xmlns:a16="http://schemas.microsoft.com/office/drawing/2014/main" id="{36AB2AD4-8A2D-6E88-F08B-9DDD4A0637A1}"/>
              </a:ext>
            </a:extLst>
          </p:cNvPr>
          <p:cNvCxnSpPr>
            <a:cxnSpLocks/>
          </p:cNvCxnSpPr>
          <p:nvPr/>
        </p:nvCxnSpPr>
        <p:spPr bwMode="auto">
          <a:xfrm>
            <a:off x="361459" y="2835901"/>
            <a:ext cx="157793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11">
            <a:extLst>
              <a:ext uri="{FF2B5EF4-FFF2-40B4-BE49-F238E27FC236}">
                <a16:creationId xmlns="" xmlns:a16="http://schemas.microsoft.com/office/drawing/2014/main" id="{8719533B-4E3B-299D-94EA-78A6749C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59" y="2322980"/>
            <a:ext cx="1577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矮行星</a:t>
            </a:r>
          </a:p>
        </p:txBody>
      </p:sp>
      <p:sp>
        <p:nvSpPr>
          <p:cNvPr id="5" name="矩形 11">
            <a:extLst>
              <a:ext uri="{FF2B5EF4-FFF2-40B4-BE49-F238E27FC236}">
                <a16:creationId xmlns="" xmlns:a16="http://schemas.microsoft.com/office/drawing/2014/main" id="{C4BAEA77-6C04-5AB2-07C7-304815369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417" y="4290257"/>
            <a:ext cx="1134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行星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6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3616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="1" dirty="0">
                <a:latin typeface="Times New Roman" panose="02020603050405020304" pitchFamily="18" charset="0"/>
              </a:rPr>
              <a:t>宇宙的層級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4E16D405-BBEF-C31C-E07A-002CB6150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3165"/>
              </p:ext>
            </p:extLst>
          </p:nvPr>
        </p:nvGraphicFramePr>
        <p:xfrm>
          <a:off x="246601" y="1209370"/>
          <a:ext cx="8650799" cy="3961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736">
                  <a:extLst>
                    <a:ext uri="{9D8B030D-6E8A-4147-A177-3AD203B41FA5}">
                      <a16:colId xmlns="" xmlns:a16="http://schemas.microsoft.com/office/drawing/2014/main" val="492986039"/>
                    </a:ext>
                  </a:extLst>
                </a:gridCol>
                <a:gridCol w="5751095">
                  <a:extLst>
                    <a:ext uri="{9D8B030D-6E8A-4147-A177-3AD203B41FA5}">
                      <a16:colId xmlns="" xmlns:a16="http://schemas.microsoft.com/office/drawing/2014/main" val="123946782"/>
                    </a:ext>
                  </a:extLst>
                </a:gridCol>
                <a:gridCol w="1112968">
                  <a:extLst>
                    <a:ext uri="{9D8B030D-6E8A-4147-A177-3AD203B41FA5}">
                      <a16:colId xmlns="" xmlns:a16="http://schemas.microsoft.com/office/drawing/2014/main" val="625211079"/>
                    </a:ext>
                  </a:extLst>
                </a:gridCol>
              </a:tblGrid>
              <a:tr h="47590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宇宙層級 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特徵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實例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807294"/>
                  </a:ext>
                </a:extLst>
              </a:tr>
              <a:tr h="340173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65150" marR="180340" indent="-53022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(1)	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彗核由冰雪和塵埃組成</a:t>
                      </a:r>
                    </a:p>
                    <a:p>
                      <a:pPr marL="565150" marR="180340" indent="-53022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(2)	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受太陽照射形成彗尾，可分成塵埃尾與離子尾</a:t>
                      </a:r>
                    </a:p>
                    <a:p>
                      <a:pPr marL="565150" marR="180340" indent="-53022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(3)	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有些彗星軌道為橢圓形，會週期性回歸；有些則呈拋物線，不會回歸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哈雷彗星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="" xmlns:a16="http://schemas.microsoft.com/office/drawing/2014/main" val="102189280"/>
                  </a:ext>
                </a:extLst>
              </a:tr>
            </a:tbl>
          </a:graphicData>
        </a:graphic>
      </p:graphicFrame>
      <p:cxnSp>
        <p:nvCxnSpPr>
          <p:cNvPr id="8" name="直線接點 7">
            <a:extLst>
              <a:ext uri="{FF2B5EF4-FFF2-40B4-BE49-F238E27FC236}">
                <a16:creationId xmlns="" xmlns:a16="http://schemas.microsoft.com/office/drawing/2014/main" id="{36AB2AD4-8A2D-6E88-F08B-9DDD4A0637A1}"/>
              </a:ext>
            </a:extLst>
          </p:cNvPr>
          <p:cNvCxnSpPr>
            <a:cxnSpLocks/>
          </p:cNvCxnSpPr>
          <p:nvPr/>
        </p:nvCxnSpPr>
        <p:spPr bwMode="auto">
          <a:xfrm>
            <a:off x="361459" y="3609416"/>
            <a:ext cx="157793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11">
            <a:extLst>
              <a:ext uri="{FF2B5EF4-FFF2-40B4-BE49-F238E27FC236}">
                <a16:creationId xmlns="" xmlns:a16="http://schemas.microsoft.com/office/drawing/2014/main" id="{8719533B-4E3B-299D-94EA-78A6749C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59" y="3096495"/>
            <a:ext cx="1577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彗星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5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3616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="1" dirty="0">
                <a:latin typeface="Times New Roman" panose="02020603050405020304" pitchFamily="18" charset="0"/>
              </a:rPr>
              <a:t>宇宙的層級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4E16D405-BBEF-C31C-E07A-002CB6150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52842"/>
              </p:ext>
            </p:extLst>
          </p:nvPr>
        </p:nvGraphicFramePr>
        <p:xfrm>
          <a:off x="246601" y="1209369"/>
          <a:ext cx="8650799" cy="3494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736">
                  <a:extLst>
                    <a:ext uri="{9D8B030D-6E8A-4147-A177-3AD203B41FA5}">
                      <a16:colId xmlns="" xmlns:a16="http://schemas.microsoft.com/office/drawing/2014/main" val="492986039"/>
                    </a:ext>
                  </a:extLst>
                </a:gridCol>
                <a:gridCol w="5751095">
                  <a:extLst>
                    <a:ext uri="{9D8B030D-6E8A-4147-A177-3AD203B41FA5}">
                      <a16:colId xmlns="" xmlns:a16="http://schemas.microsoft.com/office/drawing/2014/main" val="123946782"/>
                    </a:ext>
                  </a:extLst>
                </a:gridCol>
                <a:gridCol w="1112968">
                  <a:extLst>
                    <a:ext uri="{9D8B030D-6E8A-4147-A177-3AD203B41FA5}">
                      <a16:colId xmlns="" xmlns:a16="http://schemas.microsoft.com/office/drawing/2014/main" val="625211079"/>
                    </a:ext>
                  </a:extLst>
                </a:gridCol>
              </a:tblGrid>
              <a:tr h="5973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宇宙層級 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特徵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實例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807294"/>
                  </a:ext>
                </a:extLst>
              </a:tr>
              <a:tr h="2897646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流星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65150" marR="180340" indent="-530225" algn="just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(1)	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小行星或彗星的殘渣受重力吸引，落入地球與大氣摩擦燃燒而發光</a:t>
                      </a:r>
                    </a:p>
                    <a:p>
                      <a:pPr marL="565150" marR="180340" indent="-530225" algn="just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(2)	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若未完全燃燒，落到地面便形成</a:t>
                      </a:r>
                      <a:r>
                        <a:rPr lang="zh-TW" altLang="en-US" sz="3200" u="sng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　</a:t>
                      </a: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.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="" xmlns:a16="http://schemas.microsoft.com/office/drawing/2014/main" val="998499294"/>
                  </a:ext>
                </a:extLst>
              </a:tr>
            </a:tbl>
          </a:graphicData>
        </a:graphic>
      </p:graphicFrame>
      <p:sp>
        <p:nvSpPr>
          <p:cNvPr id="5" name="矩形 11">
            <a:extLst>
              <a:ext uri="{FF2B5EF4-FFF2-40B4-BE49-F238E27FC236}">
                <a16:creationId xmlns="" xmlns:a16="http://schemas.microsoft.com/office/drawing/2014/main" id="{C4BAEA77-6C04-5AB2-07C7-304815369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449" y="4047380"/>
            <a:ext cx="1134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隕石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4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98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440697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宇宙的起源與範圍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(1)	</a:t>
            </a:r>
            <a:r>
              <a:rPr lang="zh-TW" altLang="en-US" dirty="0">
                <a:latin typeface="Times New Roman" panose="02020603050405020304" pitchFamily="18" charset="0"/>
              </a:rPr>
              <a:t>目前所知的宇宙範圍大約</a:t>
            </a:r>
            <a:r>
              <a:rPr lang="en-US" altLang="zh-TW" dirty="0">
                <a:latin typeface="Times New Roman" panose="02020603050405020304" pitchFamily="18" charset="0"/>
              </a:rPr>
              <a:t>140</a:t>
            </a:r>
            <a:r>
              <a:rPr lang="zh-TW" altLang="en-US" dirty="0">
                <a:latin typeface="Times New Roman" panose="02020603050405020304" pitchFamily="18" charset="0"/>
              </a:rPr>
              <a:t>億光年。</a:t>
            </a: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(2)	</a:t>
            </a:r>
            <a:r>
              <a:rPr lang="zh-TW" altLang="en-US" dirty="0">
                <a:latin typeface="Times New Roman" panose="02020603050405020304" pitchFamily="18" charset="0"/>
              </a:rPr>
              <a:t>天</a:t>
            </a:r>
            <a:r>
              <a:rPr lang="zh-TW" altLang="en-US" dirty="0" smtClean="0">
                <a:latin typeface="Times New Roman" panose="02020603050405020304" pitchFamily="18" charset="0"/>
              </a:rPr>
              <a:t>體</a:t>
            </a:r>
            <a:r>
              <a:rPr lang="zh-TW" altLang="en-US" dirty="0">
                <a:latin typeface="Times New Roman" panose="02020603050405020304" pitchFamily="18" charset="0"/>
              </a:rPr>
              <a:t>間的距離單位</a:t>
            </a:r>
          </a:p>
          <a:p>
            <a:pPr marL="1552575" indent="-446088" eaLnBrk="1" hangingPunct="1"/>
            <a:r>
              <a:rPr lang="en-US" altLang="zh-TW" dirty="0">
                <a:latin typeface="Times New Roman" panose="02020603050405020304" pitchFamily="18" charset="0"/>
              </a:rPr>
              <a:t>a.	</a:t>
            </a:r>
            <a:r>
              <a:rPr lang="zh-TW" altLang="en-US" u="sng" dirty="0">
                <a:latin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</a:rPr>
              <a:t>：縮寫為</a:t>
            </a:r>
            <a:r>
              <a:rPr lang="en-US" altLang="zh-TW" dirty="0" err="1">
                <a:latin typeface="Times New Roman" panose="02020603050405020304" pitchFamily="18" charset="0"/>
              </a:rPr>
              <a:t>ly</a:t>
            </a:r>
            <a:r>
              <a:rPr lang="zh-TW" altLang="en-US" dirty="0">
                <a:latin typeface="Times New Roman" panose="02020603050405020304" pitchFamily="18" charset="0"/>
              </a:rPr>
              <a:t>，光行進</a:t>
            </a:r>
            <a:r>
              <a:rPr lang="en-US" altLang="zh-TW" dirty="0">
                <a:latin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</a:rPr>
              <a:t>年的距離，通常用在星系內。</a:t>
            </a:r>
          </a:p>
          <a:p>
            <a:pPr marL="1552575" indent="-446088" eaLnBrk="1" hangingPunct="1"/>
            <a:r>
              <a:rPr lang="en-US" altLang="zh-TW" dirty="0">
                <a:latin typeface="Times New Roman" panose="02020603050405020304" pitchFamily="18" charset="0"/>
              </a:rPr>
              <a:t>b.	</a:t>
            </a:r>
            <a:r>
              <a:rPr lang="zh-TW" altLang="en-US" dirty="0">
                <a:latin typeface="Times New Roman" panose="02020603050405020304" pitchFamily="18" charset="0"/>
              </a:rPr>
              <a:t>天文單位：縮寫為</a:t>
            </a:r>
            <a:r>
              <a:rPr lang="en-US" altLang="zh-TW" dirty="0">
                <a:latin typeface="Times New Roman" panose="02020603050405020304" pitchFamily="18" charset="0"/>
              </a:rPr>
              <a:t>AU</a:t>
            </a:r>
            <a:r>
              <a:rPr lang="zh-TW" altLang="en-US" dirty="0">
                <a:latin typeface="Times New Roman" panose="02020603050405020304" pitchFamily="18" charset="0"/>
              </a:rPr>
              <a:t>，為地球到太陽的平均距離，主要用在太陽系內。</a:t>
            </a:r>
          </a:p>
        </p:txBody>
      </p:sp>
      <p:sp>
        <p:nvSpPr>
          <p:cNvPr id="2" name="矩形 11">
            <a:extLst>
              <a:ext uri="{FF2B5EF4-FFF2-40B4-BE49-F238E27FC236}">
                <a16:creationId xmlns="" xmlns:a16="http://schemas.microsoft.com/office/drawing/2014/main" id="{9412A242-49FB-E2FF-73E9-D34851682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7516" y="2720019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光年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1874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銀河系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(1)	</a:t>
            </a:r>
            <a:r>
              <a:rPr lang="zh-TW" altLang="en-US" dirty="0">
                <a:latin typeface="Times New Roman" panose="02020603050405020304" pitchFamily="18" charset="0"/>
              </a:rPr>
              <a:t>範圍：直徑約</a:t>
            </a:r>
            <a:r>
              <a:rPr lang="en-US" altLang="zh-TW" dirty="0">
                <a:latin typeface="Times New Roman" panose="02020603050405020304" pitchFamily="18" charset="0"/>
              </a:rPr>
              <a:t>10</a:t>
            </a:r>
            <a:r>
              <a:rPr lang="zh-TW" altLang="en-US" dirty="0">
                <a:latin typeface="Times New Roman" panose="02020603050405020304" pitchFamily="18" charset="0"/>
              </a:rPr>
              <a:t>萬光年。</a:t>
            </a: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(2)	</a:t>
            </a:r>
            <a:r>
              <a:rPr lang="zh-TW" altLang="en-US" dirty="0">
                <a:latin typeface="Times New Roman" panose="02020603050405020304" pitchFamily="18" charset="0"/>
              </a:rPr>
              <a:t>成員：約</a:t>
            </a:r>
            <a:r>
              <a:rPr lang="en-US" altLang="zh-TW" dirty="0">
                <a:latin typeface="Times New Roman" panose="02020603050405020304" pitchFamily="18" charset="0"/>
              </a:rPr>
              <a:t>2000</a:t>
            </a:r>
            <a:r>
              <a:rPr lang="zh-TW" altLang="en-US" dirty="0">
                <a:latin typeface="Times New Roman" panose="02020603050405020304" pitchFamily="18" charset="0"/>
              </a:rPr>
              <a:t>多億顆恆星。</a:t>
            </a: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(3)	</a:t>
            </a:r>
            <a:r>
              <a:rPr lang="zh-TW" altLang="en-US" dirty="0">
                <a:latin typeface="Times New Roman" panose="02020603050405020304" pitchFamily="18" charset="0"/>
              </a:rPr>
              <a:t>銀河系內的恆星，如太陽，皆繞著銀河系中心旋轉。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="" xmlns:a16="http://schemas.microsoft.com/office/drawing/2014/main" id="{B60BDB7E-7D0B-5546-B5E5-BB76C6982C48}"/>
              </a:ext>
            </a:extLst>
          </p:cNvPr>
          <p:cNvGrpSpPr/>
          <p:nvPr/>
        </p:nvGrpSpPr>
        <p:grpSpPr>
          <a:xfrm>
            <a:off x="1312289" y="3826042"/>
            <a:ext cx="2789501" cy="2941390"/>
            <a:chOff x="1737779" y="3826042"/>
            <a:chExt cx="2789501" cy="2941390"/>
          </a:xfrm>
        </p:grpSpPr>
        <p:pic>
          <p:nvPicPr>
            <p:cNvPr id="6" name="圖片 5">
              <a:extLst>
                <a:ext uri="{FF2B5EF4-FFF2-40B4-BE49-F238E27FC236}">
                  <a16:creationId xmlns="" xmlns:a16="http://schemas.microsoft.com/office/drawing/2014/main" id="{88A68CBF-0CB0-BF09-46A0-3AAABFDD8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140" y="3826042"/>
              <a:ext cx="2318780" cy="2310063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49677A0F-13D5-E65A-ED31-19C489E034C6}"/>
                </a:ext>
              </a:extLst>
            </p:cNvPr>
            <p:cNvSpPr/>
            <p:nvPr/>
          </p:nvSpPr>
          <p:spPr>
            <a:xfrm>
              <a:off x="1737779" y="6136105"/>
              <a:ext cx="2789501" cy="631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▲銀河系側視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="" xmlns:a16="http://schemas.microsoft.com/office/drawing/2014/main" id="{783CC047-6933-81CE-4C0F-F5C05BB3681D}"/>
                </a:ext>
              </a:extLst>
            </p:cNvPr>
            <p:cNvSpPr txBox="1"/>
            <p:nvPr/>
          </p:nvSpPr>
          <p:spPr>
            <a:xfrm>
              <a:off x="2424643" y="5434844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側視圖</a:t>
              </a:r>
            </a:p>
          </p:txBody>
        </p:sp>
        <p:cxnSp>
          <p:nvCxnSpPr>
            <p:cNvPr id="11" name="直線接點 10">
              <a:extLst>
                <a:ext uri="{FF2B5EF4-FFF2-40B4-BE49-F238E27FC236}">
                  <a16:creationId xmlns="" xmlns:a16="http://schemas.microsoft.com/office/drawing/2014/main" id="{FE269430-1BCE-E2E8-614F-6E8D2552111C}"/>
                </a:ext>
              </a:extLst>
            </p:cNvPr>
            <p:cNvCxnSpPr/>
            <p:nvPr/>
          </p:nvCxnSpPr>
          <p:spPr bwMode="auto">
            <a:xfrm>
              <a:off x="2594226" y="4705074"/>
              <a:ext cx="0" cy="2414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文字方塊 11">
              <a:extLst>
                <a:ext uri="{FF2B5EF4-FFF2-40B4-BE49-F238E27FC236}">
                  <a16:creationId xmlns="" xmlns:a16="http://schemas.microsoft.com/office/drawing/2014/main" id="{A058CBD0-F1C3-4C0F-E734-3D070463355A}"/>
                </a:ext>
              </a:extLst>
            </p:cNvPr>
            <p:cNvSpPr txBox="1"/>
            <p:nvPr/>
          </p:nvSpPr>
          <p:spPr>
            <a:xfrm>
              <a:off x="2091524" y="4165435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太陽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="" xmlns:a16="http://schemas.microsoft.com/office/drawing/2014/main" id="{46AA1CD0-FC8C-4142-2F45-1161ADA15B02}"/>
              </a:ext>
            </a:extLst>
          </p:cNvPr>
          <p:cNvGrpSpPr/>
          <p:nvPr/>
        </p:nvGrpSpPr>
        <p:grpSpPr>
          <a:xfrm>
            <a:off x="4604492" y="3250812"/>
            <a:ext cx="3024861" cy="3516620"/>
            <a:chOff x="5081319" y="3250812"/>
            <a:chExt cx="3024861" cy="3516620"/>
          </a:xfrm>
        </p:grpSpPr>
        <p:pic>
          <p:nvPicPr>
            <p:cNvPr id="5" name="圖片 4">
              <a:extLst>
                <a:ext uri="{FF2B5EF4-FFF2-40B4-BE49-F238E27FC236}">
                  <a16:creationId xmlns="" xmlns:a16="http://schemas.microsoft.com/office/drawing/2014/main" id="{C804FEB4-B1E3-0116-5C1C-18A9530BE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319" y="3250812"/>
              <a:ext cx="2881934" cy="2885293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45D28107-449D-A3B0-F9BC-E8CB63F4F671}"/>
                </a:ext>
              </a:extLst>
            </p:cNvPr>
            <p:cNvSpPr/>
            <p:nvPr/>
          </p:nvSpPr>
          <p:spPr>
            <a:xfrm>
              <a:off x="5316679" y="6136105"/>
              <a:ext cx="2789501" cy="631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3200" dirty="0">
                  <a:latin typeface="Times New Roman" panose="02020603050405020304" pitchFamily="18" charset="0"/>
                  <a:ea typeface="微軟正黑體" panose="020B0604030504040204" pitchFamily="34" charset="-120"/>
                </a:rPr>
                <a:t>▲銀河系俯視</a:t>
              </a:r>
            </a:p>
          </p:txBody>
        </p:sp>
        <p:cxnSp>
          <p:nvCxnSpPr>
            <p:cNvPr id="16" name="直線接點 15">
              <a:extLst>
                <a:ext uri="{FF2B5EF4-FFF2-40B4-BE49-F238E27FC236}">
                  <a16:creationId xmlns="" xmlns:a16="http://schemas.microsoft.com/office/drawing/2014/main" id="{92320436-4270-D7E0-00C2-F49F4B85F46F}"/>
                </a:ext>
              </a:extLst>
            </p:cNvPr>
            <p:cNvCxnSpPr/>
            <p:nvPr/>
          </p:nvCxnSpPr>
          <p:spPr bwMode="auto">
            <a:xfrm flipH="1">
              <a:off x="6422893" y="5342214"/>
              <a:ext cx="42611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文字方塊 16">
              <a:extLst>
                <a:ext uri="{FF2B5EF4-FFF2-40B4-BE49-F238E27FC236}">
                  <a16:creationId xmlns="" xmlns:a16="http://schemas.microsoft.com/office/drawing/2014/main" id="{F74CD558-FB3A-B16F-77E0-220949258D8C}"/>
                </a:ext>
              </a:extLst>
            </p:cNvPr>
            <p:cNvSpPr txBox="1"/>
            <p:nvPr/>
          </p:nvSpPr>
          <p:spPr>
            <a:xfrm>
              <a:off x="6787040" y="499466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太陽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="" xmlns:a16="http://schemas.microsoft.com/office/drawing/2014/main" id="{17C87934-A3B4-7183-3B8F-5A3F1EF6A99A}"/>
                </a:ext>
              </a:extLst>
            </p:cNvPr>
            <p:cNvSpPr txBox="1"/>
            <p:nvPr/>
          </p:nvSpPr>
          <p:spPr>
            <a:xfrm>
              <a:off x="5775167" y="3300771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</a:rPr>
                <a:t>俯視圖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23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3616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太陽系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(1)	</a:t>
            </a:r>
            <a:r>
              <a:rPr lang="zh-TW" altLang="en-US" dirty="0">
                <a:latin typeface="Times New Roman" panose="02020603050405020304" pitchFamily="18" charset="0"/>
              </a:rPr>
              <a:t>範圍：半徑約</a:t>
            </a:r>
            <a:r>
              <a:rPr lang="en-US" altLang="zh-TW" dirty="0">
                <a:latin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</a:rPr>
              <a:t>光年。</a:t>
            </a: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(2)	</a:t>
            </a:r>
            <a:r>
              <a:rPr lang="zh-TW" altLang="en-US" dirty="0">
                <a:latin typeface="Times New Roman" panose="02020603050405020304" pitchFamily="18" charset="0"/>
              </a:rPr>
              <a:t>成員：太陽、八大行星、矮行星與太陽系小天體（包含小行星、彗星、衛星與流星）。</a:t>
            </a: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(3)	</a:t>
            </a:r>
            <a:r>
              <a:rPr lang="zh-TW" altLang="en-US" dirty="0">
                <a:latin typeface="Times New Roman" panose="02020603050405020304" pitchFamily="18" charset="0"/>
              </a:rPr>
              <a:t>太陽系的行星形成之初，因太陽風的吹拂，可分成留在內圈的類地行星，和外圈的類木行星。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1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3616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太陽系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4E16D405-BBEF-C31C-E07A-002CB6150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17573"/>
              </p:ext>
            </p:extLst>
          </p:nvPr>
        </p:nvGraphicFramePr>
        <p:xfrm>
          <a:off x="246601" y="1209369"/>
          <a:ext cx="8650799" cy="49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83">
                  <a:extLst>
                    <a:ext uri="{9D8B030D-6E8A-4147-A177-3AD203B41FA5}">
                      <a16:colId xmlns="" xmlns:a16="http://schemas.microsoft.com/office/drawing/2014/main" val="492986039"/>
                    </a:ext>
                  </a:extLst>
                </a:gridCol>
                <a:gridCol w="2815390">
                  <a:extLst>
                    <a:ext uri="{9D8B030D-6E8A-4147-A177-3AD203B41FA5}">
                      <a16:colId xmlns="" xmlns:a16="http://schemas.microsoft.com/office/drawing/2014/main" val="123946782"/>
                    </a:ext>
                  </a:extLst>
                </a:gridCol>
                <a:gridCol w="3459126">
                  <a:extLst>
                    <a:ext uri="{9D8B030D-6E8A-4147-A177-3AD203B41FA5}">
                      <a16:colId xmlns="" xmlns:a16="http://schemas.microsoft.com/office/drawing/2014/main" val="625211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種類 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類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行星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類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行星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9807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成員</a:t>
                      </a: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（由近而遠）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水星、</a:t>
                      </a:r>
                    </a:p>
                    <a:p>
                      <a:pPr marL="36195" marR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地球、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木星、土星</a:t>
                      </a:r>
                    </a:p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、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189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與太陽距離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近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遠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8499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主要成分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岩石、金屬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氣體、冰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6893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岩石外殼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有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無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7991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體積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5807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平均密度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4765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質量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小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大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3647094"/>
                  </a:ext>
                </a:extLst>
              </a:tr>
            </a:tbl>
          </a:graphicData>
        </a:graphic>
      </p:graphicFrame>
      <p:cxnSp>
        <p:nvCxnSpPr>
          <p:cNvPr id="4" name="直線接點 3">
            <a:extLst>
              <a:ext uri="{FF2B5EF4-FFF2-40B4-BE49-F238E27FC236}">
                <a16:creationId xmlns="" xmlns:a16="http://schemas.microsoft.com/office/drawing/2014/main" id="{ED3945F3-27B0-C4CF-8345-2256BAFF7E97}"/>
              </a:ext>
            </a:extLst>
          </p:cNvPr>
          <p:cNvCxnSpPr>
            <a:cxnSpLocks/>
          </p:cNvCxnSpPr>
          <p:nvPr/>
        </p:nvCxnSpPr>
        <p:spPr bwMode="auto">
          <a:xfrm>
            <a:off x="3957357" y="2274874"/>
            <a:ext cx="13276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矩形 11">
            <a:extLst>
              <a:ext uri="{FF2B5EF4-FFF2-40B4-BE49-F238E27FC236}">
                <a16:creationId xmlns="" xmlns:a16="http://schemas.microsoft.com/office/drawing/2014/main" id="{0D0AAE40-4DF8-D053-16A3-C09020EA4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055" y="1761953"/>
            <a:ext cx="1151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金星</a:t>
            </a:r>
          </a:p>
        </p:txBody>
      </p:sp>
      <p:sp>
        <p:nvSpPr>
          <p:cNvPr id="6" name="矩形 11">
            <a:extLst>
              <a:ext uri="{FF2B5EF4-FFF2-40B4-BE49-F238E27FC236}">
                <a16:creationId xmlns="" xmlns:a16="http://schemas.microsoft.com/office/drawing/2014/main" id="{FFBBE8D7-E692-C69A-70D6-CC3F235E5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78" y="1221401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地</a:t>
            </a:r>
          </a:p>
        </p:txBody>
      </p:sp>
      <p:sp>
        <p:nvSpPr>
          <p:cNvPr id="7" name="矩形 11">
            <a:extLst>
              <a:ext uri="{FF2B5EF4-FFF2-40B4-BE49-F238E27FC236}">
                <a16:creationId xmlns="" xmlns:a16="http://schemas.microsoft.com/office/drawing/2014/main" id="{71376B41-3C5A-0D80-1E4F-59E19B80C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291" y="1221401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木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="" xmlns:a16="http://schemas.microsoft.com/office/drawing/2014/main" id="{26F1A2D3-AB68-FA2A-4F64-8B5B34D186DF}"/>
              </a:ext>
            </a:extLst>
          </p:cNvPr>
          <p:cNvCxnSpPr>
            <a:cxnSpLocks/>
          </p:cNvCxnSpPr>
          <p:nvPr/>
        </p:nvCxnSpPr>
        <p:spPr bwMode="auto">
          <a:xfrm>
            <a:off x="3957357" y="2759008"/>
            <a:ext cx="13276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矩形 11">
            <a:extLst>
              <a:ext uri="{FF2B5EF4-FFF2-40B4-BE49-F238E27FC236}">
                <a16:creationId xmlns="" xmlns:a16="http://schemas.microsoft.com/office/drawing/2014/main" id="{496E4CF8-7CA8-3935-8A97-134566D3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055" y="2246087"/>
            <a:ext cx="1151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火星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="" xmlns:a16="http://schemas.microsoft.com/office/drawing/2014/main" id="{6DBBBD9C-9D03-C92F-3165-8A190C16C845}"/>
              </a:ext>
            </a:extLst>
          </p:cNvPr>
          <p:cNvCxnSpPr>
            <a:cxnSpLocks/>
          </p:cNvCxnSpPr>
          <p:nvPr/>
        </p:nvCxnSpPr>
        <p:spPr bwMode="auto">
          <a:xfrm>
            <a:off x="5461302" y="2759008"/>
            <a:ext cx="153348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矩形 11">
            <a:extLst>
              <a:ext uri="{FF2B5EF4-FFF2-40B4-BE49-F238E27FC236}">
                <a16:creationId xmlns="" xmlns:a16="http://schemas.microsoft.com/office/drawing/2014/main" id="{748BDC37-F247-89B9-18D6-77769395E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768" y="2246087"/>
            <a:ext cx="16587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天王星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="" xmlns:a16="http://schemas.microsoft.com/office/drawing/2014/main" id="{767E7133-A80E-C9B6-E881-7633A4A7995B}"/>
              </a:ext>
            </a:extLst>
          </p:cNvPr>
          <p:cNvCxnSpPr>
            <a:cxnSpLocks/>
          </p:cNvCxnSpPr>
          <p:nvPr/>
        </p:nvCxnSpPr>
        <p:spPr bwMode="auto">
          <a:xfrm>
            <a:off x="7193852" y="2759008"/>
            <a:ext cx="153348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矩形 11">
            <a:extLst>
              <a:ext uri="{FF2B5EF4-FFF2-40B4-BE49-F238E27FC236}">
                <a16:creationId xmlns="" xmlns:a16="http://schemas.microsoft.com/office/drawing/2014/main" id="{A080BF0E-B79B-18E9-6E13-542B64169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318" y="2246087"/>
            <a:ext cx="16587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海王星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="" xmlns:a16="http://schemas.microsoft.com/office/drawing/2014/main" id="{9DBEEBD5-A133-53F4-61AF-FA71CB516224}"/>
              </a:ext>
            </a:extLst>
          </p:cNvPr>
          <p:cNvCxnSpPr>
            <a:cxnSpLocks/>
          </p:cNvCxnSpPr>
          <p:nvPr/>
        </p:nvCxnSpPr>
        <p:spPr bwMode="auto">
          <a:xfrm>
            <a:off x="3381547" y="4995443"/>
            <a:ext cx="13276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矩形 11">
            <a:extLst>
              <a:ext uri="{FF2B5EF4-FFF2-40B4-BE49-F238E27FC236}">
                <a16:creationId xmlns="" xmlns:a16="http://schemas.microsoft.com/office/drawing/2014/main" id="{4763A7BF-E99B-3D67-A4B7-4CE48E083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245" y="4482522"/>
            <a:ext cx="1151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小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="" xmlns:a16="http://schemas.microsoft.com/office/drawing/2014/main" id="{B8EEABA8-D07A-B01B-57E2-F1A3868C3AFB}"/>
              </a:ext>
            </a:extLst>
          </p:cNvPr>
          <p:cNvCxnSpPr>
            <a:cxnSpLocks/>
          </p:cNvCxnSpPr>
          <p:nvPr/>
        </p:nvCxnSpPr>
        <p:spPr bwMode="auto">
          <a:xfrm>
            <a:off x="6501938" y="4995443"/>
            <a:ext cx="13276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矩形 11">
            <a:extLst>
              <a:ext uri="{FF2B5EF4-FFF2-40B4-BE49-F238E27FC236}">
                <a16:creationId xmlns="" xmlns:a16="http://schemas.microsoft.com/office/drawing/2014/main" id="{CC974F05-54CB-CD96-CF3D-5433E44EF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636" y="4482522"/>
            <a:ext cx="1151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大</a:t>
            </a:r>
          </a:p>
        </p:txBody>
      </p:sp>
      <p:graphicFrame>
        <p:nvGraphicFramePr>
          <p:cNvPr id="24" name="表格 23">
            <a:extLst>
              <a:ext uri="{FF2B5EF4-FFF2-40B4-BE49-F238E27FC236}">
                <a16:creationId xmlns="" xmlns:a16="http://schemas.microsoft.com/office/drawing/2014/main" id="{1357DE9B-7BFE-5198-422C-5DAD23F7B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57965"/>
              </p:ext>
            </p:extLst>
          </p:nvPr>
        </p:nvGraphicFramePr>
        <p:xfrm>
          <a:off x="246600" y="1209369"/>
          <a:ext cx="8650799" cy="49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83">
                  <a:extLst>
                    <a:ext uri="{9D8B030D-6E8A-4147-A177-3AD203B41FA5}">
                      <a16:colId xmlns="" xmlns:a16="http://schemas.microsoft.com/office/drawing/2014/main" val="492986039"/>
                    </a:ext>
                  </a:extLst>
                </a:gridCol>
                <a:gridCol w="2815390">
                  <a:extLst>
                    <a:ext uri="{9D8B030D-6E8A-4147-A177-3AD203B41FA5}">
                      <a16:colId xmlns="" xmlns:a16="http://schemas.microsoft.com/office/drawing/2014/main" val="123946782"/>
                    </a:ext>
                  </a:extLst>
                </a:gridCol>
                <a:gridCol w="3459126">
                  <a:extLst>
                    <a:ext uri="{9D8B030D-6E8A-4147-A177-3AD203B41FA5}">
                      <a16:colId xmlns="" xmlns:a16="http://schemas.microsoft.com/office/drawing/2014/main" val="625211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種類 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類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行星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類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行星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9807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成員</a:t>
                      </a:r>
                    </a:p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（由近而遠）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水星、</a:t>
                      </a:r>
                    </a:p>
                    <a:p>
                      <a:pPr marL="36195" marR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地球、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木星、土星</a:t>
                      </a:r>
                    </a:p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、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189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與太陽距離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近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遠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8499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主要成分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岩石、金屬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氣體、冰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6893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岩石外殼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有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無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7991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體積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5807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平均密度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4765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質量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小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大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3647094"/>
                  </a:ext>
                </a:extLst>
              </a:tr>
            </a:tbl>
          </a:graphicData>
        </a:graphic>
      </p:graphicFrame>
      <p:cxnSp>
        <p:nvCxnSpPr>
          <p:cNvPr id="29" name="直線接點 28">
            <a:extLst>
              <a:ext uri="{FF2B5EF4-FFF2-40B4-BE49-F238E27FC236}">
                <a16:creationId xmlns="" xmlns:a16="http://schemas.microsoft.com/office/drawing/2014/main" id="{B33E5919-EFE3-9217-0E2F-3F615DA23482}"/>
              </a:ext>
            </a:extLst>
          </p:cNvPr>
          <p:cNvCxnSpPr>
            <a:cxnSpLocks/>
          </p:cNvCxnSpPr>
          <p:nvPr/>
        </p:nvCxnSpPr>
        <p:spPr bwMode="auto">
          <a:xfrm>
            <a:off x="3381546" y="5560059"/>
            <a:ext cx="13276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矩形 11">
            <a:extLst>
              <a:ext uri="{FF2B5EF4-FFF2-40B4-BE49-F238E27FC236}">
                <a16:creationId xmlns="" xmlns:a16="http://schemas.microsoft.com/office/drawing/2014/main" id="{26891CB4-1141-2E00-4110-845AB4E64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244" y="5047138"/>
            <a:ext cx="1151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大</a:t>
            </a:r>
          </a:p>
        </p:txBody>
      </p:sp>
      <p:cxnSp>
        <p:nvCxnSpPr>
          <p:cNvPr id="31" name="直線接點 30">
            <a:extLst>
              <a:ext uri="{FF2B5EF4-FFF2-40B4-BE49-F238E27FC236}">
                <a16:creationId xmlns="" xmlns:a16="http://schemas.microsoft.com/office/drawing/2014/main" id="{B8121D1A-5BD7-ABFA-0299-3FE1823B5462}"/>
              </a:ext>
            </a:extLst>
          </p:cNvPr>
          <p:cNvCxnSpPr>
            <a:cxnSpLocks/>
          </p:cNvCxnSpPr>
          <p:nvPr/>
        </p:nvCxnSpPr>
        <p:spPr bwMode="auto">
          <a:xfrm>
            <a:off x="6501937" y="5560059"/>
            <a:ext cx="13276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矩形 11">
            <a:extLst>
              <a:ext uri="{FF2B5EF4-FFF2-40B4-BE49-F238E27FC236}">
                <a16:creationId xmlns="" xmlns:a16="http://schemas.microsoft.com/office/drawing/2014/main" id="{3399D74A-7F27-660C-08CC-6DE13380A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635" y="5047138"/>
            <a:ext cx="1151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76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3" grpId="0"/>
      <p:bldP spid="15" grpId="0"/>
      <p:bldP spid="21" grpId="0"/>
      <p:bldP spid="23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39" y="620689"/>
            <a:ext cx="8272255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太陽系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(4)	</a:t>
            </a:r>
            <a:r>
              <a:rPr lang="zh-TW" altLang="en-US" dirty="0">
                <a:latin typeface="Times New Roman" panose="02020603050405020304" pitchFamily="18" charset="0"/>
              </a:rPr>
              <a:t>行星上擁有生物之條件</a:t>
            </a:r>
          </a:p>
          <a:p>
            <a:pPr marL="1552575" indent="-446088" eaLnBrk="1" hangingPunct="1"/>
            <a:r>
              <a:rPr lang="en-US" altLang="zh-TW" dirty="0">
                <a:latin typeface="Times New Roman" panose="02020603050405020304" pitchFamily="18" charset="0"/>
              </a:rPr>
              <a:t>a.	</a:t>
            </a:r>
            <a:r>
              <a:rPr lang="zh-TW" altLang="en-US" dirty="0">
                <a:latin typeface="Times New Roman" panose="02020603050405020304" pitchFamily="18" charset="0"/>
              </a:rPr>
              <a:t>與恆星的距離適中，以免溫度太高。</a:t>
            </a:r>
          </a:p>
          <a:p>
            <a:pPr marL="1552575" indent="-446088" eaLnBrk="1" hangingPunct="1"/>
            <a:r>
              <a:rPr lang="en-US" altLang="zh-TW" dirty="0">
                <a:latin typeface="Times New Roman" panose="02020603050405020304" pitchFamily="18" charset="0"/>
              </a:rPr>
              <a:t>b.	</a:t>
            </a:r>
            <a:r>
              <a:rPr lang="zh-TW" altLang="en-US" dirty="0">
                <a:latin typeface="Times New Roman" panose="02020603050405020304" pitchFamily="18" charset="0"/>
              </a:rPr>
              <a:t>質量適中，太輕則空氣容易逃逸，太重則引力太大。</a:t>
            </a:r>
          </a:p>
          <a:p>
            <a:pPr marL="1552575" indent="-446088" eaLnBrk="1" hangingPunct="1"/>
            <a:r>
              <a:rPr lang="en-US" altLang="zh-TW" dirty="0">
                <a:latin typeface="Times New Roman" panose="02020603050405020304" pitchFamily="18" charset="0"/>
              </a:rPr>
              <a:t>c.	</a:t>
            </a:r>
            <a:r>
              <a:rPr lang="zh-TW" altLang="en-US" dirty="0">
                <a:latin typeface="Times New Roman" panose="02020603050405020304" pitchFamily="18" charset="0"/>
              </a:rPr>
              <a:t>大氣與液態</a:t>
            </a:r>
            <a:r>
              <a:rPr lang="zh-TW" altLang="en-US" u="sng" dirty="0">
                <a:latin typeface="Times New Roman" panose="02020603050405020304" pitchFamily="18" charset="0"/>
              </a:rPr>
              <a:t>　　　</a:t>
            </a:r>
            <a:r>
              <a:rPr lang="zh-TW" altLang="en-US" dirty="0">
                <a:latin typeface="Times New Roman" panose="02020603050405020304" pitchFamily="18" charset="0"/>
              </a:rPr>
              <a:t>的存在。</a:t>
            </a:r>
          </a:p>
        </p:txBody>
      </p:sp>
      <p:sp>
        <p:nvSpPr>
          <p:cNvPr id="2" name="矩形 11">
            <a:extLst>
              <a:ext uri="{FF2B5EF4-FFF2-40B4-BE49-F238E27FC236}">
                <a16:creationId xmlns="" xmlns:a16="http://schemas.microsoft.com/office/drawing/2014/main" id="{63322A2E-B62A-4C87-1ABA-38DAC5E01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045" y="3988359"/>
            <a:ext cx="1151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>
            <a:extLst>
              <a:ext uri="{FF2B5EF4-FFF2-40B4-BE49-F238E27FC236}">
                <a16:creationId xmlns="" xmlns:a16="http://schemas.microsoft.com/office/drawing/2014/main" id="{6FB18A30-8FC1-D2FA-B5FC-20DA3C9C79C2}"/>
              </a:ext>
            </a:extLst>
          </p:cNvPr>
          <p:cNvGrpSpPr/>
          <p:nvPr/>
        </p:nvGrpSpPr>
        <p:grpSpPr>
          <a:xfrm>
            <a:off x="0" y="1239333"/>
            <a:ext cx="9144000" cy="4379334"/>
            <a:chOff x="0" y="1444141"/>
            <a:chExt cx="9144000" cy="4379334"/>
          </a:xfrm>
        </p:grpSpPr>
        <p:pic>
          <p:nvPicPr>
            <p:cNvPr id="4" name="圖片 3">
              <a:extLst>
                <a:ext uri="{FF2B5EF4-FFF2-40B4-BE49-F238E27FC236}">
                  <a16:creationId xmlns="" xmlns:a16="http://schemas.microsoft.com/office/drawing/2014/main" id="{B3284957-3D8E-35F8-DCA3-12153571A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461038"/>
              <a:ext cx="9144000" cy="4362437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B0DB457E-EC09-8A43-3FEB-8FE714131664}"/>
                </a:ext>
              </a:extLst>
            </p:cNvPr>
            <p:cNvSpPr/>
            <p:nvPr/>
          </p:nvSpPr>
          <p:spPr>
            <a:xfrm>
              <a:off x="1091601" y="3023430"/>
              <a:ext cx="542960" cy="1011944"/>
            </a:xfrm>
            <a:prstGeom prst="rect">
              <a:avLst/>
            </a:prstGeom>
            <a:solidFill>
              <a:srgbClr val="F46E21"/>
            </a:solidFill>
            <a:ln>
              <a:noFill/>
            </a:ln>
          </p:spPr>
          <p:txBody>
            <a:bodyPr vert="eaVert" wrap="square" lIns="36000" tIns="36000" rIns="36000" bIns="36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水星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4D057FE1-C1C7-BD1F-47BC-60B0FCF7A181}"/>
                </a:ext>
              </a:extLst>
            </p:cNvPr>
            <p:cNvSpPr/>
            <p:nvPr/>
          </p:nvSpPr>
          <p:spPr>
            <a:xfrm>
              <a:off x="1743529" y="2553554"/>
              <a:ext cx="542960" cy="1011944"/>
            </a:xfrm>
            <a:prstGeom prst="rect">
              <a:avLst/>
            </a:prstGeom>
            <a:solidFill>
              <a:srgbClr val="F46E21"/>
            </a:solidFill>
            <a:ln>
              <a:noFill/>
            </a:ln>
          </p:spPr>
          <p:txBody>
            <a:bodyPr vert="eaVert" wrap="square" lIns="36000" tIns="36000" rIns="36000" bIns="36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金星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578F7FDE-DFE2-767B-2FEC-9B54267ACC5F}"/>
                </a:ext>
              </a:extLst>
            </p:cNvPr>
            <p:cNvSpPr/>
            <p:nvPr/>
          </p:nvSpPr>
          <p:spPr>
            <a:xfrm>
              <a:off x="2397677" y="3023430"/>
              <a:ext cx="542960" cy="1011944"/>
            </a:xfrm>
            <a:prstGeom prst="rect">
              <a:avLst/>
            </a:prstGeom>
            <a:solidFill>
              <a:srgbClr val="F46E21"/>
            </a:solidFill>
            <a:ln>
              <a:noFill/>
            </a:ln>
          </p:spPr>
          <p:txBody>
            <a:bodyPr vert="eaVert" wrap="square" lIns="36000" tIns="36000" rIns="36000" bIns="36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地球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0842FA59-8FBF-A811-233A-713CE1CB0B7A}"/>
                </a:ext>
              </a:extLst>
            </p:cNvPr>
            <p:cNvSpPr/>
            <p:nvPr/>
          </p:nvSpPr>
          <p:spPr>
            <a:xfrm>
              <a:off x="3155112" y="2777669"/>
              <a:ext cx="542960" cy="1011944"/>
            </a:xfrm>
            <a:prstGeom prst="rect">
              <a:avLst/>
            </a:prstGeom>
            <a:solidFill>
              <a:srgbClr val="F46E21"/>
            </a:solidFill>
            <a:ln>
              <a:noFill/>
            </a:ln>
          </p:spPr>
          <p:txBody>
            <a:bodyPr vert="eaVert" wrap="square" lIns="36000" tIns="36000" rIns="36000" bIns="36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火星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EC3CFBF2-0AD2-18DB-A6DD-E8B1BFF2292B}"/>
                </a:ext>
              </a:extLst>
            </p:cNvPr>
            <p:cNvSpPr/>
            <p:nvPr/>
          </p:nvSpPr>
          <p:spPr>
            <a:xfrm>
              <a:off x="3921802" y="4035374"/>
              <a:ext cx="542960" cy="1564129"/>
            </a:xfrm>
            <a:prstGeom prst="rect">
              <a:avLst/>
            </a:prstGeom>
            <a:solidFill>
              <a:srgbClr val="F46E21"/>
            </a:solidFill>
            <a:ln>
              <a:noFill/>
            </a:ln>
          </p:spPr>
          <p:txBody>
            <a:bodyPr vert="eaVert" wrap="square" lIns="36000" tIns="36000" rIns="36000" bIns="36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小行星帶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F659A2EB-84CF-22C3-9C94-3D8AC27A860A}"/>
                </a:ext>
              </a:extLst>
            </p:cNvPr>
            <p:cNvSpPr/>
            <p:nvPr/>
          </p:nvSpPr>
          <p:spPr>
            <a:xfrm>
              <a:off x="4494011" y="1993965"/>
              <a:ext cx="542960" cy="868407"/>
            </a:xfrm>
            <a:prstGeom prst="rect">
              <a:avLst/>
            </a:prstGeom>
            <a:solidFill>
              <a:srgbClr val="F46E21"/>
            </a:solidFill>
            <a:ln>
              <a:noFill/>
            </a:ln>
          </p:spPr>
          <p:txBody>
            <a:bodyPr vert="eaVert" wrap="square" lIns="36000" tIns="36000" rIns="36000" bIns="36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木星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41BA9BC-92AC-E59E-85E9-61058E545426}"/>
                </a:ext>
              </a:extLst>
            </p:cNvPr>
            <p:cNvSpPr/>
            <p:nvPr/>
          </p:nvSpPr>
          <p:spPr>
            <a:xfrm>
              <a:off x="6033011" y="2123525"/>
              <a:ext cx="542960" cy="1011944"/>
            </a:xfrm>
            <a:prstGeom prst="rect">
              <a:avLst/>
            </a:prstGeom>
            <a:solidFill>
              <a:srgbClr val="F46E21"/>
            </a:solidFill>
            <a:ln>
              <a:noFill/>
            </a:ln>
          </p:spPr>
          <p:txBody>
            <a:bodyPr vert="eaVert" wrap="square" lIns="36000" tIns="36000" rIns="36000" bIns="36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土星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F30E08C6-1368-9380-2115-2B1A7B02EAD5}"/>
                </a:ext>
              </a:extLst>
            </p:cNvPr>
            <p:cNvSpPr/>
            <p:nvPr/>
          </p:nvSpPr>
          <p:spPr>
            <a:xfrm>
              <a:off x="7434648" y="2464264"/>
              <a:ext cx="542960" cy="1185356"/>
            </a:xfrm>
            <a:prstGeom prst="rect">
              <a:avLst/>
            </a:prstGeom>
            <a:solidFill>
              <a:srgbClr val="F46E21"/>
            </a:solidFill>
            <a:ln>
              <a:noFill/>
            </a:ln>
          </p:spPr>
          <p:txBody>
            <a:bodyPr vert="eaVert" wrap="square" lIns="36000" tIns="36000" rIns="36000" bIns="36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天王星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FFBC33FD-131E-F028-F732-5CF28A219B29}"/>
                </a:ext>
              </a:extLst>
            </p:cNvPr>
            <p:cNvSpPr/>
            <p:nvPr/>
          </p:nvSpPr>
          <p:spPr>
            <a:xfrm>
              <a:off x="8168585" y="1444141"/>
              <a:ext cx="542960" cy="1185356"/>
            </a:xfrm>
            <a:prstGeom prst="rect">
              <a:avLst/>
            </a:prstGeom>
            <a:solidFill>
              <a:srgbClr val="F46E21"/>
            </a:solidFill>
            <a:ln>
              <a:noFill/>
            </a:ln>
          </p:spPr>
          <p:txBody>
            <a:bodyPr vert="eaVert" wrap="square" lIns="36000" tIns="36000" rIns="36000" bIns="3600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海王星</a:t>
              </a:r>
              <a:endPara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39" y="620689"/>
            <a:ext cx="8272255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b="1" dirty="0">
                <a:latin typeface="Times New Roman" panose="02020603050405020304" pitchFamily="18" charset="0"/>
              </a:rPr>
              <a:t>太陽系</a:t>
            </a:r>
            <a:endParaRPr lang="en-US" altLang="zh-TW" b="1" dirty="0">
              <a:latin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3BE732B4-CB95-5F3A-79F7-968D1C746BBB}"/>
              </a:ext>
            </a:extLst>
          </p:cNvPr>
          <p:cNvSpPr/>
          <p:nvPr/>
        </p:nvSpPr>
        <p:spPr>
          <a:xfrm>
            <a:off x="2603662" y="5714620"/>
            <a:ext cx="3936677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▲太陽系及八大行星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46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3616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="1" dirty="0">
                <a:latin typeface="Times New Roman" panose="02020603050405020304" pitchFamily="18" charset="0"/>
              </a:rPr>
              <a:t>宇宙的層級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4E16D405-BBEF-C31C-E07A-002CB6150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59112"/>
              </p:ext>
            </p:extLst>
          </p:nvPr>
        </p:nvGraphicFramePr>
        <p:xfrm>
          <a:off x="246601" y="1257497"/>
          <a:ext cx="8650799" cy="4887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736">
                  <a:extLst>
                    <a:ext uri="{9D8B030D-6E8A-4147-A177-3AD203B41FA5}">
                      <a16:colId xmlns="" xmlns:a16="http://schemas.microsoft.com/office/drawing/2014/main" val="492986039"/>
                    </a:ext>
                  </a:extLst>
                </a:gridCol>
                <a:gridCol w="4523874">
                  <a:extLst>
                    <a:ext uri="{9D8B030D-6E8A-4147-A177-3AD203B41FA5}">
                      <a16:colId xmlns="" xmlns:a16="http://schemas.microsoft.com/office/drawing/2014/main" val="123946782"/>
                    </a:ext>
                  </a:extLst>
                </a:gridCol>
                <a:gridCol w="2340189">
                  <a:extLst>
                    <a:ext uri="{9D8B030D-6E8A-4147-A177-3AD203B41FA5}">
                      <a16:colId xmlns="" xmlns:a16="http://schemas.microsoft.com/office/drawing/2014/main" val="625211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宇宙層級 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特徵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實例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807294"/>
                  </a:ext>
                </a:extLst>
              </a:tr>
              <a:tr h="216398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宇宙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65150" marR="180340" indent="-530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(1)	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四面八方謂之宇、古往今來謂之宙</a:t>
                      </a:r>
                    </a:p>
                    <a:p>
                      <a:pPr marL="565150" marR="180340" indent="-5302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(2)	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所有星系總和起來，成為現今所知的宇宙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="" xmlns:a16="http://schemas.microsoft.com/office/drawing/2014/main" val="102189280"/>
                  </a:ext>
                </a:extLst>
              </a:tr>
              <a:tr h="216398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65150" marR="180340" indent="-5302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(1)	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恆星、氣體與塵埃等物質所構成的系統</a:t>
                      </a:r>
                    </a:p>
                    <a:p>
                      <a:pPr marL="565150" marR="180340" indent="-5302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(2)	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恆星數由數千萬～上兆個都有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銀河系、仙女座大星系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8499294"/>
                  </a:ext>
                </a:extLst>
              </a:tr>
            </a:tbl>
          </a:graphicData>
        </a:graphic>
      </p:graphicFrame>
      <p:cxnSp>
        <p:nvCxnSpPr>
          <p:cNvPr id="8" name="直線接點 7">
            <a:extLst>
              <a:ext uri="{FF2B5EF4-FFF2-40B4-BE49-F238E27FC236}">
                <a16:creationId xmlns="" xmlns:a16="http://schemas.microsoft.com/office/drawing/2014/main" id="{36AB2AD4-8A2D-6E88-F08B-9DDD4A0637A1}"/>
              </a:ext>
            </a:extLst>
          </p:cNvPr>
          <p:cNvCxnSpPr>
            <a:cxnSpLocks/>
          </p:cNvCxnSpPr>
          <p:nvPr/>
        </p:nvCxnSpPr>
        <p:spPr bwMode="auto">
          <a:xfrm>
            <a:off x="407371" y="5145964"/>
            <a:ext cx="143627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11">
            <a:extLst>
              <a:ext uri="{FF2B5EF4-FFF2-40B4-BE49-F238E27FC236}">
                <a16:creationId xmlns="" xmlns:a16="http://schemas.microsoft.com/office/drawing/2014/main" id="{8719533B-4E3B-299D-94EA-78A6749C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3" y="4633043"/>
            <a:ext cx="1245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星系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1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236160" cy="58868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="1" dirty="0">
                <a:latin typeface="Times New Roman" panose="02020603050405020304" pitchFamily="18" charset="0"/>
              </a:rPr>
              <a:t>宇宙的層級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4E16D405-BBEF-C31C-E07A-002CB6150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60138"/>
              </p:ext>
            </p:extLst>
          </p:nvPr>
        </p:nvGraphicFramePr>
        <p:xfrm>
          <a:off x="246601" y="1209369"/>
          <a:ext cx="8650799" cy="533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736">
                  <a:extLst>
                    <a:ext uri="{9D8B030D-6E8A-4147-A177-3AD203B41FA5}">
                      <a16:colId xmlns="" xmlns:a16="http://schemas.microsoft.com/office/drawing/2014/main" val="492986039"/>
                    </a:ext>
                  </a:extLst>
                </a:gridCol>
                <a:gridCol w="5305926">
                  <a:extLst>
                    <a:ext uri="{9D8B030D-6E8A-4147-A177-3AD203B41FA5}">
                      <a16:colId xmlns="" xmlns:a16="http://schemas.microsoft.com/office/drawing/2014/main" val="123946782"/>
                    </a:ext>
                  </a:extLst>
                </a:gridCol>
                <a:gridCol w="1558137">
                  <a:extLst>
                    <a:ext uri="{9D8B030D-6E8A-4147-A177-3AD203B41FA5}">
                      <a16:colId xmlns="" xmlns:a16="http://schemas.microsoft.com/office/drawing/2014/main" val="625211079"/>
                    </a:ext>
                  </a:extLst>
                </a:gridCol>
              </a:tblGrid>
              <a:tr h="47480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宇宙層級 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特徵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實例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807294"/>
                  </a:ext>
                </a:extLst>
              </a:tr>
              <a:tr h="1715986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65150" marR="180340" indent="-530225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(1)	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可自行發光發熱的天體，繞星系中心旋轉</a:t>
                      </a:r>
                    </a:p>
                    <a:p>
                      <a:pPr marL="565150" marR="180340" indent="-530225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(2)	</a:t>
                      </a: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內部進行核融合反應，產生重元素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太陽、</a:t>
                      </a:r>
                      <a: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織女星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="" xmlns:a16="http://schemas.microsoft.com/office/drawing/2014/main" val="102189280"/>
                  </a:ext>
                </a:extLst>
              </a:tr>
              <a:tr h="254343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65150" marR="180340" indent="-530225" algn="just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(1)	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不發光，環繞</a:t>
                      </a:r>
                      <a:r>
                        <a:rPr lang="zh-TW" altLang="en-US" sz="3200" u="sng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　　　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運行的天體</a:t>
                      </a:r>
                    </a:p>
                    <a:p>
                      <a:pPr marL="565150" marR="180340" indent="-530225" algn="just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(2)	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具有足夠的質量，令其本身的重力能維繫本體成球狀</a:t>
                      </a:r>
                    </a:p>
                    <a:p>
                      <a:pPr marL="565150" marR="180340" indent="-530225" algn="just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(3)	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能淨空公轉軌道鄰近區域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地球、火星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8499294"/>
                  </a:ext>
                </a:extLst>
              </a:tr>
            </a:tbl>
          </a:graphicData>
        </a:graphic>
      </p:graphicFrame>
      <p:cxnSp>
        <p:nvCxnSpPr>
          <p:cNvPr id="8" name="直線接點 7">
            <a:extLst>
              <a:ext uri="{FF2B5EF4-FFF2-40B4-BE49-F238E27FC236}">
                <a16:creationId xmlns="" xmlns:a16="http://schemas.microsoft.com/office/drawing/2014/main" id="{36AB2AD4-8A2D-6E88-F08B-9DDD4A0637A1}"/>
              </a:ext>
            </a:extLst>
          </p:cNvPr>
          <p:cNvCxnSpPr>
            <a:cxnSpLocks/>
          </p:cNvCxnSpPr>
          <p:nvPr/>
        </p:nvCxnSpPr>
        <p:spPr bwMode="auto">
          <a:xfrm>
            <a:off x="407371" y="2835901"/>
            <a:ext cx="143627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11">
            <a:extLst>
              <a:ext uri="{FF2B5EF4-FFF2-40B4-BE49-F238E27FC236}">
                <a16:creationId xmlns="" xmlns:a16="http://schemas.microsoft.com/office/drawing/2014/main" id="{8719533B-4E3B-299D-94EA-78A6749C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3" y="2322980"/>
            <a:ext cx="1245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恆星</a:t>
            </a:r>
          </a:p>
        </p:txBody>
      </p:sp>
      <p:cxnSp>
        <p:nvCxnSpPr>
          <p:cNvPr id="4" name="直線接點 3">
            <a:extLst>
              <a:ext uri="{FF2B5EF4-FFF2-40B4-BE49-F238E27FC236}">
                <a16:creationId xmlns="" xmlns:a16="http://schemas.microsoft.com/office/drawing/2014/main" id="{3DF1932A-1CC6-56B6-C79E-5FC1A941B4FA}"/>
              </a:ext>
            </a:extLst>
          </p:cNvPr>
          <p:cNvCxnSpPr>
            <a:cxnSpLocks/>
          </p:cNvCxnSpPr>
          <p:nvPr/>
        </p:nvCxnSpPr>
        <p:spPr bwMode="auto">
          <a:xfrm>
            <a:off x="407371" y="5133932"/>
            <a:ext cx="143627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矩形 11">
            <a:extLst>
              <a:ext uri="{FF2B5EF4-FFF2-40B4-BE49-F238E27FC236}">
                <a16:creationId xmlns="" xmlns:a16="http://schemas.microsoft.com/office/drawing/2014/main" id="{2CEB1FC2-9985-D680-AF75-7E4B65627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3" y="4621011"/>
            <a:ext cx="1245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行星</a:t>
            </a:r>
          </a:p>
        </p:txBody>
      </p:sp>
      <p:sp>
        <p:nvSpPr>
          <p:cNvPr id="6" name="矩形 11">
            <a:extLst>
              <a:ext uri="{FF2B5EF4-FFF2-40B4-BE49-F238E27FC236}">
                <a16:creationId xmlns="" xmlns:a16="http://schemas.microsoft.com/office/drawing/2014/main" id="{72DD339A-BDCE-E0B5-3A20-9FE4173C3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71" y="3674036"/>
            <a:ext cx="1245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恆星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5E5AA3F3-9A55-8E37-F37F-563E9ADAC2E3}"/>
              </a:ext>
            </a:extLst>
          </p:cNvPr>
          <p:cNvGrpSpPr/>
          <p:nvPr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11" name="橢圓 10">
              <a:hlinkClick r:id="" action="ppaction://hlinkshowjump?jump=endshow"/>
              <a:extLst>
                <a:ext uri="{FF2B5EF4-FFF2-40B4-BE49-F238E27FC236}">
                  <a16:creationId xmlns="" xmlns:a16="http://schemas.microsoft.com/office/drawing/2014/main" id="{F61163B7-7476-1A18-C5A0-C35B03C34C28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1">
              <a:hlinkClick r:id="" action="ppaction://hlinkshowjump?jump=endshow"/>
              <a:extLst>
                <a:ext uri="{FF2B5EF4-FFF2-40B4-BE49-F238E27FC236}">
                  <a16:creationId xmlns="" xmlns:a16="http://schemas.microsoft.com/office/drawing/2014/main" id="{8FD5D010-8B98-0F51-CE96-F93053C08F34}"/>
                </a:ext>
              </a:extLst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5BD24682-7200-3ECB-0644-25B57455D735}"/>
              </a:ext>
            </a:extLst>
          </p:cNvPr>
          <p:cNvGrpSpPr/>
          <p:nvPr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14" name="橢圓 13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9CF5CC36-0A6B-5D4A-29FB-886E0E85EF8E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等腰三角形 14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7CB42538-0D55-DDF6-4399-6E92C6C65C96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="" xmlns:a16="http://schemas.microsoft.com/office/drawing/2014/main" id="{DBFB6C61-B6A2-64E3-2889-C6DD059547EE}"/>
              </a:ext>
            </a:extLst>
          </p:cNvPr>
          <p:cNvGrpSpPr/>
          <p:nvPr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17" name="橢圓 16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DBCC5090-5500-3DC3-83A0-441FAD4F9D12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等腰三角形 17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D9DE986D-4FC5-900B-44DD-FF8B529F8158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="" xmlns:a16="http://schemas.microsoft.com/office/drawing/2014/main" id="{92B9BFAD-2640-9888-D9BB-7DB6F71556CA}"/>
              </a:ext>
            </a:extLst>
          </p:cNvPr>
          <p:cNvGrpSpPr/>
          <p:nvPr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20" name="橢圓 19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B566830B-F921-49C1-BB85-48331314DC37}"/>
                </a:ext>
              </a:extLst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Rectangle 9">
              <a:hlinkClick r:id="" action="ppaction://hlinkshowjump?jump=firstslide"/>
              <a:extLst>
                <a:ext uri="{FF2B5EF4-FFF2-40B4-BE49-F238E27FC236}">
                  <a16:creationId xmlns="" xmlns:a16="http://schemas.microsoft.com/office/drawing/2014/main" id="{8210EA2B-F8C3-0EB6-C76C-E6BEE9E3E97D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34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heme/theme1.xml><?xml version="1.0" encoding="utf-8"?>
<a:theme xmlns:a="http://schemas.openxmlformats.org/drawingml/2006/main" name="2_翰林國中自然教學PPT ">
  <a:themeElements>
    <a:clrScheme name="101國中教學ppt地理投影片母片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3676</TotalTime>
  <Words>295</Words>
  <Application>Microsoft Office PowerPoint</Application>
  <PresentationFormat>如螢幕大小 (4:3)</PresentationFormat>
  <Paragraphs>166</Paragraphs>
  <Slides>13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굴림</vt:lpstr>
      <vt:lpstr>微软雅黑</vt:lpstr>
      <vt:lpstr>微軟正黑體</vt:lpstr>
      <vt:lpstr>新細明體</vt:lpstr>
      <vt:lpstr>標楷體</vt:lpstr>
      <vt:lpstr>Arial</vt:lpstr>
      <vt:lpstr>Times New Roman</vt:lpstr>
      <vt:lpstr>2_翰林國中自然教學PPT </vt:lpstr>
      <vt:lpstr>宇宙與太陽系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Dino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認識物質</dc:title>
  <dc:creator/>
  <cp:lastModifiedBy>鍾馨儀</cp:lastModifiedBy>
  <cp:revision>430</cp:revision>
  <dcterms:created xsi:type="dcterms:W3CDTF">2010-09-06T12:46:49Z</dcterms:created>
  <dcterms:modified xsi:type="dcterms:W3CDTF">2024-05-29T12:35:13Z</dcterms:modified>
</cp:coreProperties>
</file>