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5"/>
  </p:notesMasterIdLst>
  <p:sldIdLst>
    <p:sldId id="345" r:id="rId2"/>
    <p:sldId id="346" r:id="rId3"/>
    <p:sldId id="391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7F6"/>
    <a:srgbClr val="BD0E12"/>
    <a:srgbClr val="4D5A25"/>
    <a:srgbClr val="5BC5F1"/>
    <a:srgbClr val="3377BA"/>
    <a:srgbClr val="0055A9"/>
    <a:srgbClr val="0000FF"/>
    <a:srgbClr val="FF0000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246"/>
      </p:cViewPr>
      <p:guideLst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1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59964-E77E-4CA9-A720-42549D59A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71040-DAFF-4FDD-B5BA-1EF8821F3FFF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2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7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3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3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9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5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2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154887" y="3435995"/>
            <a:ext cx="6834226" cy="929109"/>
          </a:xfrm>
          <a:prstGeom prst="rect">
            <a:avLst/>
          </a:prstGeom>
        </p:spPr>
        <p:txBody>
          <a:bodyPr wrap="none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sp>
        <p:nvSpPr>
          <p:cNvPr id="43" name="object 58"/>
          <p:cNvSpPr/>
          <p:nvPr userDrawn="1"/>
        </p:nvSpPr>
        <p:spPr>
          <a:xfrm>
            <a:off x="3191435" y="2100350"/>
            <a:ext cx="2761130" cy="1008112"/>
          </a:xfrm>
          <a:prstGeom prst="flowChartTerminator">
            <a:avLst/>
          </a:prstGeom>
          <a:solidFill>
            <a:srgbClr val="005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487272" y="2136406"/>
            <a:ext cx="2169458" cy="93600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5042280" y="0"/>
            <a:ext cx="4105594" cy="484632"/>
            <a:chOff x="5042280" y="563230"/>
            <a:chExt cx="4105594" cy="484632"/>
          </a:xfrm>
        </p:grpSpPr>
        <p:sp>
          <p:nvSpPr>
            <p:cNvPr id="4" name="＞形箭號 3"/>
            <p:cNvSpPr/>
            <p:nvPr userDrawn="1"/>
          </p:nvSpPr>
          <p:spPr bwMode="auto">
            <a:xfrm flipH="1">
              <a:off x="6915548" y="563230"/>
              <a:ext cx="936000" cy="484632"/>
            </a:xfrm>
            <a:prstGeom prst="chevron">
              <a:avLst/>
            </a:prstGeom>
            <a:solidFill>
              <a:srgbClr val="0055A9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五邊形 4"/>
            <p:cNvSpPr/>
            <p:nvPr userDrawn="1"/>
          </p:nvSpPr>
          <p:spPr bwMode="auto">
            <a:xfrm flipH="1">
              <a:off x="7851874" y="563230"/>
              <a:ext cx="1296000" cy="484632"/>
            </a:xfrm>
            <a:prstGeom prst="homePlate">
              <a:avLst/>
            </a:prstGeom>
            <a:solidFill>
              <a:srgbClr val="0055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＞形箭號 24"/>
            <p:cNvSpPr/>
            <p:nvPr userDrawn="1"/>
          </p:nvSpPr>
          <p:spPr bwMode="auto">
            <a:xfrm flipH="1">
              <a:off x="6158682" y="563230"/>
              <a:ext cx="756540" cy="484632"/>
            </a:xfrm>
            <a:prstGeom prst="chevron">
              <a:avLst/>
            </a:prstGeom>
            <a:solidFill>
              <a:srgbClr val="0055A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9" name="＞形箭號 28"/>
            <p:cNvSpPr/>
            <p:nvPr userDrawn="1"/>
          </p:nvSpPr>
          <p:spPr bwMode="auto">
            <a:xfrm flipH="1">
              <a:off x="5510171" y="563230"/>
              <a:ext cx="648186" cy="484632"/>
            </a:xfrm>
            <a:prstGeom prst="chevron">
              <a:avLst/>
            </a:prstGeom>
            <a:solidFill>
              <a:srgbClr val="0055A9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＞形箭號 29"/>
            <p:cNvSpPr/>
            <p:nvPr userDrawn="1"/>
          </p:nvSpPr>
          <p:spPr bwMode="auto">
            <a:xfrm flipH="1">
              <a:off x="5042280" y="563230"/>
              <a:ext cx="467566" cy="484632"/>
            </a:xfrm>
            <a:prstGeom prst="chevron">
              <a:avLst/>
            </a:prstGeom>
            <a:solidFill>
              <a:srgbClr val="0055A9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80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450640" y="620688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Tx/>
              <a:buNone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矩形 13"/>
          <p:cNvSpPr/>
          <p:nvPr userDrawn="1"/>
        </p:nvSpPr>
        <p:spPr bwMode="auto">
          <a:xfrm flipH="1">
            <a:off x="-1" y="0"/>
            <a:ext cx="9143999" cy="484632"/>
          </a:xfrm>
          <a:prstGeom prst="rect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＞形箭號 14"/>
          <p:cNvSpPr/>
          <p:nvPr userDrawn="1"/>
        </p:nvSpPr>
        <p:spPr bwMode="auto">
          <a:xfrm flipH="1">
            <a:off x="-22" y="0"/>
            <a:ext cx="467566" cy="484632"/>
          </a:xfrm>
          <a:prstGeom prst="chevron">
            <a:avLst/>
          </a:prstGeom>
          <a:solidFill>
            <a:srgbClr val="0055A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＞形箭號 15"/>
          <p:cNvSpPr/>
          <p:nvPr userDrawn="1"/>
        </p:nvSpPr>
        <p:spPr bwMode="auto">
          <a:xfrm flipH="1">
            <a:off x="467544" y="0"/>
            <a:ext cx="467566" cy="484632"/>
          </a:xfrm>
          <a:prstGeom prst="chevron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18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文字方塊 50"/>
          <p:cNvSpPr txBox="1"/>
          <p:nvPr userDrawn="1"/>
        </p:nvSpPr>
        <p:spPr>
          <a:xfrm>
            <a:off x="1043608" y="254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7-3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　日地月的相對運動</a:t>
            </a:r>
          </a:p>
        </p:txBody>
      </p:sp>
    </p:spTree>
    <p:extLst>
      <p:ext uri="{BB962C8B-B14F-4D97-AF65-F5344CB8AC3E}">
        <p14:creationId xmlns:p14="http://schemas.microsoft.com/office/powerpoint/2010/main" val="2526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0401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0055A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0055A9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0055A9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群組 11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1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20" name="橢圓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3" name="橢圓 22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67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53" r:id="rId3"/>
    <p:sldLayoutId id="21474837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日地月的相對運動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7-3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24BC09C-BC7E-63F0-E6A1-AA130FF5D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" y="835812"/>
            <a:ext cx="8133831" cy="549919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3737301C-BB10-3838-E352-9DBEF309876E}"/>
              </a:ext>
            </a:extLst>
          </p:cNvPr>
          <p:cNvSpPr txBox="1"/>
          <p:nvPr/>
        </p:nvSpPr>
        <p:spPr>
          <a:xfrm>
            <a:off x="254342" y="106805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4C7F6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正視圖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D7BCB98E-3A70-FD18-6F83-037B108D9C4A}"/>
              </a:ext>
            </a:extLst>
          </p:cNvPr>
          <p:cNvSpPr txBox="1"/>
          <p:nvPr/>
        </p:nvSpPr>
        <p:spPr>
          <a:xfrm>
            <a:off x="5355732" y="84783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4C7F6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側視圖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BD24FBF1-B43F-617E-AE94-2CC671FFFCBF}"/>
              </a:ext>
            </a:extLst>
          </p:cNvPr>
          <p:cNvSpPr txBox="1"/>
          <p:nvPr/>
        </p:nvSpPr>
        <p:spPr>
          <a:xfrm>
            <a:off x="6771504" y="398799"/>
            <a:ext cx="2000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地球繞太陽公轉軌道面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17A6CD89-9961-70CF-83EB-8442571F5307}"/>
              </a:ext>
            </a:extLst>
          </p:cNvPr>
          <p:cNvSpPr txBox="1"/>
          <p:nvPr/>
        </p:nvSpPr>
        <p:spPr>
          <a:xfrm>
            <a:off x="5307604" y="2200456"/>
            <a:ext cx="3812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月球繞地球公轉軌道面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12F94C7F-C678-9FCA-AAFC-360317A7C692}"/>
              </a:ext>
            </a:extLst>
          </p:cNvPr>
          <p:cNvSpPr txBox="1"/>
          <p:nvPr/>
        </p:nvSpPr>
        <p:spPr>
          <a:xfrm>
            <a:off x="7315144" y="1418815"/>
            <a:ext cx="607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5°</a:t>
            </a: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34ECA92C-8D88-6929-347A-25A20149C830}"/>
              </a:ext>
            </a:extLst>
          </p:cNvPr>
          <p:cNvCxnSpPr/>
          <p:nvPr/>
        </p:nvCxnSpPr>
        <p:spPr bwMode="auto">
          <a:xfrm flipV="1">
            <a:off x="6493778" y="1942035"/>
            <a:ext cx="0" cy="3186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xmlns="" id="{8A9BB017-D37E-7176-3B2E-948BA4B47D79}"/>
              </a:ext>
            </a:extLst>
          </p:cNvPr>
          <p:cNvSpPr/>
          <p:nvPr/>
        </p:nvSpPr>
        <p:spPr bwMode="auto">
          <a:xfrm>
            <a:off x="5658099" y="1292956"/>
            <a:ext cx="1391595" cy="495856"/>
          </a:xfrm>
          <a:custGeom>
            <a:avLst/>
            <a:gdLst>
              <a:gd name="connsiteX0" fmla="*/ 1391595 w 1391595"/>
              <a:gd name="connsiteY0" fmla="*/ 0 h 495856"/>
              <a:gd name="connsiteX1" fmla="*/ 1391595 w 1391595"/>
              <a:gd name="connsiteY1" fmla="*/ 135961 h 495856"/>
              <a:gd name="connsiteX2" fmla="*/ 5332 w 1391595"/>
              <a:gd name="connsiteY2" fmla="*/ 135961 h 495856"/>
              <a:gd name="connsiteX3" fmla="*/ 5332 w 1391595"/>
              <a:gd name="connsiteY3" fmla="*/ 495856 h 495856"/>
              <a:gd name="connsiteX4" fmla="*/ 0 w 1391595"/>
              <a:gd name="connsiteY4" fmla="*/ 495856 h 4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95" h="495856">
                <a:moveTo>
                  <a:pt x="1391595" y="0"/>
                </a:moveTo>
                <a:lnTo>
                  <a:pt x="1391595" y="135961"/>
                </a:lnTo>
                <a:lnTo>
                  <a:pt x="5332" y="135961"/>
                </a:lnTo>
                <a:lnTo>
                  <a:pt x="5332" y="495856"/>
                </a:lnTo>
                <a:lnTo>
                  <a:pt x="0" y="495856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A4BDD513-D77E-39BA-21D2-9D7551BC6C42}"/>
              </a:ext>
            </a:extLst>
          </p:cNvPr>
          <p:cNvSpPr txBox="1"/>
          <p:nvPr/>
        </p:nvSpPr>
        <p:spPr>
          <a:xfrm>
            <a:off x="4541599" y="2761227"/>
            <a:ext cx="21126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月球繞地球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公轉軌道面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C0E05C19-3794-DBDB-0332-86EEF54F511D}"/>
              </a:ext>
            </a:extLst>
          </p:cNvPr>
          <p:cNvCxnSpPr/>
          <p:nvPr/>
        </p:nvCxnSpPr>
        <p:spPr bwMode="auto">
          <a:xfrm flipH="1">
            <a:off x="4040060" y="3018357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4189A23A-66F0-073B-0387-BF4823E39983}"/>
              </a:ext>
            </a:extLst>
          </p:cNvPr>
          <p:cNvSpPr txBox="1"/>
          <p:nvPr/>
        </p:nvSpPr>
        <p:spPr>
          <a:xfrm>
            <a:off x="4482357" y="1646869"/>
            <a:ext cx="469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朔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EF1335E4-12F6-AED0-C9F6-03AD3F27D36E}"/>
              </a:ext>
            </a:extLst>
          </p:cNvPr>
          <p:cNvSpPr txBox="1"/>
          <p:nvPr/>
        </p:nvSpPr>
        <p:spPr>
          <a:xfrm>
            <a:off x="1200430" y="3167390"/>
            <a:ext cx="469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望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294B79A-BD28-E39F-D021-DC806F6A8EF4}"/>
              </a:ext>
            </a:extLst>
          </p:cNvPr>
          <p:cNvSpPr txBox="1"/>
          <p:nvPr/>
        </p:nvSpPr>
        <p:spPr>
          <a:xfrm>
            <a:off x="362946" y="3974066"/>
            <a:ext cx="12911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地球繞太陽公轉軌道面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163004C1-350F-F4F9-C5DA-773748F652F1}"/>
              </a:ext>
            </a:extLst>
          </p:cNvPr>
          <p:cNvCxnSpPr/>
          <p:nvPr/>
        </p:nvCxnSpPr>
        <p:spPr bwMode="auto">
          <a:xfrm flipH="1">
            <a:off x="1654128" y="4606525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F8C6EB7-3A5B-21F3-DBD9-7A10EF5C6575}"/>
              </a:ext>
            </a:extLst>
          </p:cNvPr>
          <p:cNvSpPr txBox="1"/>
          <p:nvPr/>
        </p:nvSpPr>
        <p:spPr>
          <a:xfrm>
            <a:off x="3139339" y="3385423"/>
            <a:ext cx="607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5°</a:t>
            </a: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66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1" y="620689"/>
            <a:ext cx="8176002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潮汐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成因：海水受到太陽和月球的引力作用，會使海水面有漲落的情形，其中又以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對海水的牽引力較大。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連續</a:t>
            </a:r>
            <a:r>
              <a:rPr lang="zh-TW" altLang="en-US" u="sng" dirty="0">
                <a:latin typeface="Times New Roman" panose="02020603050405020304" pitchFamily="18" charset="0"/>
              </a:rPr>
              <a:t>　　　</a:t>
            </a:r>
            <a:r>
              <a:rPr lang="zh-TW" altLang="en-US" dirty="0">
                <a:latin typeface="Times New Roman" panose="02020603050405020304" pitchFamily="18" charset="0"/>
              </a:rPr>
              <a:t>次滿潮或乾潮所間隔的時間，稱為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　</a:t>
            </a:r>
            <a:r>
              <a:rPr lang="zh-TW" altLang="en-US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:a16="http://schemas.microsoft.com/office/drawing/2014/main" xmlns="" id="{00F4013C-8AFD-5F76-5EAF-9CBED290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96" y="2527516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月球 </a:t>
            </a:r>
          </a:p>
        </p:txBody>
      </p: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55117A51-B7FF-E394-482F-E814EED9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151" y="3209946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兩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03EFA815-3086-C76F-6C67-23848DFB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660" y="3794721"/>
            <a:ext cx="1986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潮汐週期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1" y="620689"/>
            <a:ext cx="8176002" cy="58868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潮汐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名詞介紹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DC7D242A-F906-5C32-C073-481B3C84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56209"/>
              </p:ext>
            </p:extLst>
          </p:nvPr>
        </p:nvGraphicFramePr>
        <p:xfrm>
          <a:off x="246601" y="1820578"/>
          <a:ext cx="8650800" cy="43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504">
                  <a:extLst>
                    <a:ext uri="{9D8B030D-6E8A-4147-A177-3AD203B41FA5}">
                      <a16:colId xmlns:a16="http://schemas.microsoft.com/office/drawing/2014/main" xmlns="" val="2681186150"/>
                    </a:ext>
                  </a:extLst>
                </a:gridCol>
                <a:gridCol w="3958390">
                  <a:extLst>
                    <a:ext uri="{9D8B030D-6E8A-4147-A177-3AD203B41FA5}">
                      <a16:colId xmlns:a16="http://schemas.microsoft.com/office/drawing/2014/main" xmlns="" val="1715482084"/>
                    </a:ext>
                  </a:extLst>
                </a:gridCol>
                <a:gridCol w="3374906">
                  <a:extLst>
                    <a:ext uri="{9D8B030D-6E8A-4147-A177-3AD203B41FA5}">
                      <a16:colId xmlns:a16="http://schemas.microsoft.com/office/drawing/2014/main" xmlns="" val="951976804"/>
                    </a:ext>
                  </a:extLst>
                </a:gridCol>
              </a:tblGrid>
              <a:tr h="209600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潮汐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定義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示意圖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39105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海水面升到最高水位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735038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海水面降到最低水位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444959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滿、乾潮間的水位差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3910382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海水面逐漸上升的過程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2262686"/>
                  </a:ext>
                </a:extLst>
              </a:tr>
              <a:tr h="2096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海水面逐漸下降的過程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6536653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9D0198FE-E0C5-FBB5-3DC3-3FDFEBF9FE1C}"/>
              </a:ext>
            </a:extLst>
          </p:cNvPr>
          <p:cNvCxnSpPr>
            <a:cxnSpLocks/>
          </p:cNvCxnSpPr>
          <p:nvPr/>
        </p:nvCxnSpPr>
        <p:spPr bwMode="auto">
          <a:xfrm>
            <a:off x="294814" y="2884024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11">
            <a:extLst>
              <a:ext uri="{FF2B5EF4-FFF2-40B4-BE49-F238E27FC236}">
                <a16:creationId xmlns:a16="http://schemas.microsoft.com/office/drawing/2014/main" xmlns="" id="{F2FC27BD-F21B-D497-2B0D-7307742F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9" y="2371103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滿潮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317833F-84F6-D856-D9AC-B92017880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21" y="2926882"/>
            <a:ext cx="3287149" cy="208012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BD060632-E305-B918-40D0-AD46BC26205D}"/>
              </a:ext>
            </a:extLst>
          </p:cNvPr>
          <p:cNvSpPr txBox="1"/>
          <p:nvPr/>
        </p:nvSpPr>
        <p:spPr>
          <a:xfrm>
            <a:off x="5716716" y="37620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潮差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7C37671A-C217-75B6-EE82-7D3BB790F97B}"/>
              </a:ext>
            </a:extLst>
          </p:cNvPr>
          <p:cNvCxnSpPr>
            <a:cxnSpLocks/>
          </p:cNvCxnSpPr>
          <p:nvPr/>
        </p:nvCxnSpPr>
        <p:spPr bwMode="auto">
          <a:xfrm>
            <a:off x="294814" y="3451835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1">
            <a:extLst>
              <a:ext uri="{FF2B5EF4-FFF2-40B4-BE49-F238E27FC236}">
                <a16:creationId xmlns:a16="http://schemas.microsoft.com/office/drawing/2014/main" xmlns="" id="{70730EE6-8287-640F-F9FB-03BE786D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9" y="2938914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乾潮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8849BDB3-ED46-B472-8F81-B2AC97D1B41D}"/>
              </a:ext>
            </a:extLst>
          </p:cNvPr>
          <p:cNvCxnSpPr>
            <a:cxnSpLocks/>
          </p:cNvCxnSpPr>
          <p:nvPr/>
        </p:nvCxnSpPr>
        <p:spPr bwMode="auto">
          <a:xfrm>
            <a:off x="294814" y="4006667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AAD4D6C9-E959-34E9-5A78-A7A8D2F25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9" y="3493746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潮差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96BEDC3D-9CC5-3CD7-2AFA-9A2A7AF6D696}"/>
              </a:ext>
            </a:extLst>
          </p:cNvPr>
          <p:cNvCxnSpPr>
            <a:cxnSpLocks/>
          </p:cNvCxnSpPr>
          <p:nvPr/>
        </p:nvCxnSpPr>
        <p:spPr bwMode="auto">
          <a:xfrm>
            <a:off x="294814" y="4752028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矩形 11">
            <a:extLst>
              <a:ext uri="{FF2B5EF4-FFF2-40B4-BE49-F238E27FC236}">
                <a16:creationId xmlns:a16="http://schemas.microsoft.com/office/drawing/2014/main" xmlns="" id="{99B7CEC7-10F0-3C3E-C747-8E8BD401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9" y="4239107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漲潮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E012DB63-101E-8B1A-598B-E41F91E233BC}"/>
              </a:ext>
            </a:extLst>
          </p:cNvPr>
          <p:cNvCxnSpPr>
            <a:cxnSpLocks/>
          </p:cNvCxnSpPr>
          <p:nvPr/>
        </p:nvCxnSpPr>
        <p:spPr bwMode="auto">
          <a:xfrm>
            <a:off x="294814" y="5777871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1">
            <a:extLst>
              <a:ext uri="{FF2B5EF4-FFF2-40B4-BE49-F238E27FC236}">
                <a16:creationId xmlns:a16="http://schemas.microsoft.com/office/drawing/2014/main" xmlns="" id="{F6A08F55-4B59-6076-FDB5-28ABA9507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9" y="5264950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退潮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B2F5D088-CD4B-B54B-908D-D7FA15324340}"/>
              </a:ext>
            </a:extLst>
          </p:cNvPr>
          <p:cNvSpPr txBox="1"/>
          <p:nvPr/>
        </p:nvSpPr>
        <p:spPr>
          <a:xfrm>
            <a:off x="6666897" y="37620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漲潮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9414D467-7052-7ACB-66C2-7062C4245DBA}"/>
              </a:ext>
            </a:extLst>
          </p:cNvPr>
          <p:cNvSpPr txBox="1"/>
          <p:nvPr/>
        </p:nvSpPr>
        <p:spPr>
          <a:xfrm>
            <a:off x="7617078" y="37620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退潮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55984CE9-460A-D975-1B65-64E647C395E0}"/>
              </a:ext>
            </a:extLst>
          </p:cNvPr>
          <p:cNvSpPr txBox="1"/>
          <p:nvPr/>
        </p:nvSpPr>
        <p:spPr>
          <a:xfrm>
            <a:off x="7931680" y="26788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滿潮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41C7DDBC-67CF-5912-D657-E9978F246FDC}"/>
              </a:ext>
            </a:extLst>
          </p:cNvPr>
          <p:cNvSpPr txBox="1"/>
          <p:nvPr/>
        </p:nvSpPr>
        <p:spPr>
          <a:xfrm>
            <a:off x="7931680" y="50334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乾潮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月相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成因：月球本身不會發光，其光芒是反射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　</a:t>
            </a:r>
            <a:r>
              <a:rPr lang="zh-TW" altLang="en-US" dirty="0">
                <a:latin typeface="Times New Roman" panose="02020603050405020304" pitchFamily="18" charset="0"/>
              </a:rPr>
              <a:t>所致，且同一天內地球任何角落看到的月相皆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:a16="http://schemas.microsoft.com/office/drawing/2014/main" xmlns="" id="{0396EA1C-A845-46EF-11E1-E6CCEBB0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83" y="1949999"/>
            <a:ext cx="1490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太陽光 </a:t>
            </a:r>
          </a:p>
        </p:txBody>
      </p: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6B6DBA2E-AFFF-2D39-6C0F-68505918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809" y="2522742"/>
            <a:ext cx="1153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相同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月相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日、地、月的相對位置改變，使得月相也隨之改變，整理如下：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32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>
            <a:extLst>
              <a:ext uri="{FF2B5EF4-FFF2-40B4-BE49-F238E27FC236}">
                <a16:creationId xmlns:a16="http://schemas.microsoft.com/office/drawing/2014/main" xmlns="" id="{90792E85-6F4F-FB4B-2974-4DDAF0CD4218}"/>
              </a:ext>
            </a:extLst>
          </p:cNvPr>
          <p:cNvSpPr txBox="1">
            <a:spLocks/>
          </p:cNvSpPr>
          <p:nvPr/>
        </p:nvSpPr>
        <p:spPr>
          <a:xfrm>
            <a:off x="450640" y="428018"/>
            <a:ext cx="8172000" cy="58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b="1" kern="0" dirty="0">
                <a:latin typeface="Times New Roman" panose="02020603050405020304" pitchFamily="18" charset="0"/>
              </a:rPr>
              <a:t>月相</a:t>
            </a:r>
            <a:endParaRPr lang="en-US" altLang="zh-TW" b="1" kern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D20135C9-74EF-9722-BCC2-6921EC3B6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60985"/>
              </p:ext>
            </p:extLst>
          </p:nvPr>
        </p:nvGraphicFramePr>
        <p:xfrm>
          <a:off x="178390" y="938562"/>
          <a:ext cx="8787221" cy="546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696859149"/>
                    </a:ext>
                  </a:extLst>
                </a:gridCol>
                <a:gridCol w="3003821">
                  <a:extLst>
                    <a:ext uri="{9D8B030D-6E8A-4147-A177-3AD203B41FA5}">
                      <a16:colId xmlns:a16="http://schemas.microsoft.com/office/drawing/2014/main" xmlns="" val="222911274"/>
                    </a:ext>
                  </a:extLst>
                </a:gridCol>
                <a:gridCol w="3140242">
                  <a:extLst>
                    <a:ext uri="{9D8B030D-6E8A-4147-A177-3AD203B41FA5}">
                      <a16:colId xmlns:a16="http://schemas.microsoft.com/office/drawing/2014/main" xmlns="" val="2232152253"/>
                    </a:ext>
                  </a:extLst>
                </a:gridCol>
                <a:gridCol w="1923158">
                  <a:extLst>
                    <a:ext uri="{9D8B030D-6E8A-4147-A177-3AD203B41FA5}">
                      <a16:colId xmlns:a16="http://schemas.microsoft.com/office/drawing/2014/main" xmlns="" val="2209113996"/>
                    </a:ext>
                  </a:extLst>
                </a:gridCol>
              </a:tblGrid>
              <a:tr h="893716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位置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月相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日期（農曆）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所見月形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3925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甲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又稱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85732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乙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alt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前後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34742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丙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又稱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前後</a:t>
                      </a:r>
                      <a:endParaRPr lang="zh-TW" altLang="zh-TW" sz="3200" kern="100" dirty="0"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62681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alt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前後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6125570"/>
                  </a:ext>
                </a:extLst>
              </a:tr>
            </a:tbl>
          </a:graphicData>
        </a:graphic>
      </p:graphicFrame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CD09BFE-D813-5B48-CC07-C399EDB7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46" y="2233054"/>
            <a:ext cx="7327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朔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A0986923-CF35-6391-B10D-ADF0960E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768" y="2233054"/>
            <a:ext cx="1033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新月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xmlns="" id="{5A81FB7D-51B2-2767-F049-1E5D3CBB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58" y="2235076"/>
            <a:ext cx="1033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初一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A53331B-9AAD-3723-2D81-59277B568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5"/>
          <a:stretch/>
        </p:blipFill>
        <p:spPr>
          <a:xfrm>
            <a:off x="7477823" y="2093543"/>
            <a:ext cx="1000598" cy="919843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F8CC1EC6-B349-CA61-DA37-4E083F0C6B52}"/>
              </a:ext>
            </a:extLst>
          </p:cNvPr>
          <p:cNvCxnSpPr>
            <a:cxnSpLocks/>
          </p:cNvCxnSpPr>
          <p:nvPr/>
        </p:nvCxnSpPr>
        <p:spPr bwMode="auto">
          <a:xfrm>
            <a:off x="1364413" y="3806405"/>
            <a:ext cx="199743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9422B68-0964-9782-C766-54CFCF6E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851" y="3293484"/>
            <a:ext cx="1732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上弦月</a:t>
            </a: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E108C0A2-AED3-2CCF-6BD8-E1C3FA6B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633" y="3352231"/>
            <a:ext cx="1033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初八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DA245425-CC5B-986B-359A-638E33422369}"/>
              </a:ext>
            </a:extLst>
          </p:cNvPr>
          <p:cNvSpPr txBox="1"/>
          <p:nvPr/>
        </p:nvSpPr>
        <p:spPr>
          <a:xfrm>
            <a:off x="7086638" y="2534296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E</a:t>
            </a:r>
            <a:endParaRPr lang="zh-TW" altLang="en-US" sz="32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89B59DD5-25F9-1F9A-DA13-A8F3A6B01241}"/>
              </a:ext>
            </a:extLst>
          </p:cNvPr>
          <p:cNvSpPr txBox="1"/>
          <p:nvPr/>
        </p:nvSpPr>
        <p:spPr>
          <a:xfrm>
            <a:off x="8524834" y="2534296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W</a:t>
            </a:r>
            <a:endParaRPr lang="zh-TW" altLang="en-US" sz="32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67865AF-2014-7873-4BE7-F2B2DCF3C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t="25208" r="-1473" b="54128"/>
          <a:stretch/>
        </p:blipFill>
        <p:spPr>
          <a:xfrm>
            <a:off x="7463085" y="3140223"/>
            <a:ext cx="1030074" cy="1061573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FA1FA02-FF2C-726C-4A13-733CB68E7892}"/>
              </a:ext>
            </a:extLst>
          </p:cNvPr>
          <p:cNvSpPr txBox="1"/>
          <p:nvPr/>
        </p:nvSpPr>
        <p:spPr>
          <a:xfrm>
            <a:off x="7074606" y="3690832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E</a:t>
            </a:r>
            <a:endParaRPr lang="zh-TW" alt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6A0820B-A553-EFCA-845C-E65F219A09FD}"/>
              </a:ext>
            </a:extLst>
          </p:cNvPr>
          <p:cNvSpPr txBox="1"/>
          <p:nvPr/>
        </p:nvSpPr>
        <p:spPr>
          <a:xfrm>
            <a:off x="8524834" y="3690832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W</a:t>
            </a:r>
            <a:endParaRPr lang="zh-TW" altLang="en-US" sz="3200" dirty="0"/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xmlns="" id="{3CCDEC96-87E8-D013-D87A-DFBBDDD9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46" y="4494236"/>
            <a:ext cx="7327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望</a:t>
            </a:r>
          </a:p>
        </p:txBody>
      </p:sp>
      <p:sp>
        <p:nvSpPr>
          <p:cNvPr id="17" name="矩形 11">
            <a:extLst>
              <a:ext uri="{FF2B5EF4-FFF2-40B4-BE49-F238E27FC236}">
                <a16:creationId xmlns:a16="http://schemas.microsoft.com/office/drawing/2014/main" xmlns="" id="{4380B608-4870-CCC3-DA9F-F44081E0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768" y="4494236"/>
            <a:ext cx="1033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滿月</a:t>
            </a:r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xmlns="" id="{110BE622-3931-51AC-C1BF-D29B6D71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595" y="4496258"/>
            <a:ext cx="1033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十五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4DA1A762-1DB4-3019-34C3-9401E7AF4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t="52647" r="-1473" b="26689"/>
          <a:stretch/>
        </p:blipFill>
        <p:spPr>
          <a:xfrm>
            <a:off x="7463085" y="4262552"/>
            <a:ext cx="1030074" cy="1061573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35A4CB4B-B20C-E748-4C9D-286698745A03}"/>
              </a:ext>
            </a:extLst>
          </p:cNvPr>
          <p:cNvSpPr txBox="1"/>
          <p:nvPr/>
        </p:nvSpPr>
        <p:spPr>
          <a:xfrm>
            <a:off x="7074606" y="4765528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E</a:t>
            </a:r>
            <a:endParaRPr lang="zh-TW" altLang="en-US" sz="32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ADFF8369-BC13-D78D-325D-8F618E9BA8D3}"/>
              </a:ext>
            </a:extLst>
          </p:cNvPr>
          <p:cNvSpPr txBox="1"/>
          <p:nvPr/>
        </p:nvSpPr>
        <p:spPr>
          <a:xfrm>
            <a:off x="8524834" y="4765528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W</a:t>
            </a:r>
            <a:endParaRPr lang="zh-TW" altLang="en-US" sz="3200" dirty="0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6189CCF8-906C-C62E-BA75-006E73F83F7C}"/>
              </a:ext>
            </a:extLst>
          </p:cNvPr>
          <p:cNvCxnSpPr>
            <a:cxnSpLocks/>
          </p:cNvCxnSpPr>
          <p:nvPr/>
        </p:nvCxnSpPr>
        <p:spPr bwMode="auto">
          <a:xfrm>
            <a:off x="1364413" y="6015929"/>
            <a:ext cx="199743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607367F2-5B99-A48B-B51D-35EC17E5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851" y="5503008"/>
            <a:ext cx="1732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下弦月</a:t>
            </a:r>
          </a:p>
        </p:txBody>
      </p: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20B9F389-9F7C-D4AD-D06F-73FC0E3AB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791" y="5561755"/>
            <a:ext cx="1504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二十三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AB3EFE20-B3CD-5F47-1D82-BF15DCC8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t="80085" r="-1473" b="-749"/>
          <a:stretch/>
        </p:blipFill>
        <p:spPr>
          <a:xfrm>
            <a:off x="7463085" y="5338709"/>
            <a:ext cx="1030074" cy="1061573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F0ED9D0B-8F2A-AFF3-4C16-048CE16C8A77}"/>
              </a:ext>
            </a:extLst>
          </p:cNvPr>
          <p:cNvSpPr txBox="1"/>
          <p:nvPr/>
        </p:nvSpPr>
        <p:spPr>
          <a:xfrm>
            <a:off x="7074606" y="5858319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E</a:t>
            </a:r>
            <a:endParaRPr lang="zh-TW" altLang="en-US" sz="32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00E4C816-970B-1C92-CAA2-2398F826411C}"/>
              </a:ext>
            </a:extLst>
          </p:cNvPr>
          <p:cNvSpPr txBox="1"/>
          <p:nvPr/>
        </p:nvSpPr>
        <p:spPr>
          <a:xfrm>
            <a:off x="8524834" y="5858319"/>
            <a:ext cx="356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/>
              </a:rPr>
              <a:t>W</a:t>
            </a:r>
            <a:endParaRPr lang="zh-TW" altLang="en-US" sz="32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88D97354-C6A3-03EF-954D-DE5AD2F99BB6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24E320F6-4D2F-5CD2-C4A4-A96E328325A2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乘號 30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6CB80CA4-08CE-6AC0-13C2-544701E336C7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74B196F3-E805-F517-1384-810C9257E65F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3744D97-13BE-A178-947D-92F767735FF3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8FA4240-23A1-D624-8842-149224EAC986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66BD33DF-EC9C-D241-2D6F-4844BE795944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6" name="橢圓 3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EFDEC2F3-3539-A303-E56C-47511B899585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等腰三角形 3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F423667-AD5B-F818-656C-1EF254962A9A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9FE1B825-5A3A-ED22-920E-8BE59ED95C73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39" name="橢圓 38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080F0227-EAF0-FEA4-0D08-FB2378004EA3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999B9877-3070-1606-19D6-A5EDF8FA4F9A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5155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6" grpId="0"/>
      <p:bldP spid="17" grpId="0"/>
      <p:bldP spid="1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7FB61070-8C65-DA11-CA66-EF1D965D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3A9378FE-072C-09F0-18DE-B654AA779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0" y="-47275"/>
            <a:ext cx="7412101" cy="695255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F05099E-0C1E-2BF7-70D6-86D216861953}"/>
              </a:ext>
            </a:extLst>
          </p:cNvPr>
          <p:cNvSpPr txBox="1"/>
          <p:nvPr/>
        </p:nvSpPr>
        <p:spPr>
          <a:xfrm>
            <a:off x="4997052" y="40854"/>
            <a:ext cx="37394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日、地、月三者成一直角，地球上的人可看到半圓形的月亮，其亮面朝向西方，稱為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上弦月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316842B-4A38-74E9-6025-5CDDAB5AB8D2}"/>
              </a:ext>
            </a:extLst>
          </p:cNvPr>
          <p:cNvSpPr txBox="1"/>
          <p:nvPr/>
        </p:nvSpPr>
        <p:spPr>
          <a:xfrm>
            <a:off x="4020298" y="346039"/>
            <a:ext cx="1196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初八｜</a:t>
            </a:r>
            <a: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上弦月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2EA896E-5162-61AF-B6CE-4A9BF52BC41E}"/>
              </a:ext>
            </a:extLst>
          </p:cNvPr>
          <p:cNvSpPr txBox="1"/>
          <p:nvPr/>
        </p:nvSpPr>
        <p:spPr>
          <a:xfrm>
            <a:off x="1487818" y="2297861"/>
            <a:ext cx="1667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十五｜</a:t>
            </a:r>
            <a: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滿月（望）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6AE17AB-FDFF-B33B-F473-A3947136A73C}"/>
              </a:ext>
            </a:extLst>
          </p:cNvPr>
          <p:cNvSpPr txBox="1"/>
          <p:nvPr/>
        </p:nvSpPr>
        <p:spPr>
          <a:xfrm>
            <a:off x="32121" y="761537"/>
            <a:ext cx="16676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月球以亮半球的一面朝向地球，地球上的人可見圓滿光亮的月亮，稱為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滿月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望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318D3C10-2AE6-2495-DF8E-8B974734E076}"/>
              </a:ext>
            </a:extLst>
          </p:cNvPr>
          <p:cNvGrpSpPr/>
          <p:nvPr/>
        </p:nvGrpSpPr>
        <p:grpSpPr>
          <a:xfrm>
            <a:off x="3254075" y="1930766"/>
            <a:ext cx="2314708" cy="428263"/>
            <a:chOff x="852192" y="3223218"/>
            <a:chExt cx="2314708" cy="428263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A43B21DC-AD10-57D8-4A5E-0E2D2B82CE7D}"/>
                </a:ext>
              </a:extLst>
            </p:cNvPr>
            <p:cNvGrpSpPr/>
            <p:nvPr/>
          </p:nvGrpSpPr>
          <p:grpSpPr>
            <a:xfrm>
              <a:off x="852192" y="3223218"/>
              <a:ext cx="320224" cy="428194"/>
              <a:chOff x="3909865" y="4945197"/>
              <a:chExt cx="320224" cy="42819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BDCC78DA-67B7-2E8E-BDBE-6DADB101D846}"/>
                  </a:ext>
                </a:extLst>
              </p:cNvPr>
              <p:cNvSpPr/>
              <p:nvPr/>
            </p:nvSpPr>
            <p:spPr bwMode="auto">
              <a:xfrm>
                <a:off x="3909865" y="5009609"/>
                <a:ext cx="320224" cy="320224"/>
              </a:xfrm>
              <a:prstGeom prst="rect">
                <a:avLst/>
              </a:prstGeom>
              <a:solidFill>
                <a:srgbClr val="A977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230FE96A-7F3B-2AD3-9C8D-5250A9F7EEB2}"/>
                  </a:ext>
                </a:extLst>
              </p:cNvPr>
              <p:cNvSpPr/>
              <p:nvPr/>
            </p:nvSpPr>
            <p:spPr>
              <a:xfrm>
                <a:off x="3910470" y="4945197"/>
                <a:ext cx="294219" cy="42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TW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endPara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2953880A-592E-2FC4-1DE9-D696E390D181}"/>
                </a:ext>
              </a:extLst>
            </p:cNvPr>
            <p:cNvSpPr/>
            <p:nvPr/>
          </p:nvSpPr>
          <p:spPr>
            <a:xfrm>
              <a:off x="1147016" y="3282149"/>
              <a:ext cx="20198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月球實際受光情形</a:t>
              </a: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DB97BA2-214C-4306-A303-FC830E472917}"/>
              </a:ext>
            </a:extLst>
          </p:cNvPr>
          <p:cNvSpPr txBox="1"/>
          <p:nvPr/>
        </p:nvSpPr>
        <p:spPr>
          <a:xfrm>
            <a:off x="4073655" y="5726588"/>
            <a:ext cx="1502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二十三｜下弦月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BDEE7B5F-D0AC-D091-43CF-4A8250CF0AD0}"/>
              </a:ext>
            </a:extLst>
          </p:cNvPr>
          <p:cNvSpPr txBox="1"/>
          <p:nvPr/>
        </p:nvSpPr>
        <p:spPr>
          <a:xfrm>
            <a:off x="48128" y="5013443"/>
            <a:ext cx="41122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日、地、月三者再度成一直角，地球上的人只能看到半圓形的月亮，其亮面朝向東方，稱為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下弦月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F48CDF7-94FA-1E1C-BABB-22D7A2E19DF5}"/>
              </a:ext>
            </a:extLst>
          </p:cNvPr>
          <p:cNvSpPr txBox="1"/>
          <p:nvPr/>
        </p:nvSpPr>
        <p:spPr>
          <a:xfrm>
            <a:off x="6039272" y="2297690"/>
            <a:ext cx="1667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初一｜</a:t>
            </a:r>
            <a: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新月（朔）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FB1F0F7-78B5-BCDE-3B3F-CDFA229E1E12}"/>
              </a:ext>
            </a:extLst>
          </p:cNvPr>
          <p:cNvSpPr txBox="1"/>
          <p:nvPr/>
        </p:nvSpPr>
        <p:spPr>
          <a:xfrm>
            <a:off x="7454628" y="1912345"/>
            <a:ext cx="16676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月球以暗半球的一面朝向地球，因此地球上的人看不到月亮，稱為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新月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5BC5F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朔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4889FA1-B6B5-6ACD-0680-0C5EE8A6EC71}"/>
              </a:ext>
            </a:extLst>
          </p:cNvPr>
          <p:cNvSpPr/>
          <p:nvPr/>
        </p:nvSpPr>
        <p:spPr>
          <a:xfrm>
            <a:off x="5500277" y="5785718"/>
            <a:ext cx="3133110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▲月球受光情形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AB4AA329-B1FA-628B-304F-D507F55F0226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7" name="橢圓 36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4D1EA625-3B32-E587-BF7A-64AA34FBFDE9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乘號 37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ED5BBCB2-5FB1-4B5A-B522-19A0A4E5245F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BDE6ABDE-E560-30B7-96D1-D13FF315DCB0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40" name="橢圓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ED651913-4B15-17F5-FD4A-CAA9858B3D95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等腰三角形 4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681F9F2-6997-6597-9814-61EAB5E830B6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F88ADD87-1E38-04D1-FB1C-64E671DF872D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43" name="橢圓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C3172CA5-9DA0-411C-1900-FB53FE235840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等腰三角形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804D8965-13DA-00C1-ADA3-B614A10002AA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05A57F6E-6AA0-E04F-ED44-C71D2425F1CD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6" name="橢圓 45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1C03E837-BC33-0062-3075-274AA2FDE45A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261B6BB3-3BE1-A165-7EA0-326EC21AE2E3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C4FEB754-51CA-520A-E4E0-EF174665D12A}"/>
              </a:ext>
            </a:extLst>
          </p:cNvPr>
          <p:cNvSpPr txBox="1"/>
          <p:nvPr/>
        </p:nvSpPr>
        <p:spPr>
          <a:xfrm>
            <a:off x="113215" y="15376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7-3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　日地月的相對運動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09480D05-53EE-C31C-E079-DCAE1E5E9F7A}"/>
              </a:ext>
            </a:extLst>
          </p:cNvPr>
          <p:cNvGrpSpPr/>
          <p:nvPr/>
        </p:nvGrpSpPr>
        <p:grpSpPr>
          <a:xfrm>
            <a:off x="4038741" y="2561009"/>
            <a:ext cx="1146853" cy="461665"/>
            <a:chOff x="4038741" y="2624069"/>
            <a:chExt cx="1146853" cy="461665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E8700ED2-F060-2354-FD08-0EB68BA4DCE6}"/>
                </a:ext>
              </a:extLst>
            </p:cNvPr>
            <p:cNvSpPr txBox="1"/>
            <p:nvPr/>
          </p:nvSpPr>
          <p:spPr>
            <a:xfrm>
              <a:off x="4038741" y="2624069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東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71ED25E2-A53E-A5A1-D03A-080C80D1ECE8}"/>
                </a:ext>
              </a:extLst>
            </p:cNvPr>
            <p:cNvSpPr txBox="1"/>
            <p:nvPr/>
          </p:nvSpPr>
          <p:spPr>
            <a:xfrm>
              <a:off x="4626963" y="2624069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西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062AF6D6-2223-7034-5386-583CD5F47C9D}"/>
              </a:ext>
            </a:extLst>
          </p:cNvPr>
          <p:cNvGrpSpPr/>
          <p:nvPr/>
        </p:nvGrpSpPr>
        <p:grpSpPr>
          <a:xfrm rot="5400000">
            <a:off x="4629332" y="3191717"/>
            <a:ext cx="1146853" cy="461665"/>
            <a:chOff x="4261283" y="3224570"/>
            <a:chExt cx="1146853" cy="461665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8887A699-EB35-7BB8-F27C-F12A64131801}"/>
                </a:ext>
              </a:extLst>
            </p:cNvPr>
            <p:cNvSpPr txBox="1"/>
            <p:nvPr/>
          </p:nvSpPr>
          <p:spPr>
            <a:xfrm>
              <a:off x="4261283" y="3224570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東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347DB334-BD65-FD07-3ACB-35AD82376129}"/>
                </a:ext>
              </a:extLst>
            </p:cNvPr>
            <p:cNvSpPr txBox="1"/>
            <p:nvPr/>
          </p:nvSpPr>
          <p:spPr>
            <a:xfrm>
              <a:off x="4849505" y="3224570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西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57D0ECB5-69A8-1BE9-163F-10AA761CD3EA}"/>
              </a:ext>
            </a:extLst>
          </p:cNvPr>
          <p:cNvGrpSpPr/>
          <p:nvPr/>
        </p:nvGrpSpPr>
        <p:grpSpPr>
          <a:xfrm rot="10800000">
            <a:off x="4038741" y="3820097"/>
            <a:ext cx="1146853" cy="461665"/>
            <a:chOff x="4038741" y="2624069"/>
            <a:chExt cx="1146853" cy="461665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01E235FB-E9DD-E0C7-3437-85CECE753B11}"/>
                </a:ext>
              </a:extLst>
            </p:cNvPr>
            <p:cNvSpPr txBox="1"/>
            <p:nvPr/>
          </p:nvSpPr>
          <p:spPr>
            <a:xfrm>
              <a:off x="4038741" y="2624069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東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A10696C9-5074-625C-71B3-360E618C9074}"/>
                </a:ext>
              </a:extLst>
            </p:cNvPr>
            <p:cNvSpPr txBox="1"/>
            <p:nvPr/>
          </p:nvSpPr>
          <p:spPr>
            <a:xfrm>
              <a:off x="4626963" y="2624069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西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xmlns="" id="{D277852D-7178-BF73-47FD-CD063F0FAF44}"/>
              </a:ext>
            </a:extLst>
          </p:cNvPr>
          <p:cNvGrpSpPr/>
          <p:nvPr/>
        </p:nvGrpSpPr>
        <p:grpSpPr>
          <a:xfrm rot="16200000">
            <a:off x="3402272" y="3191717"/>
            <a:ext cx="1146853" cy="461665"/>
            <a:chOff x="4261283" y="3224570"/>
            <a:chExt cx="1146853" cy="461665"/>
          </a:xfrm>
        </p:grpSpPr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2EB75CC4-4BD0-1C58-CBF0-581749C4EA80}"/>
                </a:ext>
              </a:extLst>
            </p:cNvPr>
            <p:cNvSpPr txBox="1"/>
            <p:nvPr/>
          </p:nvSpPr>
          <p:spPr>
            <a:xfrm>
              <a:off x="4261283" y="3224570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東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xmlns="" id="{1C2FE85F-8E09-F01B-C3E1-66CA8859967E}"/>
                </a:ext>
              </a:extLst>
            </p:cNvPr>
            <p:cNvSpPr txBox="1"/>
            <p:nvPr/>
          </p:nvSpPr>
          <p:spPr>
            <a:xfrm>
              <a:off x="4849505" y="3224570"/>
              <a:ext cx="5586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西</a:t>
              </a:r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9316842B-4A38-74E9-6025-5CDDAB5AB8D2}"/>
              </a:ext>
            </a:extLst>
          </p:cNvPr>
          <p:cNvSpPr txBox="1"/>
          <p:nvPr/>
        </p:nvSpPr>
        <p:spPr>
          <a:xfrm>
            <a:off x="6712454" y="3782019"/>
            <a:ext cx="496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甲</a:t>
            </a:r>
            <a:endParaRPr lang="zh-TW" altLang="en-US" sz="2400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9316842B-4A38-74E9-6025-5CDDAB5AB8D2}"/>
              </a:ext>
            </a:extLst>
          </p:cNvPr>
          <p:cNvSpPr txBox="1"/>
          <p:nvPr/>
        </p:nvSpPr>
        <p:spPr>
          <a:xfrm>
            <a:off x="3656646" y="1224311"/>
            <a:ext cx="496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乙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xmlns="" id="{9316842B-4A38-74E9-6025-5CDDAB5AB8D2}"/>
              </a:ext>
            </a:extLst>
          </p:cNvPr>
          <p:cNvSpPr txBox="1"/>
          <p:nvPr/>
        </p:nvSpPr>
        <p:spPr>
          <a:xfrm>
            <a:off x="1769706" y="3748933"/>
            <a:ext cx="496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丙</a:t>
            </a:r>
            <a:endParaRPr lang="zh-TW" altLang="en-US" sz="2400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9316842B-4A38-74E9-6025-5CDDAB5AB8D2}"/>
              </a:ext>
            </a:extLst>
          </p:cNvPr>
          <p:cNvSpPr txBox="1"/>
          <p:nvPr/>
        </p:nvSpPr>
        <p:spPr>
          <a:xfrm>
            <a:off x="5014810" y="5128888"/>
            <a:ext cx="496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丁</a:t>
            </a:r>
          </a:p>
        </p:txBody>
      </p:sp>
    </p:spTree>
    <p:extLst>
      <p:ext uri="{BB962C8B-B14F-4D97-AF65-F5344CB8AC3E}">
        <p14:creationId xmlns:p14="http://schemas.microsoft.com/office/powerpoint/2010/main" val="296759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39" y="620689"/>
            <a:ext cx="8556727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月相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月相週期</a:t>
            </a:r>
          </a:p>
          <a:p>
            <a:pPr marL="1539875" indent="-420688" algn="l" eaLnBrk="1" hangingPunct="1"/>
            <a:r>
              <a:rPr lang="en-US" altLang="zh-TW" dirty="0">
                <a:latin typeface="Times New Roman" panose="02020603050405020304" pitchFamily="18" charset="0"/>
              </a:rPr>
              <a:t>a.	</a:t>
            </a:r>
            <a:r>
              <a:rPr lang="zh-TW" altLang="en-US" dirty="0">
                <a:latin typeface="Times New Roman" panose="02020603050405020304" pitchFamily="18" charset="0"/>
              </a:rPr>
              <a:t>月相從朔到望再到朔的時間，約為 </a:t>
            </a:r>
            <a:r>
              <a:rPr lang="en-US" altLang="zh-TW" dirty="0">
                <a:latin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</a:rPr>
            </a:b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天，大約是月球繞地球的公轉一周的時間。</a:t>
            </a:r>
          </a:p>
          <a:p>
            <a:pPr marL="1539875" indent="-420688" algn="l" eaLnBrk="1" hangingPunct="1"/>
            <a:r>
              <a:rPr lang="en-US" altLang="zh-TW" dirty="0">
                <a:latin typeface="Times New Roman" panose="02020603050405020304" pitchFamily="18" charset="0"/>
              </a:rPr>
              <a:t>b.	</a:t>
            </a:r>
            <a:r>
              <a:rPr lang="zh-TW" altLang="en-US" dirty="0">
                <a:latin typeface="Times New Roman" panose="02020603050405020304" pitchFamily="18" charset="0"/>
              </a:rPr>
              <a:t>農曆的大、小月之分便是由此月相變化週期而訂。</a:t>
            </a:r>
          </a:p>
          <a:p>
            <a:pPr marL="1539875" indent="-420688" algn="l" eaLnBrk="1" hangingPunct="1"/>
            <a:r>
              <a:rPr lang="en-US" altLang="zh-TW" dirty="0">
                <a:latin typeface="Times New Roman" panose="02020603050405020304" pitchFamily="18" charset="0"/>
              </a:rPr>
              <a:t>c.		</a:t>
            </a:r>
            <a:r>
              <a:rPr lang="zh-TW" altLang="en-US" dirty="0">
                <a:latin typeface="Times New Roman" panose="02020603050405020304" pitchFamily="18" charset="0"/>
              </a:rPr>
              <a:t>由於月球的自轉週期與公轉週期相同，因此每天都是以同一面面對著地球。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:a16="http://schemas.microsoft.com/office/drawing/2014/main" xmlns="" id="{A49A22DD-5A30-7DB0-EA1F-E376FEB1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451" y="2623513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29.5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12097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日食與月食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成因：當日、地、月剛好運行至一直線上，地球和月球會互相阻擋陽光而形成。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995AA35-7D97-C5E6-9942-EFC175B94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47955"/>
              </p:ext>
            </p:extLst>
          </p:nvPr>
        </p:nvGraphicFramePr>
        <p:xfrm>
          <a:off x="198001" y="2535600"/>
          <a:ext cx="8747999" cy="322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7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7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32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日食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圖示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alt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相對位置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日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日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29B27E6-8CD6-12E6-ADA2-441EE9A4E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87"/>
          <a:stretch/>
        </p:blipFill>
        <p:spPr>
          <a:xfrm>
            <a:off x="1232719" y="3147086"/>
            <a:ext cx="3796482" cy="15091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3D4D224E-BBF4-90AB-347A-E381C762997C}"/>
              </a:ext>
            </a:extLst>
          </p:cNvPr>
          <p:cNvSpPr txBox="1"/>
          <p:nvPr/>
        </p:nvSpPr>
        <p:spPr>
          <a:xfrm>
            <a:off x="1149803" y="3167938"/>
            <a:ext cx="92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4D5A25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月球公轉軌道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823823C8-11B2-3CEC-2AA7-442726F6DF2F}"/>
              </a:ext>
            </a:extLst>
          </p:cNvPr>
          <p:cNvSpPr txBox="1"/>
          <p:nvPr/>
        </p:nvSpPr>
        <p:spPr>
          <a:xfrm>
            <a:off x="2559503" y="3101263"/>
            <a:ext cx="243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BD0E12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地球公轉軌道</a:t>
            </a:r>
          </a:p>
        </p:txBody>
      </p:sp>
      <p:sp>
        <p:nvSpPr>
          <p:cNvPr id="12" name="語音泡泡: 橢圓形 11">
            <a:extLst>
              <a:ext uri="{FF2B5EF4-FFF2-40B4-BE49-F238E27FC236}">
                <a16:creationId xmlns:a16="http://schemas.microsoft.com/office/drawing/2014/main" xmlns="" id="{1B3FF8FF-6B02-2913-0CC6-99C2C1725251}"/>
              </a:ext>
            </a:extLst>
          </p:cNvPr>
          <p:cNvSpPr/>
          <p:nvPr/>
        </p:nvSpPr>
        <p:spPr bwMode="auto">
          <a:xfrm>
            <a:off x="2692067" y="3954285"/>
            <a:ext cx="717883" cy="523220"/>
          </a:xfrm>
          <a:prstGeom prst="wedgeEllipseCallout">
            <a:avLst>
              <a:gd name="adj1" fmla="val -43389"/>
              <a:gd name="adj2" fmla="val -5765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712CDC0-4932-5994-7F14-4BF6157CCEC2}"/>
              </a:ext>
            </a:extLst>
          </p:cNvPr>
          <p:cNvSpPr txBox="1"/>
          <p:nvPr/>
        </p:nvSpPr>
        <p:spPr>
          <a:xfrm>
            <a:off x="2666894" y="3982860"/>
            <a:ext cx="79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日食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85F60EB-854B-3DBD-092A-44080D3AB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48" r="39"/>
          <a:stretch/>
        </p:blipFill>
        <p:spPr>
          <a:xfrm>
            <a:off x="5118919" y="3147086"/>
            <a:ext cx="3796482" cy="1509135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3EBB2AA6-C49F-4BB9-B09F-F154C38DA2D0}"/>
              </a:ext>
            </a:extLst>
          </p:cNvPr>
          <p:cNvGrpSpPr/>
          <p:nvPr/>
        </p:nvGrpSpPr>
        <p:grpSpPr>
          <a:xfrm>
            <a:off x="5854761" y="3056448"/>
            <a:ext cx="793297" cy="523220"/>
            <a:chOff x="6553094" y="3954285"/>
            <a:chExt cx="793297" cy="523220"/>
          </a:xfrm>
        </p:grpSpPr>
        <p:sp>
          <p:nvSpPr>
            <p:cNvPr id="16" name="語音泡泡: 橢圓形 15">
              <a:extLst>
                <a:ext uri="{FF2B5EF4-FFF2-40B4-BE49-F238E27FC236}">
                  <a16:creationId xmlns:a16="http://schemas.microsoft.com/office/drawing/2014/main" xmlns="" id="{64301782-50D5-BBE2-C411-8D0ADB893348}"/>
                </a:ext>
              </a:extLst>
            </p:cNvPr>
            <p:cNvSpPr/>
            <p:nvPr/>
          </p:nvSpPr>
          <p:spPr bwMode="auto">
            <a:xfrm>
              <a:off x="6578267" y="3954285"/>
              <a:ext cx="717883" cy="523220"/>
            </a:xfrm>
            <a:prstGeom prst="wedgeEllipseCallout">
              <a:avLst>
                <a:gd name="adj1" fmla="val -22160"/>
                <a:gd name="adj2" fmla="val 97089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F95AAAAC-CC14-2A5D-E912-2EF37ABF7AA1}"/>
                </a:ext>
              </a:extLst>
            </p:cNvPr>
            <p:cNvSpPr txBox="1"/>
            <p:nvPr/>
          </p:nvSpPr>
          <p:spPr>
            <a:xfrm>
              <a:off x="6553094" y="3982860"/>
              <a:ext cx="79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月食</a:t>
              </a: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C02C3C69-844E-825C-B909-E55E3A6079A5}"/>
              </a:ext>
            </a:extLst>
          </p:cNvPr>
          <p:cNvSpPr txBox="1"/>
          <p:nvPr/>
        </p:nvSpPr>
        <p:spPr>
          <a:xfrm>
            <a:off x="6540168" y="3101263"/>
            <a:ext cx="243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BD0E12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地球公轉軌道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5F7CE174-4D56-66F1-6C1F-1E803DE2D030}"/>
              </a:ext>
            </a:extLst>
          </p:cNvPr>
          <p:cNvSpPr txBox="1"/>
          <p:nvPr/>
        </p:nvSpPr>
        <p:spPr>
          <a:xfrm>
            <a:off x="5036003" y="3167938"/>
            <a:ext cx="92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4D5A25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月球公轉軌道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32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12097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日食與月食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995AA35-7D97-C5E6-9942-EFC175B94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92026"/>
              </p:ext>
            </p:extLst>
          </p:nvPr>
        </p:nvGraphicFramePr>
        <p:xfrm>
          <a:off x="198001" y="1209368"/>
          <a:ext cx="8747999" cy="422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32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日食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1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當日月相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1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觀察時間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白天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晚上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809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食相範圍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地球只有部分區域可見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地球上所有地點皆可見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7254095"/>
                  </a:ext>
                </a:extLst>
              </a:tr>
              <a:tr h="6241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過程時間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短，不到</a:t>
                      </a: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小時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長，約需數小時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1005128"/>
                  </a:ext>
                </a:extLst>
              </a:tr>
              <a:tr h="6241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可見機會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少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多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560083"/>
                  </a:ext>
                </a:extLst>
              </a:tr>
            </a:tbl>
          </a:graphicData>
        </a:graphic>
      </p:graphicFrame>
      <p:cxnSp>
        <p:nvCxnSpPr>
          <p:cNvPr id="2" name="直線接點 1">
            <a:extLst>
              <a:ext uri="{FF2B5EF4-FFF2-40B4-BE49-F238E27FC236}">
                <a16:creationId xmlns:a16="http://schemas.microsoft.com/office/drawing/2014/main" xmlns="" id="{60B5D438-8376-5819-BFFA-2F1C24BA5A41}"/>
              </a:ext>
            </a:extLst>
          </p:cNvPr>
          <p:cNvCxnSpPr>
            <a:cxnSpLocks/>
          </p:cNvCxnSpPr>
          <p:nvPr/>
        </p:nvCxnSpPr>
        <p:spPr bwMode="auto">
          <a:xfrm>
            <a:off x="3001919" y="2298938"/>
            <a:ext cx="14366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7506D2A7-4F5C-A9FB-C5E0-FD4CFD6B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347" y="1786017"/>
            <a:ext cx="124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朔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78B52716-8551-185B-B3BE-B7F30B606DDA}"/>
              </a:ext>
            </a:extLst>
          </p:cNvPr>
          <p:cNvCxnSpPr>
            <a:cxnSpLocks/>
          </p:cNvCxnSpPr>
          <p:nvPr/>
        </p:nvCxnSpPr>
        <p:spPr bwMode="auto">
          <a:xfrm>
            <a:off x="6498529" y="2298938"/>
            <a:ext cx="14366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矩形 11">
            <a:extLst>
              <a:ext uri="{FF2B5EF4-FFF2-40B4-BE49-F238E27FC236}">
                <a16:creationId xmlns:a16="http://schemas.microsoft.com/office/drawing/2014/main" xmlns="" id="{1E336411-DF19-FC79-470C-90F8C411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957" y="1786017"/>
            <a:ext cx="124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8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12097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日食與月食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因為月球繞地球公轉平面（白道面）與地球繞太陽公轉的平面（黃道面）並未重合，故日、月食不會每個月皆發生。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381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3812</TotalTime>
  <Words>399</Words>
  <Application>Microsoft Office PowerPoint</Application>
  <PresentationFormat>如螢幕大小 (4:3)</PresentationFormat>
  <Paragraphs>152</Paragraphs>
  <Slides>13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굴림</vt:lpstr>
      <vt:lpstr>微软雅黑</vt:lpstr>
      <vt:lpstr>微軟正黑體</vt:lpstr>
      <vt:lpstr>新細明體</vt:lpstr>
      <vt:lpstr>標楷體</vt:lpstr>
      <vt:lpstr>Arial</vt:lpstr>
      <vt:lpstr>Times New Roman</vt:lpstr>
      <vt:lpstr>2_翰林國中自然教學PPT </vt:lpstr>
      <vt:lpstr>日地月的相對運動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Dino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認識物質</dc:title>
  <dc:creator/>
  <cp:lastModifiedBy>鍾馨儀</cp:lastModifiedBy>
  <cp:revision>432</cp:revision>
  <dcterms:created xsi:type="dcterms:W3CDTF">2010-09-06T12:46:49Z</dcterms:created>
  <dcterms:modified xsi:type="dcterms:W3CDTF">2025-05-08T03:10:12Z</dcterms:modified>
</cp:coreProperties>
</file>